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omments/comment2.xml" ContentType="application/vnd.openxmlformats-officedocument.presentationml.comment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75"/>
  </p:notesMasterIdLst>
  <p:sldIdLst>
    <p:sldId id="2950" r:id="rId5"/>
    <p:sldId id="2951" r:id="rId6"/>
    <p:sldId id="2953" r:id="rId7"/>
    <p:sldId id="2955" r:id="rId8"/>
    <p:sldId id="2957" r:id="rId9"/>
    <p:sldId id="2956" r:id="rId10"/>
    <p:sldId id="259" r:id="rId11"/>
    <p:sldId id="260" r:id="rId12"/>
    <p:sldId id="261" r:id="rId13"/>
    <p:sldId id="262" r:id="rId14"/>
    <p:sldId id="2958" r:id="rId15"/>
    <p:sldId id="263" r:id="rId16"/>
    <p:sldId id="264" r:id="rId17"/>
    <p:sldId id="265" r:id="rId18"/>
    <p:sldId id="267" r:id="rId19"/>
    <p:sldId id="268" r:id="rId20"/>
    <p:sldId id="258" r:id="rId21"/>
    <p:sldId id="269" r:id="rId22"/>
    <p:sldId id="270" r:id="rId23"/>
    <p:sldId id="2959" r:id="rId24"/>
    <p:sldId id="272" r:id="rId25"/>
    <p:sldId id="274" r:id="rId26"/>
    <p:sldId id="273" r:id="rId27"/>
    <p:sldId id="2960" r:id="rId28"/>
    <p:sldId id="278" r:id="rId29"/>
    <p:sldId id="279" r:id="rId30"/>
    <p:sldId id="280" r:id="rId31"/>
    <p:sldId id="256" r:id="rId32"/>
    <p:sldId id="281" r:id="rId33"/>
    <p:sldId id="283" r:id="rId34"/>
    <p:sldId id="2962" r:id="rId35"/>
    <p:sldId id="2963" r:id="rId36"/>
    <p:sldId id="2964" r:id="rId37"/>
    <p:sldId id="284" r:id="rId38"/>
    <p:sldId id="285" r:id="rId39"/>
    <p:sldId id="286" r:id="rId40"/>
    <p:sldId id="2889" r:id="rId41"/>
    <p:sldId id="2968" r:id="rId42"/>
    <p:sldId id="2835" r:id="rId43"/>
    <p:sldId id="2969" r:id="rId44"/>
    <p:sldId id="373" r:id="rId45"/>
    <p:sldId id="290" r:id="rId46"/>
    <p:sldId id="294" r:id="rId47"/>
    <p:sldId id="2965" r:id="rId48"/>
    <p:sldId id="2966" r:id="rId49"/>
    <p:sldId id="2967" r:id="rId50"/>
    <p:sldId id="677" r:id="rId51"/>
    <p:sldId id="678" r:id="rId52"/>
    <p:sldId id="679" r:id="rId53"/>
    <p:sldId id="295" r:id="rId54"/>
    <p:sldId id="296" r:id="rId55"/>
    <p:sldId id="297" r:id="rId56"/>
    <p:sldId id="298" r:id="rId57"/>
    <p:sldId id="2928" r:id="rId58"/>
    <p:sldId id="681" r:id="rId59"/>
    <p:sldId id="299" r:id="rId60"/>
    <p:sldId id="2923" r:id="rId61"/>
    <p:sldId id="2924" r:id="rId62"/>
    <p:sldId id="591" r:id="rId63"/>
    <p:sldId id="612" r:id="rId64"/>
    <p:sldId id="507" r:id="rId65"/>
    <p:sldId id="2971" r:id="rId66"/>
    <p:sldId id="2910" r:id="rId67"/>
    <p:sldId id="2911" r:id="rId68"/>
    <p:sldId id="2912" r:id="rId69"/>
    <p:sldId id="2914" r:id="rId70"/>
    <p:sldId id="2913" r:id="rId71"/>
    <p:sldId id="305" r:id="rId72"/>
    <p:sldId id="2970" r:id="rId73"/>
    <p:sldId id="2949" r:id="rId74"/>
  </p:sldIdLst>
  <p:sldSz cx="9144000" cy="5143500" type="screen16x9"/>
  <p:notesSz cx="6858000" cy="2543175"/>
  <p:embeddedFontLst>
    <p:embeddedFont>
      <p:font typeface="Calibri" panose="020F0502020204030204" pitchFamily="34" charset="0"/>
      <p:regular r:id="rId76"/>
      <p:bold r:id="rId77"/>
      <p:italic r:id="rId78"/>
      <p:boldItalic r:id="rId7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6063"/>
    <a:srgbClr val="829F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86055" autoAdjust="0"/>
  </p:normalViewPr>
  <p:slideViewPr>
    <p:cSldViewPr snapToGrid="0">
      <p:cViewPr varScale="1">
        <p:scale>
          <a:sx n="97" d="100"/>
          <a:sy n="97" d="100"/>
        </p:scale>
        <p:origin x="82" y="269"/>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font" Target="fonts/font1.fntdata"/><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font" Target="fonts/font4.fntdata"/><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2.fntdata"/><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24"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font" Target="fonts/font3.fntdata"/></Relationships>
</file>

<file path=ppt/comments/comment1.xml><?xml version="1.0" encoding="utf-8"?>
<p:cmLst xmlns:a="http://schemas.openxmlformats.org/drawingml/2006/main" xmlns:r="http://schemas.openxmlformats.org/officeDocument/2006/relationships" xmlns:p="http://schemas.openxmlformats.org/presentationml/2006/main">
  <p:cm authorId="1" dt="2019-05-19T06:17:37.888" idx="1">
    <p:pos x="6000" y="0"/>
    <p:text>I would like to talk about multi dimensions along which the context for integration has changed:
What has changed? What have we learned?
- increased scale – because of real -time and web scale demands introduced by IoT and a further growth of the use of Apps – , 
- No/less strict delineation between Enterprise (message based) Integration and ETL/Data Integration
- tighter security requirements, 
- faster change cycle (Agile, DevOps), 
- 24/7 Operations
- increased usage of standard applications (primarily SaaS) 
- the advent of cloud (necessity to support hybrid scenarios - cross on premises and cloud as well as multi vendor cloud, 
- new architecture patterns and insights such as domain driven design, microservices, CQRS, event sourcing, “dumb pipes, smart end points” 
- advances in technology – for example containers, serverless, REST, API technology – JSON (vs XML), REST (vs SOAP), containers, serverless, “embedded HTTP server”, industry standards like Kafka
- Scarcity of talent/developers
- Is a canonical model/language such a good idea? What about ‘domain/context mapping’ and ‘anti corruption layer’ from domain driven design</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9-05-19T06:11:14.979" idx="4">
    <p:pos x="6000" y="0"/>
    <p:text>This picture is a suggestion, taken from my article on 'changing views on integration'
@sven:  Feel free to use it or to ignore it</p:text>
  </p:cm>
</p:cmLst>
</file>

<file path=ppt/diagrams/_rels/data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_rels/drawing1.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svg"/><Relationship Id="rId2" Type="http://schemas.openxmlformats.org/officeDocument/2006/relationships/image" Target="../media/image40.svg"/><Relationship Id="rId1" Type="http://schemas.openxmlformats.org/officeDocument/2006/relationships/image" Target="../media/image39.png"/><Relationship Id="rId6" Type="http://schemas.openxmlformats.org/officeDocument/2006/relationships/image" Target="../media/image44.sv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C8F592A-D91E-4FA3-A183-2F2B2860FFB0}"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D1BA0996-74B7-4142-873B-A4BB745528D6}">
      <dgm:prSet/>
      <dgm:spPr/>
      <dgm:t>
        <a:bodyPr/>
        <a:lstStyle/>
        <a:p>
          <a:r>
            <a:rPr lang="en-US"/>
            <a:t>What is integration?</a:t>
          </a:r>
        </a:p>
      </dgm:t>
    </dgm:pt>
    <dgm:pt modelId="{D1244D93-E990-4A5F-AA69-0B0EAB760C7A}" type="parTrans" cxnId="{627AD577-7771-4A87-81FA-FC340849B262}">
      <dgm:prSet/>
      <dgm:spPr/>
      <dgm:t>
        <a:bodyPr/>
        <a:lstStyle/>
        <a:p>
          <a:endParaRPr lang="en-US"/>
        </a:p>
      </dgm:t>
    </dgm:pt>
    <dgm:pt modelId="{72AA7B84-0512-4929-9E94-B5A6B52F2094}" type="sibTrans" cxnId="{627AD577-7771-4A87-81FA-FC340849B262}">
      <dgm:prSet/>
      <dgm:spPr/>
      <dgm:t>
        <a:bodyPr/>
        <a:lstStyle/>
        <a:p>
          <a:endParaRPr lang="en-US"/>
        </a:p>
      </dgm:t>
    </dgm:pt>
    <dgm:pt modelId="{1FD31D75-6144-4C5F-9D78-FC72C38E8F58}">
      <dgm:prSet/>
      <dgm:spPr/>
      <dgm:t>
        <a:bodyPr/>
        <a:lstStyle/>
        <a:p>
          <a:r>
            <a:rPr lang="en-US"/>
            <a:t>Integration challenges</a:t>
          </a:r>
        </a:p>
      </dgm:t>
    </dgm:pt>
    <dgm:pt modelId="{C62B5082-2984-48F6-9737-D42CF91EBA34}" type="parTrans" cxnId="{E52E1979-8FE5-453A-AD13-E2BB9289A681}">
      <dgm:prSet/>
      <dgm:spPr/>
      <dgm:t>
        <a:bodyPr/>
        <a:lstStyle/>
        <a:p>
          <a:endParaRPr lang="en-US"/>
        </a:p>
      </dgm:t>
    </dgm:pt>
    <dgm:pt modelId="{24545FBB-336B-4426-975E-BA7A024AD546}" type="sibTrans" cxnId="{E52E1979-8FE5-453A-AD13-E2BB9289A681}">
      <dgm:prSet/>
      <dgm:spPr/>
      <dgm:t>
        <a:bodyPr/>
        <a:lstStyle/>
        <a:p>
          <a:endParaRPr lang="en-US"/>
        </a:p>
      </dgm:t>
    </dgm:pt>
    <dgm:pt modelId="{EBEFB7B0-5C0F-4781-BA39-540DA06326CD}">
      <dgm:prSet/>
      <dgm:spPr/>
      <dgm:t>
        <a:bodyPr/>
        <a:lstStyle/>
        <a:p>
          <a:r>
            <a:rPr lang="en-US"/>
            <a:t>“Traditional” integration approach</a:t>
          </a:r>
        </a:p>
      </dgm:t>
    </dgm:pt>
    <dgm:pt modelId="{CB0559C9-32F6-4590-B903-AE576B8EB015}" type="parTrans" cxnId="{EEBE4D49-208A-4BAB-866F-D7F97879A926}">
      <dgm:prSet/>
      <dgm:spPr/>
      <dgm:t>
        <a:bodyPr/>
        <a:lstStyle/>
        <a:p>
          <a:endParaRPr lang="en-US"/>
        </a:p>
      </dgm:t>
    </dgm:pt>
    <dgm:pt modelId="{3C408A06-29E9-456C-80DC-4658F2E12099}" type="sibTrans" cxnId="{EEBE4D49-208A-4BAB-866F-D7F97879A926}">
      <dgm:prSet/>
      <dgm:spPr/>
      <dgm:t>
        <a:bodyPr/>
        <a:lstStyle/>
        <a:p>
          <a:endParaRPr lang="en-US"/>
        </a:p>
      </dgm:t>
    </dgm:pt>
    <dgm:pt modelId="{8EE6235A-14B4-4089-BFEC-0ADF36C4CF62}">
      <dgm:prSet/>
      <dgm:spPr/>
      <dgm:t>
        <a:bodyPr/>
        <a:lstStyle/>
        <a:p>
          <a:r>
            <a:rPr lang="en-US"/>
            <a:t>Recents insights and developments</a:t>
          </a:r>
        </a:p>
      </dgm:t>
    </dgm:pt>
    <dgm:pt modelId="{D7931DFB-F356-4A17-9139-EABEBE5B0D7E}" type="parTrans" cxnId="{1DB91DB7-2F7C-466C-8F86-2DBDFD079FFE}">
      <dgm:prSet/>
      <dgm:spPr/>
      <dgm:t>
        <a:bodyPr/>
        <a:lstStyle/>
        <a:p>
          <a:endParaRPr lang="en-US"/>
        </a:p>
      </dgm:t>
    </dgm:pt>
    <dgm:pt modelId="{04B82ED5-C248-4D0A-8AE5-0045B466406B}" type="sibTrans" cxnId="{1DB91DB7-2F7C-466C-8F86-2DBDFD079FFE}">
      <dgm:prSet/>
      <dgm:spPr/>
      <dgm:t>
        <a:bodyPr/>
        <a:lstStyle/>
        <a:p>
          <a:endParaRPr lang="en-US"/>
        </a:p>
      </dgm:t>
    </dgm:pt>
    <dgm:pt modelId="{A4355524-0304-4C6E-B9BF-A24F68D1C052}">
      <dgm:prSet/>
      <dgm:spPr/>
      <dgm:t>
        <a:bodyPr/>
        <a:lstStyle/>
        <a:p>
          <a:r>
            <a:rPr lang="en-US"/>
            <a:t>Integration Patterns</a:t>
          </a:r>
        </a:p>
      </dgm:t>
    </dgm:pt>
    <dgm:pt modelId="{F1B9E4C3-FC4B-4AE5-8F1D-4C8217FFFCE0}" type="parTrans" cxnId="{711EF4C9-58C3-4C97-AEC0-A7C3DFB349BA}">
      <dgm:prSet/>
      <dgm:spPr/>
      <dgm:t>
        <a:bodyPr/>
        <a:lstStyle/>
        <a:p>
          <a:endParaRPr lang="en-US"/>
        </a:p>
      </dgm:t>
    </dgm:pt>
    <dgm:pt modelId="{8CB4E6B0-8C89-43AC-904D-1A58A52EE499}" type="sibTrans" cxnId="{711EF4C9-58C3-4C97-AEC0-A7C3DFB349BA}">
      <dgm:prSet/>
      <dgm:spPr/>
      <dgm:t>
        <a:bodyPr/>
        <a:lstStyle/>
        <a:p>
          <a:endParaRPr lang="en-US"/>
        </a:p>
      </dgm:t>
    </dgm:pt>
    <dgm:pt modelId="{2D6812C8-B64C-400E-8F09-CF93231AF2EE}">
      <dgm:prSet/>
      <dgm:spPr/>
      <dgm:t>
        <a:bodyPr/>
        <a:lstStyle/>
        <a:p>
          <a:r>
            <a:rPr lang="en-US"/>
            <a:t>Out of the Box</a:t>
          </a:r>
        </a:p>
      </dgm:t>
    </dgm:pt>
    <dgm:pt modelId="{AA85ABF4-493A-4DE4-8E9D-60CE414501D4}" type="parTrans" cxnId="{88F9D18A-356C-450E-A9B6-C5500D883162}">
      <dgm:prSet/>
      <dgm:spPr/>
      <dgm:t>
        <a:bodyPr/>
        <a:lstStyle/>
        <a:p>
          <a:endParaRPr lang="en-US"/>
        </a:p>
      </dgm:t>
    </dgm:pt>
    <dgm:pt modelId="{3066EE67-8200-422E-8BF4-9A0BAEB08B44}" type="sibTrans" cxnId="{88F9D18A-356C-450E-A9B6-C5500D883162}">
      <dgm:prSet/>
      <dgm:spPr/>
      <dgm:t>
        <a:bodyPr/>
        <a:lstStyle/>
        <a:p>
          <a:endParaRPr lang="en-US"/>
        </a:p>
      </dgm:t>
    </dgm:pt>
    <dgm:pt modelId="{B426EA36-F45C-4664-92AA-0F17BA935D49}">
      <dgm:prSet/>
      <dgm:spPr/>
      <dgm:t>
        <a:bodyPr/>
        <a:lstStyle/>
        <a:p>
          <a:r>
            <a:rPr lang="en-US"/>
            <a:t>Conclusion</a:t>
          </a:r>
        </a:p>
      </dgm:t>
    </dgm:pt>
    <dgm:pt modelId="{168ABA78-0C4F-42D4-9D08-77248A550038}" type="parTrans" cxnId="{21FCF139-34B2-4DEA-8835-42D30F0E3F26}">
      <dgm:prSet/>
      <dgm:spPr/>
      <dgm:t>
        <a:bodyPr/>
        <a:lstStyle/>
        <a:p>
          <a:endParaRPr lang="en-US"/>
        </a:p>
      </dgm:t>
    </dgm:pt>
    <dgm:pt modelId="{D943721E-30F4-4B43-B087-B551F94799B6}" type="sibTrans" cxnId="{21FCF139-34B2-4DEA-8835-42D30F0E3F26}">
      <dgm:prSet/>
      <dgm:spPr/>
      <dgm:t>
        <a:bodyPr/>
        <a:lstStyle/>
        <a:p>
          <a:endParaRPr lang="en-US"/>
        </a:p>
      </dgm:t>
    </dgm:pt>
    <dgm:pt modelId="{DF25335B-EFC8-4559-AC58-78A90ED9BBD3}" type="pres">
      <dgm:prSet presAssocID="{CC8F592A-D91E-4FA3-A183-2F2B2860FFB0}" presName="root" presStyleCnt="0">
        <dgm:presLayoutVars>
          <dgm:dir/>
          <dgm:resizeHandles val="exact"/>
        </dgm:presLayoutVars>
      </dgm:prSet>
      <dgm:spPr/>
    </dgm:pt>
    <dgm:pt modelId="{08D6D892-30DE-40AC-A34E-B2A279FAED73}" type="pres">
      <dgm:prSet presAssocID="{D1BA0996-74B7-4142-873B-A4BB745528D6}" presName="compNode" presStyleCnt="0"/>
      <dgm:spPr/>
    </dgm:pt>
    <dgm:pt modelId="{1421B1A3-B474-4ABA-A6F0-BB52D4B3820F}" type="pres">
      <dgm:prSet presAssocID="{D1BA0996-74B7-4142-873B-A4BB745528D6}" presName="bgRect" presStyleLbl="bgShp" presStyleIdx="0" presStyleCnt="7"/>
      <dgm:spPr/>
    </dgm:pt>
    <dgm:pt modelId="{C442D288-D879-43F8-9881-6712A94DCA7D}" type="pres">
      <dgm:prSet presAssocID="{D1BA0996-74B7-4142-873B-A4BB745528D6}"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isconnected"/>
        </a:ext>
      </dgm:extLst>
    </dgm:pt>
    <dgm:pt modelId="{44E2039F-9336-48B5-8801-821F85D90F2E}" type="pres">
      <dgm:prSet presAssocID="{D1BA0996-74B7-4142-873B-A4BB745528D6}" presName="spaceRect" presStyleCnt="0"/>
      <dgm:spPr/>
    </dgm:pt>
    <dgm:pt modelId="{C75418EB-CDCD-41DD-BF41-A4336A0C51C4}" type="pres">
      <dgm:prSet presAssocID="{D1BA0996-74B7-4142-873B-A4BB745528D6}" presName="parTx" presStyleLbl="revTx" presStyleIdx="0" presStyleCnt="7">
        <dgm:presLayoutVars>
          <dgm:chMax val="0"/>
          <dgm:chPref val="0"/>
        </dgm:presLayoutVars>
      </dgm:prSet>
      <dgm:spPr/>
    </dgm:pt>
    <dgm:pt modelId="{B38E2E48-3B6E-478A-92FB-00C04C40C878}" type="pres">
      <dgm:prSet presAssocID="{72AA7B84-0512-4929-9E94-B5A6B52F2094}" presName="sibTrans" presStyleCnt="0"/>
      <dgm:spPr/>
    </dgm:pt>
    <dgm:pt modelId="{9B4772BB-4324-4935-B2AC-B7D6FA358E89}" type="pres">
      <dgm:prSet presAssocID="{1FD31D75-6144-4C5F-9D78-FC72C38E8F58}" presName="compNode" presStyleCnt="0"/>
      <dgm:spPr/>
    </dgm:pt>
    <dgm:pt modelId="{30936606-09A1-4E58-B485-0C2BE0050728}" type="pres">
      <dgm:prSet presAssocID="{1FD31D75-6144-4C5F-9D78-FC72C38E8F58}" presName="bgRect" presStyleLbl="bgShp" presStyleIdx="1" presStyleCnt="7"/>
      <dgm:spPr/>
    </dgm:pt>
    <dgm:pt modelId="{61727190-62FE-426B-BCCC-6319C6A890FA}" type="pres">
      <dgm:prSet presAssocID="{1FD31D75-6144-4C5F-9D78-FC72C38E8F58}"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Network"/>
        </a:ext>
      </dgm:extLst>
    </dgm:pt>
    <dgm:pt modelId="{E0661527-73C7-4087-886B-6BDC02BA33E4}" type="pres">
      <dgm:prSet presAssocID="{1FD31D75-6144-4C5F-9D78-FC72C38E8F58}" presName="spaceRect" presStyleCnt="0"/>
      <dgm:spPr/>
    </dgm:pt>
    <dgm:pt modelId="{B665AA18-3196-404D-8067-94A84CF33996}" type="pres">
      <dgm:prSet presAssocID="{1FD31D75-6144-4C5F-9D78-FC72C38E8F58}" presName="parTx" presStyleLbl="revTx" presStyleIdx="1" presStyleCnt="7">
        <dgm:presLayoutVars>
          <dgm:chMax val="0"/>
          <dgm:chPref val="0"/>
        </dgm:presLayoutVars>
      </dgm:prSet>
      <dgm:spPr/>
    </dgm:pt>
    <dgm:pt modelId="{950EE6A1-84A8-4FA6-9913-2E1C202655C4}" type="pres">
      <dgm:prSet presAssocID="{24545FBB-336B-4426-975E-BA7A024AD546}" presName="sibTrans" presStyleCnt="0"/>
      <dgm:spPr/>
    </dgm:pt>
    <dgm:pt modelId="{49798128-7DB4-4A14-B685-1D9F540598CC}" type="pres">
      <dgm:prSet presAssocID="{EBEFB7B0-5C0F-4781-BA39-540DA06326CD}" presName="compNode" presStyleCnt="0"/>
      <dgm:spPr/>
    </dgm:pt>
    <dgm:pt modelId="{3EE24CE8-1363-4395-8901-531F61AC3C8C}" type="pres">
      <dgm:prSet presAssocID="{EBEFB7B0-5C0F-4781-BA39-540DA06326CD}" presName="bgRect" presStyleLbl="bgShp" presStyleIdx="2" presStyleCnt="7"/>
      <dgm:spPr/>
    </dgm:pt>
    <dgm:pt modelId="{378E87F3-87BB-43FC-ADA7-93A6B03A0F35}" type="pres">
      <dgm:prSet presAssocID="{EBEFB7B0-5C0F-4781-BA39-540DA06326CD}"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Hierarchy"/>
        </a:ext>
      </dgm:extLst>
    </dgm:pt>
    <dgm:pt modelId="{3A65965D-93BF-46ED-8C79-C61E741386F8}" type="pres">
      <dgm:prSet presAssocID="{EBEFB7B0-5C0F-4781-BA39-540DA06326CD}" presName="spaceRect" presStyleCnt="0"/>
      <dgm:spPr/>
    </dgm:pt>
    <dgm:pt modelId="{40A70751-CCCD-4D3E-B9A7-CE9E094048E4}" type="pres">
      <dgm:prSet presAssocID="{EBEFB7B0-5C0F-4781-BA39-540DA06326CD}" presName="parTx" presStyleLbl="revTx" presStyleIdx="2" presStyleCnt="7">
        <dgm:presLayoutVars>
          <dgm:chMax val="0"/>
          <dgm:chPref val="0"/>
        </dgm:presLayoutVars>
      </dgm:prSet>
      <dgm:spPr/>
    </dgm:pt>
    <dgm:pt modelId="{882BBD80-25EE-46DC-9247-55EF06B147E0}" type="pres">
      <dgm:prSet presAssocID="{3C408A06-29E9-456C-80DC-4658F2E12099}" presName="sibTrans" presStyleCnt="0"/>
      <dgm:spPr/>
    </dgm:pt>
    <dgm:pt modelId="{98CF2547-86FC-48C0-AD0D-297326EF7239}" type="pres">
      <dgm:prSet presAssocID="{8EE6235A-14B4-4089-BFEC-0ADF36C4CF62}" presName="compNode" presStyleCnt="0"/>
      <dgm:spPr/>
    </dgm:pt>
    <dgm:pt modelId="{07DD7A2B-AD51-4E37-B4B7-F529AC643A98}" type="pres">
      <dgm:prSet presAssocID="{8EE6235A-14B4-4089-BFEC-0ADF36C4CF62}" presName="bgRect" presStyleLbl="bgShp" presStyleIdx="3" presStyleCnt="7"/>
      <dgm:spPr/>
    </dgm:pt>
    <dgm:pt modelId="{92C3A087-6A89-48A6-8A4B-9729AA8DE3C4}" type="pres">
      <dgm:prSet presAssocID="{8EE6235A-14B4-4089-BFEC-0ADF36C4CF62}"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Lightbulb"/>
        </a:ext>
      </dgm:extLst>
    </dgm:pt>
    <dgm:pt modelId="{B165E870-CB50-49F4-9922-F0BA16B6AA2A}" type="pres">
      <dgm:prSet presAssocID="{8EE6235A-14B4-4089-BFEC-0ADF36C4CF62}" presName="spaceRect" presStyleCnt="0"/>
      <dgm:spPr/>
    </dgm:pt>
    <dgm:pt modelId="{0E268B69-B250-4B76-9523-5ACF3A19E109}" type="pres">
      <dgm:prSet presAssocID="{8EE6235A-14B4-4089-BFEC-0ADF36C4CF62}" presName="parTx" presStyleLbl="revTx" presStyleIdx="3" presStyleCnt="7">
        <dgm:presLayoutVars>
          <dgm:chMax val="0"/>
          <dgm:chPref val="0"/>
        </dgm:presLayoutVars>
      </dgm:prSet>
      <dgm:spPr/>
    </dgm:pt>
    <dgm:pt modelId="{EB6CA0A0-FF37-4230-8FFD-599A8D8D2B49}" type="pres">
      <dgm:prSet presAssocID="{04B82ED5-C248-4D0A-8AE5-0045B466406B}" presName="sibTrans" presStyleCnt="0"/>
      <dgm:spPr/>
    </dgm:pt>
    <dgm:pt modelId="{CCF174AE-67BE-4CA2-B154-AF280A420EA5}" type="pres">
      <dgm:prSet presAssocID="{A4355524-0304-4C6E-B9BF-A24F68D1C052}" presName="compNode" presStyleCnt="0"/>
      <dgm:spPr/>
    </dgm:pt>
    <dgm:pt modelId="{34314738-506E-44C3-A78B-3FECA352BD83}" type="pres">
      <dgm:prSet presAssocID="{A4355524-0304-4C6E-B9BF-A24F68D1C052}" presName="bgRect" presStyleLbl="bgShp" presStyleIdx="4" presStyleCnt="7"/>
      <dgm:spPr/>
    </dgm:pt>
    <dgm:pt modelId="{B71F2F1E-D2EC-4B34-BE17-B2466D55B846}" type="pres">
      <dgm:prSet presAssocID="{A4355524-0304-4C6E-B9BF-A24F68D1C052}"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Gears"/>
        </a:ext>
      </dgm:extLst>
    </dgm:pt>
    <dgm:pt modelId="{60E53F99-3B77-4E48-BC9D-C63FF5D763E6}" type="pres">
      <dgm:prSet presAssocID="{A4355524-0304-4C6E-B9BF-A24F68D1C052}" presName="spaceRect" presStyleCnt="0"/>
      <dgm:spPr/>
    </dgm:pt>
    <dgm:pt modelId="{75F721D8-1FAB-429F-815E-BB75BC01B80D}" type="pres">
      <dgm:prSet presAssocID="{A4355524-0304-4C6E-B9BF-A24F68D1C052}" presName="parTx" presStyleLbl="revTx" presStyleIdx="4" presStyleCnt="7">
        <dgm:presLayoutVars>
          <dgm:chMax val="0"/>
          <dgm:chPref val="0"/>
        </dgm:presLayoutVars>
      </dgm:prSet>
      <dgm:spPr/>
    </dgm:pt>
    <dgm:pt modelId="{82734062-3047-4F91-B083-B28AA834C379}" type="pres">
      <dgm:prSet presAssocID="{8CB4E6B0-8C89-43AC-904D-1A58A52EE499}" presName="sibTrans" presStyleCnt="0"/>
      <dgm:spPr/>
    </dgm:pt>
    <dgm:pt modelId="{8DB49C61-D95D-48D4-94BB-BBBC3D200964}" type="pres">
      <dgm:prSet presAssocID="{2D6812C8-B64C-400E-8F09-CF93231AF2EE}" presName="compNode" presStyleCnt="0"/>
      <dgm:spPr/>
    </dgm:pt>
    <dgm:pt modelId="{F203E2E2-EE45-4CDB-91F4-C210372BE22F}" type="pres">
      <dgm:prSet presAssocID="{2D6812C8-B64C-400E-8F09-CF93231AF2EE}" presName="bgRect" presStyleLbl="bgShp" presStyleIdx="5" presStyleCnt="7"/>
      <dgm:spPr/>
    </dgm:pt>
    <dgm:pt modelId="{C83C61AA-A8E7-46FD-BAE2-F5126CF40355}" type="pres">
      <dgm:prSet presAssocID="{2D6812C8-B64C-400E-8F09-CF93231AF2EE}"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Box"/>
        </a:ext>
      </dgm:extLst>
    </dgm:pt>
    <dgm:pt modelId="{69928737-7CBD-4A2A-8531-702747A40362}" type="pres">
      <dgm:prSet presAssocID="{2D6812C8-B64C-400E-8F09-CF93231AF2EE}" presName="spaceRect" presStyleCnt="0"/>
      <dgm:spPr/>
    </dgm:pt>
    <dgm:pt modelId="{21E32441-AC96-4B54-808C-441FA5AF3106}" type="pres">
      <dgm:prSet presAssocID="{2D6812C8-B64C-400E-8F09-CF93231AF2EE}" presName="parTx" presStyleLbl="revTx" presStyleIdx="5" presStyleCnt="7">
        <dgm:presLayoutVars>
          <dgm:chMax val="0"/>
          <dgm:chPref val="0"/>
        </dgm:presLayoutVars>
      </dgm:prSet>
      <dgm:spPr/>
    </dgm:pt>
    <dgm:pt modelId="{24301897-A752-4FDB-9174-3D911A13CDB9}" type="pres">
      <dgm:prSet presAssocID="{3066EE67-8200-422E-8BF4-9A0BAEB08B44}" presName="sibTrans" presStyleCnt="0"/>
      <dgm:spPr/>
    </dgm:pt>
    <dgm:pt modelId="{7C859CF2-EFF6-4587-9A6F-209D3738BD47}" type="pres">
      <dgm:prSet presAssocID="{B426EA36-F45C-4664-92AA-0F17BA935D49}" presName="compNode" presStyleCnt="0"/>
      <dgm:spPr/>
    </dgm:pt>
    <dgm:pt modelId="{3B87F9BA-D348-491F-A519-75101B0F521E}" type="pres">
      <dgm:prSet presAssocID="{B426EA36-F45C-4664-92AA-0F17BA935D49}" presName="bgRect" presStyleLbl="bgShp" presStyleIdx="6" presStyleCnt="7"/>
      <dgm:spPr/>
    </dgm:pt>
    <dgm:pt modelId="{899AA4A3-F93A-40B8-86B0-B7AB3942A96C}" type="pres">
      <dgm:prSet presAssocID="{B426EA36-F45C-4664-92AA-0F17BA935D49}"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Gavel"/>
        </a:ext>
      </dgm:extLst>
    </dgm:pt>
    <dgm:pt modelId="{5BDCA00C-F113-4C68-847C-52938306E939}" type="pres">
      <dgm:prSet presAssocID="{B426EA36-F45C-4664-92AA-0F17BA935D49}" presName="spaceRect" presStyleCnt="0"/>
      <dgm:spPr/>
    </dgm:pt>
    <dgm:pt modelId="{CC2F47A5-0CDD-4525-895F-A93FB39260E2}" type="pres">
      <dgm:prSet presAssocID="{B426EA36-F45C-4664-92AA-0F17BA935D49}" presName="parTx" presStyleLbl="revTx" presStyleIdx="6" presStyleCnt="7">
        <dgm:presLayoutVars>
          <dgm:chMax val="0"/>
          <dgm:chPref val="0"/>
        </dgm:presLayoutVars>
      </dgm:prSet>
      <dgm:spPr/>
    </dgm:pt>
  </dgm:ptLst>
  <dgm:cxnLst>
    <dgm:cxn modelId="{70E5791C-1657-4514-A1FA-3F9A471998FE}" type="presOf" srcId="{B426EA36-F45C-4664-92AA-0F17BA935D49}" destId="{CC2F47A5-0CDD-4525-895F-A93FB39260E2}" srcOrd="0" destOrd="0" presId="urn:microsoft.com/office/officeart/2018/2/layout/IconVerticalSolidList"/>
    <dgm:cxn modelId="{21FCF139-34B2-4DEA-8835-42D30F0E3F26}" srcId="{CC8F592A-D91E-4FA3-A183-2F2B2860FFB0}" destId="{B426EA36-F45C-4664-92AA-0F17BA935D49}" srcOrd="6" destOrd="0" parTransId="{168ABA78-0C4F-42D4-9D08-77248A550038}" sibTransId="{D943721E-30F4-4B43-B087-B551F94799B6}"/>
    <dgm:cxn modelId="{01671847-84A8-4FB3-B865-CE3586F4A7EC}" type="presOf" srcId="{CC8F592A-D91E-4FA3-A183-2F2B2860FFB0}" destId="{DF25335B-EFC8-4559-AC58-78A90ED9BBD3}" srcOrd="0" destOrd="0" presId="urn:microsoft.com/office/officeart/2018/2/layout/IconVerticalSolidList"/>
    <dgm:cxn modelId="{EEBE4D49-208A-4BAB-866F-D7F97879A926}" srcId="{CC8F592A-D91E-4FA3-A183-2F2B2860FFB0}" destId="{EBEFB7B0-5C0F-4781-BA39-540DA06326CD}" srcOrd="2" destOrd="0" parTransId="{CB0559C9-32F6-4590-B903-AE576B8EB015}" sibTransId="{3C408A06-29E9-456C-80DC-4658F2E12099}"/>
    <dgm:cxn modelId="{627AD577-7771-4A87-81FA-FC340849B262}" srcId="{CC8F592A-D91E-4FA3-A183-2F2B2860FFB0}" destId="{D1BA0996-74B7-4142-873B-A4BB745528D6}" srcOrd="0" destOrd="0" parTransId="{D1244D93-E990-4A5F-AA69-0B0EAB760C7A}" sibTransId="{72AA7B84-0512-4929-9E94-B5A6B52F2094}"/>
    <dgm:cxn modelId="{E52E1979-8FE5-453A-AD13-E2BB9289A681}" srcId="{CC8F592A-D91E-4FA3-A183-2F2B2860FFB0}" destId="{1FD31D75-6144-4C5F-9D78-FC72C38E8F58}" srcOrd="1" destOrd="0" parTransId="{C62B5082-2984-48F6-9737-D42CF91EBA34}" sibTransId="{24545FBB-336B-4426-975E-BA7A024AD546}"/>
    <dgm:cxn modelId="{E1F3E880-3ABF-4A12-8671-652169D36E2B}" type="presOf" srcId="{D1BA0996-74B7-4142-873B-A4BB745528D6}" destId="{C75418EB-CDCD-41DD-BF41-A4336A0C51C4}" srcOrd="0" destOrd="0" presId="urn:microsoft.com/office/officeart/2018/2/layout/IconVerticalSolidList"/>
    <dgm:cxn modelId="{33185F86-A897-4287-A253-AD77840C146B}" type="presOf" srcId="{8EE6235A-14B4-4089-BFEC-0ADF36C4CF62}" destId="{0E268B69-B250-4B76-9523-5ACF3A19E109}" srcOrd="0" destOrd="0" presId="urn:microsoft.com/office/officeart/2018/2/layout/IconVerticalSolidList"/>
    <dgm:cxn modelId="{C2EA0189-2504-49CD-BF0E-7F60776BD6C1}" type="presOf" srcId="{1FD31D75-6144-4C5F-9D78-FC72C38E8F58}" destId="{B665AA18-3196-404D-8067-94A84CF33996}" srcOrd="0" destOrd="0" presId="urn:microsoft.com/office/officeart/2018/2/layout/IconVerticalSolidList"/>
    <dgm:cxn modelId="{88F9D18A-356C-450E-A9B6-C5500D883162}" srcId="{CC8F592A-D91E-4FA3-A183-2F2B2860FFB0}" destId="{2D6812C8-B64C-400E-8F09-CF93231AF2EE}" srcOrd="5" destOrd="0" parTransId="{AA85ABF4-493A-4DE4-8E9D-60CE414501D4}" sibTransId="{3066EE67-8200-422E-8BF4-9A0BAEB08B44}"/>
    <dgm:cxn modelId="{3A40B6A6-62DF-4A9C-9424-3EF468AAFCE9}" type="presOf" srcId="{EBEFB7B0-5C0F-4781-BA39-540DA06326CD}" destId="{40A70751-CCCD-4D3E-B9A7-CE9E094048E4}" srcOrd="0" destOrd="0" presId="urn:microsoft.com/office/officeart/2018/2/layout/IconVerticalSolidList"/>
    <dgm:cxn modelId="{B58E5EAD-BFF8-4D60-9074-6DAFF4802064}" type="presOf" srcId="{2D6812C8-B64C-400E-8F09-CF93231AF2EE}" destId="{21E32441-AC96-4B54-808C-441FA5AF3106}" srcOrd="0" destOrd="0" presId="urn:microsoft.com/office/officeart/2018/2/layout/IconVerticalSolidList"/>
    <dgm:cxn modelId="{1DB91DB7-2F7C-466C-8F86-2DBDFD079FFE}" srcId="{CC8F592A-D91E-4FA3-A183-2F2B2860FFB0}" destId="{8EE6235A-14B4-4089-BFEC-0ADF36C4CF62}" srcOrd="3" destOrd="0" parTransId="{D7931DFB-F356-4A17-9139-EABEBE5B0D7E}" sibTransId="{04B82ED5-C248-4D0A-8AE5-0045B466406B}"/>
    <dgm:cxn modelId="{343164BC-CCCB-48AC-BB36-8D0D45748E21}" type="presOf" srcId="{A4355524-0304-4C6E-B9BF-A24F68D1C052}" destId="{75F721D8-1FAB-429F-815E-BB75BC01B80D}" srcOrd="0" destOrd="0" presId="urn:microsoft.com/office/officeart/2018/2/layout/IconVerticalSolidList"/>
    <dgm:cxn modelId="{711EF4C9-58C3-4C97-AEC0-A7C3DFB349BA}" srcId="{CC8F592A-D91E-4FA3-A183-2F2B2860FFB0}" destId="{A4355524-0304-4C6E-B9BF-A24F68D1C052}" srcOrd="4" destOrd="0" parTransId="{F1B9E4C3-FC4B-4AE5-8F1D-4C8217FFFCE0}" sibTransId="{8CB4E6B0-8C89-43AC-904D-1A58A52EE499}"/>
    <dgm:cxn modelId="{E24C4214-798E-49F4-9BC2-97B5EC5F07B0}" type="presParOf" srcId="{DF25335B-EFC8-4559-AC58-78A90ED9BBD3}" destId="{08D6D892-30DE-40AC-A34E-B2A279FAED73}" srcOrd="0" destOrd="0" presId="urn:microsoft.com/office/officeart/2018/2/layout/IconVerticalSolidList"/>
    <dgm:cxn modelId="{F07F009E-9C0F-4D85-9F72-6ECEEAD58434}" type="presParOf" srcId="{08D6D892-30DE-40AC-A34E-B2A279FAED73}" destId="{1421B1A3-B474-4ABA-A6F0-BB52D4B3820F}" srcOrd="0" destOrd="0" presId="urn:microsoft.com/office/officeart/2018/2/layout/IconVerticalSolidList"/>
    <dgm:cxn modelId="{0E21262A-E7F4-4DDA-B47D-7E44BDF852D9}" type="presParOf" srcId="{08D6D892-30DE-40AC-A34E-B2A279FAED73}" destId="{C442D288-D879-43F8-9881-6712A94DCA7D}" srcOrd="1" destOrd="0" presId="urn:microsoft.com/office/officeart/2018/2/layout/IconVerticalSolidList"/>
    <dgm:cxn modelId="{F1E815BE-C41E-4709-B835-C2789777D767}" type="presParOf" srcId="{08D6D892-30DE-40AC-A34E-B2A279FAED73}" destId="{44E2039F-9336-48B5-8801-821F85D90F2E}" srcOrd="2" destOrd="0" presId="urn:microsoft.com/office/officeart/2018/2/layout/IconVerticalSolidList"/>
    <dgm:cxn modelId="{AB11282A-27C9-46EA-87D5-E01F894184E6}" type="presParOf" srcId="{08D6D892-30DE-40AC-A34E-B2A279FAED73}" destId="{C75418EB-CDCD-41DD-BF41-A4336A0C51C4}" srcOrd="3" destOrd="0" presId="urn:microsoft.com/office/officeart/2018/2/layout/IconVerticalSolidList"/>
    <dgm:cxn modelId="{F36FCFAE-A7D6-4E38-B410-7F1CC8CDC9DB}" type="presParOf" srcId="{DF25335B-EFC8-4559-AC58-78A90ED9BBD3}" destId="{B38E2E48-3B6E-478A-92FB-00C04C40C878}" srcOrd="1" destOrd="0" presId="urn:microsoft.com/office/officeart/2018/2/layout/IconVerticalSolidList"/>
    <dgm:cxn modelId="{6CE99DA1-596C-4C51-A7C3-CD1DC2271ED5}" type="presParOf" srcId="{DF25335B-EFC8-4559-AC58-78A90ED9BBD3}" destId="{9B4772BB-4324-4935-B2AC-B7D6FA358E89}" srcOrd="2" destOrd="0" presId="urn:microsoft.com/office/officeart/2018/2/layout/IconVerticalSolidList"/>
    <dgm:cxn modelId="{F51A7D80-E724-480C-BE77-E1A41241C606}" type="presParOf" srcId="{9B4772BB-4324-4935-B2AC-B7D6FA358E89}" destId="{30936606-09A1-4E58-B485-0C2BE0050728}" srcOrd="0" destOrd="0" presId="urn:microsoft.com/office/officeart/2018/2/layout/IconVerticalSolidList"/>
    <dgm:cxn modelId="{1B9A46E7-A311-4A5F-ADA1-ED3F97205CBB}" type="presParOf" srcId="{9B4772BB-4324-4935-B2AC-B7D6FA358E89}" destId="{61727190-62FE-426B-BCCC-6319C6A890FA}" srcOrd="1" destOrd="0" presId="urn:microsoft.com/office/officeart/2018/2/layout/IconVerticalSolidList"/>
    <dgm:cxn modelId="{448B3E9C-B69C-48BF-BD0A-2C9BF322EE5E}" type="presParOf" srcId="{9B4772BB-4324-4935-B2AC-B7D6FA358E89}" destId="{E0661527-73C7-4087-886B-6BDC02BA33E4}" srcOrd="2" destOrd="0" presId="urn:microsoft.com/office/officeart/2018/2/layout/IconVerticalSolidList"/>
    <dgm:cxn modelId="{552B258D-A9B6-4538-B579-C5AD889FD85A}" type="presParOf" srcId="{9B4772BB-4324-4935-B2AC-B7D6FA358E89}" destId="{B665AA18-3196-404D-8067-94A84CF33996}" srcOrd="3" destOrd="0" presId="urn:microsoft.com/office/officeart/2018/2/layout/IconVerticalSolidList"/>
    <dgm:cxn modelId="{84537DE8-CC2C-45FA-9F15-6CB8D1ABFA4D}" type="presParOf" srcId="{DF25335B-EFC8-4559-AC58-78A90ED9BBD3}" destId="{950EE6A1-84A8-4FA6-9913-2E1C202655C4}" srcOrd="3" destOrd="0" presId="urn:microsoft.com/office/officeart/2018/2/layout/IconVerticalSolidList"/>
    <dgm:cxn modelId="{80AF2B8A-BF63-4323-8A30-BFA4127FC123}" type="presParOf" srcId="{DF25335B-EFC8-4559-AC58-78A90ED9BBD3}" destId="{49798128-7DB4-4A14-B685-1D9F540598CC}" srcOrd="4" destOrd="0" presId="urn:microsoft.com/office/officeart/2018/2/layout/IconVerticalSolidList"/>
    <dgm:cxn modelId="{17AE6AB5-E0DE-40CD-AA74-6BABCA9F92D3}" type="presParOf" srcId="{49798128-7DB4-4A14-B685-1D9F540598CC}" destId="{3EE24CE8-1363-4395-8901-531F61AC3C8C}" srcOrd="0" destOrd="0" presId="urn:microsoft.com/office/officeart/2018/2/layout/IconVerticalSolidList"/>
    <dgm:cxn modelId="{C9865561-9E91-457E-B7E1-4832AED52F31}" type="presParOf" srcId="{49798128-7DB4-4A14-B685-1D9F540598CC}" destId="{378E87F3-87BB-43FC-ADA7-93A6B03A0F35}" srcOrd="1" destOrd="0" presId="urn:microsoft.com/office/officeart/2018/2/layout/IconVerticalSolidList"/>
    <dgm:cxn modelId="{7E0B728A-4A5B-4CBA-85F9-12F8A579A337}" type="presParOf" srcId="{49798128-7DB4-4A14-B685-1D9F540598CC}" destId="{3A65965D-93BF-46ED-8C79-C61E741386F8}" srcOrd="2" destOrd="0" presId="urn:microsoft.com/office/officeart/2018/2/layout/IconVerticalSolidList"/>
    <dgm:cxn modelId="{44E52A9D-8B37-4377-99BD-EDCA8CE3B505}" type="presParOf" srcId="{49798128-7DB4-4A14-B685-1D9F540598CC}" destId="{40A70751-CCCD-4D3E-B9A7-CE9E094048E4}" srcOrd="3" destOrd="0" presId="urn:microsoft.com/office/officeart/2018/2/layout/IconVerticalSolidList"/>
    <dgm:cxn modelId="{DF66F07B-E242-4017-AB84-3B4762335A5F}" type="presParOf" srcId="{DF25335B-EFC8-4559-AC58-78A90ED9BBD3}" destId="{882BBD80-25EE-46DC-9247-55EF06B147E0}" srcOrd="5" destOrd="0" presId="urn:microsoft.com/office/officeart/2018/2/layout/IconVerticalSolidList"/>
    <dgm:cxn modelId="{06B6BA49-CCF2-4BAD-B478-1EA057055431}" type="presParOf" srcId="{DF25335B-EFC8-4559-AC58-78A90ED9BBD3}" destId="{98CF2547-86FC-48C0-AD0D-297326EF7239}" srcOrd="6" destOrd="0" presId="urn:microsoft.com/office/officeart/2018/2/layout/IconVerticalSolidList"/>
    <dgm:cxn modelId="{A899E940-78E4-4DD1-A816-260F421A67BB}" type="presParOf" srcId="{98CF2547-86FC-48C0-AD0D-297326EF7239}" destId="{07DD7A2B-AD51-4E37-B4B7-F529AC643A98}" srcOrd="0" destOrd="0" presId="urn:microsoft.com/office/officeart/2018/2/layout/IconVerticalSolidList"/>
    <dgm:cxn modelId="{B3D33538-9382-490C-A66C-12671B19075B}" type="presParOf" srcId="{98CF2547-86FC-48C0-AD0D-297326EF7239}" destId="{92C3A087-6A89-48A6-8A4B-9729AA8DE3C4}" srcOrd="1" destOrd="0" presId="urn:microsoft.com/office/officeart/2018/2/layout/IconVerticalSolidList"/>
    <dgm:cxn modelId="{A8E381E8-78D1-4085-8852-2A77328E7B1B}" type="presParOf" srcId="{98CF2547-86FC-48C0-AD0D-297326EF7239}" destId="{B165E870-CB50-49F4-9922-F0BA16B6AA2A}" srcOrd="2" destOrd="0" presId="urn:microsoft.com/office/officeart/2018/2/layout/IconVerticalSolidList"/>
    <dgm:cxn modelId="{6BC0C37A-FE8B-4199-B138-1E1CC3E3325C}" type="presParOf" srcId="{98CF2547-86FC-48C0-AD0D-297326EF7239}" destId="{0E268B69-B250-4B76-9523-5ACF3A19E109}" srcOrd="3" destOrd="0" presId="urn:microsoft.com/office/officeart/2018/2/layout/IconVerticalSolidList"/>
    <dgm:cxn modelId="{F9AE262D-213C-43EA-8DFB-C73C12453E69}" type="presParOf" srcId="{DF25335B-EFC8-4559-AC58-78A90ED9BBD3}" destId="{EB6CA0A0-FF37-4230-8FFD-599A8D8D2B49}" srcOrd="7" destOrd="0" presId="urn:microsoft.com/office/officeart/2018/2/layout/IconVerticalSolidList"/>
    <dgm:cxn modelId="{3828C0E9-3670-4D4A-8920-BD252153026E}" type="presParOf" srcId="{DF25335B-EFC8-4559-AC58-78A90ED9BBD3}" destId="{CCF174AE-67BE-4CA2-B154-AF280A420EA5}" srcOrd="8" destOrd="0" presId="urn:microsoft.com/office/officeart/2018/2/layout/IconVerticalSolidList"/>
    <dgm:cxn modelId="{D6C7FDEF-A5FB-4FEE-9312-92BD28D9D96D}" type="presParOf" srcId="{CCF174AE-67BE-4CA2-B154-AF280A420EA5}" destId="{34314738-506E-44C3-A78B-3FECA352BD83}" srcOrd="0" destOrd="0" presId="urn:microsoft.com/office/officeart/2018/2/layout/IconVerticalSolidList"/>
    <dgm:cxn modelId="{D474CC7F-300A-4696-9A2C-7FB6096F7CA0}" type="presParOf" srcId="{CCF174AE-67BE-4CA2-B154-AF280A420EA5}" destId="{B71F2F1E-D2EC-4B34-BE17-B2466D55B846}" srcOrd="1" destOrd="0" presId="urn:microsoft.com/office/officeart/2018/2/layout/IconVerticalSolidList"/>
    <dgm:cxn modelId="{E78DCDCB-915C-4E45-B8FF-48BF65112BA5}" type="presParOf" srcId="{CCF174AE-67BE-4CA2-B154-AF280A420EA5}" destId="{60E53F99-3B77-4E48-BC9D-C63FF5D763E6}" srcOrd="2" destOrd="0" presId="urn:microsoft.com/office/officeart/2018/2/layout/IconVerticalSolidList"/>
    <dgm:cxn modelId="{2C9AAF72-BD2A-4FAE-8D43-C85C7AE1E3DD}" type="presParOf" srcId="{CCF174AE-67BE-4CA2-B154-AF280A420EA5}" destId="{75F721D8-1FAB-429F-815E-BB75BC01B80D}" srcOrd="3" destOrd="0" presId="urn:microsoft.com/office/officeart/2018/2/layout/IconVerticalSolidList"/>
    <dgm:cxn modelId="{0ABB4F31-3252-4471-9E4E-8EFF45AC431B}" type="presParOf" srcId="{DF25335B-EFC8-4559-AC58-78A90ED9BBD3}" destId="{82734062-3047-4F91-B083-B28AA834C379}" srcOrd="9" destOrd="0" presId="urn:microsoft.com/office/officeart/2018/2/layout/IconVerticalSolidList"/>
    <dgm:cxn modelId="{E9C10C70-27E4-44F7-9EA3-5CB7720DB92D}" type="presParOf" srcId="{DF25335B-EFC8-4559-AC58-78A90ED9BBD3}" destId="{8DB49C61-D95D-48D4-94BB-BBBC3D200964}" srcOrd="10" destOrd="0" presId="urn:microsoft.com/office/officeart/2018/2/layout/IconVerticalSolidList"/>
    <dgm:cxn modelId="{DE3AA4AA-BF12-4198-AC16-30E1C48FC707}" type="presParOf" srcId="{8DB49C61-D95D-48D4-94BB-BBBC3D200964}" destId="{F203E2E2-EE45-4CDB-91F4-C210372BE22F}" srcOrd="0" destOrd="0" presId="urn:microsoft.com/office/officeart/2018/2/layout/IconVerticalSolidList"/>
    <dgm:cxn modelId="{0DA6F3A7-DC82-4BC0-904B-5D423A95F707}" type="presParOf" srcId="{8DB49C61-D95D-48D4-94BB-BBBC3D200964}" destId="{C83C61AA-A8E7-46FD-BAE2-F5126CF40355}" srcOrd="1" destOrd="0" presId="urn:microsoft.com/office/officeart/2018/2/layout/IconVerticalSolidList"/>
    <dgm:cxn modelId="{3C844AAB-FE8B-481C-8E5B-33C0A5CB96EA}" type="presParOf" srcId="{8DB49C61-D95D-48D4-94BB-BBBC3D200964}" destId="{69928737-7CBD-4A2A-8531-702747A40362}" srcOrd="2" destOrd="0" presId="urn:microsoft.com/office/officeart/2018/2/layout/IconVerticalSolidList"/>
    <dgm:cxn modelId="{F7DACE6A-28A8-4D09-9A40-29AE3979DDE9}" type="presParOf" srcId="{8DB49C61-D95D-48D4-94BB-BBBC3D200964}" destId="{21E32441-AC96-4B54-808C-441FA5AF3106}" srcOrd="3" destOrd="0" presId="urn:microsoft.com/office/officeart/2018/2/layout/IconVerticalSolidList"/>
    <dgm:cxn modelId="{1F842296-BC68-4B1C-A9F4-F7576CD34DBE}" type="presParOf" srcId="{DF25335B-EFC8-4559-AC58-78A90ED9BBD3}" destId="{24301897-A752-4FDB-9174-3D911A13CDB9}" srcOrd="11" destOrd="0" presId="urn:microsoft.com/office/officeart/2018/2/layout/IconVerticalSolidList"/>
    <dgm:cxn modelId="{591D0D7C-3EE4-41DC-9B95-02774EFFB451}" type="presParOf" srcId="{DF25335B-EFC8-4559-AC58-78A90ED9BBD3}" destId="{7C859CF2-EFF6-4587-9A6F-209D3738BD47}" srcOrd="12" destOrd="0" presId="urn:microsoft.com/office/officeart/2018/2/layout/IconVerticalSolidList"/>
    <dgm:cxn modelId="{EEEB5301-292E-4D1B-A6AE-7AF87C26C663}" type="presParOf" srcId="{7C859CF2-EFF6-4587-9A6F-209D3738BD47}" destId="{3B87F9BA-D348-491F-A519-75101B0F521E}" srcOrd="0" destOrd="0" presId="urn:microsoft.com/office/officeart/2018/2/layout/IconVerticalSolidList"/>
    <dgm:cxn modelId="{24835D0D-A8C7-4B64-B96D-9EBF98E6E613}" type="presParOf" srcId="{7C859CF2-EFF6-4587-9A6F-209D3738BD47}" destId="{899AA4A3-F93A-40B8-86B0-B7AB3942A96C}" srcOrd="1" destOrd="0" presId="urn:microsoft.com/office/officeart/2018/2/layout/IconVerticalSolidList"/>
    <dgm:cxn modelId="{C4CACCE9-FB08-43C8-85DF-FB3282476AE4}" type="presParOf" srcId="{7C859CF2-EFF6-4587-9A6F-209D3738BD47}" destId="{5BDCA00C-F113-4C68-847C-52938306E939}" srcOrd="2" destOrd="0" presId="urn:microsoft.com/office/officeart/2018/2/layout/IconVerticalSolidList"/>
    <dgm:cxn modelId="{B96F3442-6209-45B6-9F0D-792E190CD142}" type="presParOf" srcId="{7C859CF2-EFF6-4587-9A6F-209D3738BD47}" destId="{CC2F47A5-0CDD-4525-895F-A93FB39260E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21B1A3-B474-4ABA-A6F0-BB52D4B3820F}">
      <dsp:nvSpPr>
        <dsp:cNvPr id="0" name=""/>
        <dsp:cNvSpPr/>
      </dsp:nvSpPr>
      <dsp:spPr>
        <a:xfrm>
          <a:off x="0" y="322"/>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42D288-D879-43F8-9881-6712A94DCA7D}">
      <dsp:nvSpPr>
        <dsp:cNvPr id="0" name=""/>
        <dsp:cNvSpPr/>
      </dsp:nvSpPr>
      <dsp:spPr>
        <a:xfrm>
          <a:off x="134500" y="100364"/>
          <a:ext cx="244546" cy="244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75418EB-CDCD-41DD-BF41-A4336A0C51C4}">
      <dsp:nvSpPr>
        <dsp:cNvPr id="0" name=""/>
        <dsp:cNvSpPr/>
      </dsp:nvSpPr>
      <dsp:spPr>
        <a:xfrm>
          <a:off x="513547" y="322"/>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en-US" sz="1600" kern="1200"/>
            <a:t>What is integration?</a:t>
          </a:r>
        </a:p>
      </dsp:txBody>
      <dsp:txXfrm>
        <a:off x="513547" y="322"/>
        <a:ext cx="6110451" cy="444629"/>
      </dsp:txXfrm>
    </dsp:sp>
    <dsp:sp modelId="{30936606-09A1-4E58-B485-0C2BE0050728}">
      <dsp:nvSpPr>
        <dsp:cNvPr id="0" name=""/>
        <dsp:cNvSpPr/>
      </dsp:nvSpPr>
      <dsp:spPr>
        <a:xfrm>
          <a:off x="0" y="556110"/>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1727190-62FE-426B-BCCC-6319C6A890FA}">
      <dsp:nvSpPr>
        <dsp:cNvPr id="0" name=""/>
        <dsp:cNvSpPr/>
      </dsp:nvSpPr>
      <dsp:spPr>
        <a:xfrm>
          <a:off x="134500" y="656152"/>
          <a:ext cx="244546" cy="244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665AA18-3196-404D-8067-94A84CF33996}">
      <dsp:nvSpPr>
        <dsp:cNvPr id="0" name=""/>
        <dsp:cNvSpPr/>
      </dsp:nvSpPr>
      <dsp:spPr>
        <a:xfrm>
          <a:off x="513547" y="556110"/>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en-US" sz="1600" kern="1200"/>
            <a:t>Integration challenges</a:t>
          </a:r>
        </a:p>
      </dsp:txBody>
      <dsp:txXfrm>
        <a:off x="513547" y="556110"/>
        <a:ext cx="6110451" cy="444629"/>
      </dsp:txXfrm>
    </dsp:sp>
    <dsp:sp modelId="{3EE24CE8-1363-4395-8901-531F61AC3C8C}">
      <dsp:nvSpPr>
        <dsp:cNvPr id="0" name=""/>
        <dsp:cNvSpPr/>
      </dsp:nvSpPr>
      <dsp:spPr>
        <a:xfrm>
          <a:off x="0" y="1111897"/>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78E87F3-87BB-43FC-ADA7-93A6B03A0F35}">
      <dsp:nvSpPr>
        <dsp:cNvPr id="0" name=""/>
        <dsp:cNvSpPr/>
      </dsp:nvSpPr>
      <dsp:spPr>
        <a:xfrm>
          <a:off x="134500" y="1211939"/>
          <a:ext cx="244546" cy="2445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0A70751-CCCD-4D3E-B9A7-CE9E094048E4}">
      <dsp:nvSpPr>
        <dsp:cNvPr id="0" name=""/>
        <dsp:cNvSpPr/>
      </dsp:nvSpPr>
      <dsp:spPr>
        <a:xfrm>
          <a:off x="513547" y="1111897"/>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en-US" sz="1600" kern="1200"/>
            <a:t>“Traditional” integration approach</a:t>
          </a:r>
        </a:p>
      </dsp:txBody>
      <dsp:txXfrm>
        <a:off x="513547" y="1111897"/>
        <a:ext cx="6110451" cy="444629"/>
      </dsp:txXfrm>
    </dsp:sp>
    <dsp:sp modelId="{07DD7A2B-AD51-4E37-B4B7-F529AC643A98}">
      <dsp:nvSpPr>
        <dsp:cNvPr id="0" name=""/>
        <dsp:cNvSpPr/>
      </dsp:nvSpPr>
      <dsp:spPr>
        <a:xfrm>
          <a:off x="0" y="1667685"/>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C3A087-6A89-48A6-8A4B-9729AA8DE3C4}">
      <dsp:nvSpPr>
        <dsp:cNvPr id="0" name=""/>
        <dsp:cNvSpPr/>
      </dsp:nvSpPr>
      <dsp:spPr>
        <a:xfrm>
          <a:off x="134500" y="1767726"/>
          <a:ext cx="244546" cy="2445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E268B69-B250-4B76-9523-5ACF3A19E109}">
      <dsp:nvSpPr>
        <dsp:cNvPr id="0" name=""/>
        <dsp:cNvSpPr/>
      </dsp:nvSpPr>
      <dsp:spPr>
        <a:xfrm>
          <a:off x="513547" y="1667685"/>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en-US" sz="1600" kern="1200"/>
            <a:t>Recents insights and developments</a:t>
          </a:r>
        </a:p>
      </dsp:txBody>
      <dsp:txXfrm>
        <a:off x="513547" y="1667685"/>
        <a:ext cx="6110451" cy="444629"/>
      </dsp:txXfrm>
    </dsp:sp>
    <dsp:sp modelId="{34314738-506E-44C3-A78B-3FECA352BD83}">
      <dsp:nvSpPr>
        <dsp:cNvPr id="0" name=""/>
        <dsp:cNvSpPr/>
      </dsp:nvSpPr>
      <dsp:spPr>
        <a:xfrm>
          <a:off x="0" y="2223472"/>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71F2F1E-D2EC-4B34-BE17-B2466D55B846}">
      <dsp:nvSpPr>
        <dsp:cNvPr id="0" name=""/>
        <dsp:cNvSpPr/>
      </dsp:nvSpPr>
      <dsp:spPr>
        <a:xfrm>
          <a:off x="134500" y="2323514"/>
          <a:ext cx="244546" cy="2445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5F721D8-1FAB-429F-815E-BB75BC01B80D}">
      <dsp:nvSpPr>
        <dsp:cNvPr id="0" name=""/>
        <dsp:cNvSpPr/>
      </dsp:nvSpPr>
      <dsp:spPr>
        <a:xfrm>
          <a:off x="513547" y="2223472"/>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en-US" sz="1600" kern="1200"/>
            <a:t>Integration Patterns</a:t>
          </a:r>
        </a:p>
      </dsp:txBody>
      <dsp:txXfrm>
        <a:off x="513547" y="2223472"/>
        <a:ext cx="6110451" cy="444629"/>
      </dsp:txXfrm>
    </dsp:sp>
    <dsp:sp modelId="{F203E2E2-EE45-4CDB-91F4-C210372BE22F}">
      <dsp:nvSpPr>
        <dsp:cNvPr id="0" name=""/>
        <dsp:cNvSpPr/>
      </dsp:nvSpPr>
      <dsp:spPr>
        <a:xfrm>
          <a:off x="0" y="2779259"/>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3C61AA-A8E7-46FD-BAE2-F5126CF40355}">
      <dsp:nvSpPr>
        <dsp:cNvPr id="0" name=""/>
        <dsp:cNvSpPr/>
      </dsp:nvSpPr>
      <dsp:spPr>
        <a:xfrm>
          <a:off x="134500" y="2879301"/>
          <a:ext cx="244546" cy="2445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1E32441-AC96-4B54-808C-441FA5AF3106}">
      <dsp:nvSpPr>
        <dsp:cNvPr id="0" name=""/>
        <dsp:cNvSpPr/>
      </dsp:nvSpPr>
      <dsp:spPr>
        <a:xfrm>
          <a:off x="513547" y="2779259"/>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en-US" sz="1600" kern="1200"/>
            <a:t>Out of the Box</a:t>
          </a:r>
        </a:p>
      </dsp:txBody>
      <dsp:txXfrm>
        <a:off x="513547" y="2779259"/>
        <a:ext cx="6110451" cy="444629"/>
      </dsp:txXfrm>
    </dsp:sp>
    <dsp:sp modelId="{3B87F9BA-D348-491F-A519-75101B0F521E}">
      <dsp:nvSpPr>
        <dsp:cNvPr id="0" name=""/>
        <dsp:cNvSpPr/>
      </dsp:nvSpPr>
      <dsp:spPr>
        <a:xfrm>
          <a:off x="0" y="3335047"/>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9AA4A3-F93A-40B8-86B0-B7AB3942A96C}">
      <dsp:nvSpPr>
        <dsp:cNvPr id="0" name=""/>
        <dsp:cNvSpPr/>
      </dsp:nvSpPr>
      <dsp:spPr>
        <a:xfrm>
          <a:off x="134500" y="3435088"/>
          <a:ext cx="244546" cy="24454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C2F47A5-0CDD-4525-895F-A93FB39260E2}">
      <dsp:nvSpPr>
        <dsp:cNvPr id="0" name=""/>
        <dsp:cNvSpPr/>
      </dsp:nvSpPr>
      <dsp:spPr>
        <a:xfrm>
          <a:off x="513547" y="3335047"/>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en-US" sz="1600" kern="1200"/>
            <a:t>Conclusion</a:t>
          </a:r>
        </a:p>
      </dsp:txBody>
      <dsp:txXfrm>
        <a:off x="513547" y="3335047"/>
        <a:ext cx="6110451" cy="44462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5a4969ca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5a4969ca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5a4969ca46_0_109: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 name="Google Shape;235;g5a4969ca46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5a4969ca46_0_14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2" name="Google Shape;272;g5a4969ca46_0_1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5a4969ca46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5a4969ca4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has changed? What have we learned?</a:t>
            </a:r>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 integration in the past decade was frequently less than wildly successful; complex, expensive, slow, unstable, un-agile</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one of the key distinctions in my mind between SOA (WebServices) and API: less focus on reuse, more focus on the consumer of an API</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With further increased scale – because of real time and web scale demands introduced by IoT and a further growth of the use of Apps – , </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No/less strict delineation between Enterprise (message based) Integration and ETL/Data Integration</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tighter security requirements, </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faster change cycle (Agile, DevOps), </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24/7 Operations</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increased usage of standard applications (primarily SaaS) </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and the advent of cloud (necessity to support hybrid scenarios - cross on premises and cloud as well as multi vendor cloud, </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that inspired new architecture patterns and insights such as domain driven design, microservices, CQRS, event sourcing,</a:t>
            </a:r>
            <a:r>
              <a:rPr lang="en" sz="900" b="1">
                <a:solidFill>
                  <a:srgbClr val="606569"/>
                </a:solidFill>
                <a:highlight>
                  <a:srgbClr val="FFFFFF"/>
                </a:highlight>
              </a:rPr>
              <a:t> “dumb pipes, smart end points”</a:t>
            </a:r>
            <a:r>
              <a:rPr lang="en" sz="900">
                <a:solidFill>
                  <a:srgbClr val="606569"/>
                </a:solidFill>
                <a:highlight>
                  <a:srgbClr val="FFFFFF"/>
                </a:highlight>
              </a:rPr>
              <a:t> combined with </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advances in technology and industry standards – for example containers, serverless, REST, API technology – JSON (vs XML), REST (vs SOAP), containers, serverless, “embedded HTTP server”, industry standards like Kafka</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Potential of machine learning</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Scarcity of talent/developers</a:t>
            </a:r>
            <a:endParaRPr sz="900">
              <a:solidFill>
                <a:srgbClr val="606569"/>
              </a:solidFill>
              <a:highlight>
                <a:srgbClr val="FFFFFF"/>
              </a:highlight>
            </a:endParaRPr>
          </a:p>
          <a:p>
            <a:pPr marL="457200" lvl="0" indent="-285750" algn="l" rtl="0">
              <a:spcBef>
                <a:spcPts val="0"/>
              </a:spcBef>
              <a:spcAft>
                <a:spcPts val="0"/>
              </a:spcAft>
              <a:buClr>
                <a:srgbClr val="606569"/>
              </a:buClr>
              <a:buSzPts val="900"/>
              <a:buChar char="●"/>
            </a:pPr>
            <a:r>
              <a:rPr lang="en" sz="900">
                <a:solidFill>
                  <a:srgbClr val="606569"/>
                </a:solidFill>
                <a:highlight>
                  <a:srgbClr val="FFFFFF"/>
                </a:highlight>
              </a:rPr>
              <a:t>Is a canonical model/language such a good idea? What about ‘domain/context mapping’ and ‘anti corruption layer’ from domain driven design</a:t>
            </a:r>
            <a:endParaRPr sz="900">
              <a:solidFill>
                <a:srgbClr val="606569"/>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a4969ca46_0_175: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More complex AND faster and at larger scale (IoT, Web Scale, Global, 24/7 operations)</a:t>
            </a:r>
            <a:endParaRPr/>
          </a:p>
        </p:txBody>
      </p:sp>
      <p:sp>
        <p:nvSpPr>
          <p:cNvPr id="319" name="Google Shape;319;g5a4969ca46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a4dc5305c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a4dc5305c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5a4dc5305c_0_1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5a4dc5305c_0_1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208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5a4969ca46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5a4969ca46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a4969ca46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a4969ca46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5a4969ca46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5a4969ca4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736bcc46a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736bcc46a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1) Introduction: What is integration? (Panel)</a:t>
            </a:r>
            <a:endParaRPr/>
          </a:p>
          <a:p>
            <a:pPr marL="0" lvl="0" indent="0" algn="l" rtl="0">
              <a:spcBef>
                <a:spcPts val="0"/>
              </a:spcBef>
              <a:spcAft>
                <a:spcPts val="0"/>
              </a:spcAft>
              <a:buClr>
                <a:schemeClr val="dk1"/>
              </a:buClr>
              <a:buSzPts val="1100"/>
              <a:buFont typeface="Arial"/>
              <a:buNone/>
            </a:pPr>
            <a:r>
              <a:rPr lang="en"/>
              <a:t>2) Common challenges (anecdotes, horror stories) (Panel)</a:t>
            </a:r>
            <a:endParaRPr/>
          </a:p>
          <a:p>
            <a:pPr marL="0" lvl="0" indent="0" algn="l" rtl="0">
              <a:spcBef>
                <a:spcPts val="0"/>
              </a:spcBef>
              <a:spcAft>
                <a:spcPts val="0"/>
              </a:spcAft>
              <a:buClr>
                <a:schemeClr val="dk1"/>
              </a:buClr>
              <a:buSzPts val="1100"/>
              <a:buFont typeface="Arial"/>
              <a:buNone/>
            </a:pPr>
            <a:r>
              <a:rPr lang="en"/>
              <a:t>3) Traditional approaches (Single person)</a:t>
            </a:r>
            <a:endParaRPr/>
          </a:p>
          <a:p>
            <a:pPr marL="0" lvl="0" indent="0" algn="l" rtl="0">
              <a:spcBef>
                <a:spcPts val="0"/>
              </a:spcBef>
              <a:spcAft>
                <a:spcPts val="0"/>
              </a:spcAft>
              <a:buClr>
                <a:schemeClr val="dk1"/>
              </a:buClr>
              <a:buSzPts val="1100"/>
              <a:buFont typeface="Arial"/>
              <a:buNone/>
            </a:pPr>
            <a:r>
              <a:rPr lang="en"/>
              <a:t>4) Typical challenges of the traditional approaches (Panel)</a:t>
            </a:r>
            <a:endParaRPr/>
          </a:p>
          <a:p>
            <a:pPr marL="0" lvl="0" indent="0" algn="l" rtl="0">
              <a:spcBef>
                <a:spcPts val="0"/>
              </a:spcBef>
              <a:spcAft>
                <a:spcPts val="0"/>
              </a:spcAft>
              <a:buClr>
                <a:schemeClr val="dk1"/>
              </a:buClr>
              <a:buSzPts val="1100"/>
              <a:buFont typeface="Arial"/>
              <a:buNone/>
            </a:pPr>
            <a:r>
              <a:rPr lang="en"/>
              <a:t>5) Recent insights/developments (Panel)</a:t>
            </a:r>
            <a:endParaRPr/>
          </a:p>
          <a:p>
            <a:pPr marL="0" lvl="0" indent="0" algn="l" rtl="0">
              <a:spcBef>
                <a:spcPts val="0"/>
              </a:spcBef>
              <a:spcAft>
                <a:spcPts val="0"/>
              </a:spcAft>
              <a:buClr>
                <a:schemeClr val="dk1"/>
              </a:buClr>
              <a:buSzPts val="1100"/>
              <a:buFont typeface="Arial"/>
              <a:buNone/>
            </a:pPr>
            <a:r>
              <a:rPr lang="en"/>
              <a:t>6) 3 Main integration styles (Single person per integration style)</a:t>
            </a:r>
            <a:endParaRPr/>
          </a:p>
          <a:p>
            <a:pPr marL="0" lvl="0" indent="0" algn="l" rtl="0">
              <a:spcBef>
                <a:spcPts val="0"/>
              </a:spcBef>
              <a:spcAft>
                <a:spcPts val="0"/>
              </a:spcAft>
              <a:buClr>
                <a:schemeClr val="dk1"/>
              </a:buClr>
              <a:buSzPts val="1100"/>
              <a:buFont typeface="Arial"/>
              <a:buNone/>
            </a:pPr>
            <a:r>
              <a:rPr lang="en"/>
              <a:t>    6.1) Vertical</a:t>
            </a:r>
            <a:endParaRPr/>
          </a:p>
          <a:p>
            <a:pPr marL="0" lvl="0" indent="0" algn="l" rtl="0">
              <a:spcBef>
                <a:spcPts val="0"/>
              </a:spcBef>
              <a:spcAft>
                <a:spcPts val="0"/>
              </a:spcAft>
              <a:buClr>
                <a:schemeClr val="dk1"/>
              </a:buClr>
              <a:buSzPts val="1100"/>
              <a:buFont typeface="Arial"/>
              <a:buNone/>
            </a:pPr>
            <a:r>
              <a:rPr lang="en"/>
              <a:t>    6.2) Horizontal</a:t>
            </a:r>
            <a:endParaRPr/>
          </a:p>
          <a:p>
            <a:pPr marL="0" lvl="0" indent="0" algn="l" rtl="0">
              <a:spcBef>
                <a:spcPts val="0"/>
              </a:spcBef>
              <a:spcAft>
                <a:spcPts val="0"/>
              </a:spcAft>
              <a:buClr>
                <a:schemeClr val="dk1"/>
              </a:buClr>
              <a:buSzPts val="1100"/>
              <a:buFont typeface="Arial"/>
              <a:buNone/>
            </a:pPr>
            <a:r>
              <a:rPr lang="en"/>
              <a:t>    6.3) Event-Based</a:t>
            </a:r>
            <a:endParaRPr/>
          </a:p>
          <a:p>
            <a:pPr marL="0" lvl="0" indent="0" algn="l" rtl="0">
              <a:spcBef>
                <a:spcPts val="0"/>
              </a:spcBef>
              <a:spcAft>
                <a:spcPts val="0"/>
              </a:spcAft>
              <a:buClr>
                <a:schemeClr val="dk1"/>
              </a:buClr>
              <a:buSzPts val="1100"/>
              <a:buFont typeface="Arial"/>
              <a:buNone/>
            </a:pPr>
            <a:r>
              <a:rPr lang="en"/>
              <a:t>7) Asynchronous is almost always better (single person)</a:t>
            </a:r>
            <a:endParaRPr/>
          </a:p>
          <a:p>
            <a:pPr marL="0" lvl="0" indent="0" algn="l" rtl="0">
              <a:spcBef>
                <a:spcPts val="0"/>
              </a:spcBef>
              <a:spcAft>
                <a:spcPts val="0"/>
              </a:spcAft>
              <a:buClr>
                <a:schemeClr val="dk1"/>
              </a:buClr>
              <a:buSzPts val="1100"/>
              <a:buFont typeface="Arial"/>
              <a:buNone/>
            </a:pPr>
            <a:r>
              <a:rPr lang="en"/>
              <a:t>8) Think out of the box (Single person)</a:t>
            </a:r>
            <a:endParaRPr/>
          </a:p>
          <a:p>
            <a:pPr marL="0" lvl="0" indent="0" algn="l" rtl="0">
              <a:spcBef>
                <a:spcPts val="0"/>
              </a:spcBef>
              <a:spcAft>
                <a:spcPts val="0"/>
              </a:spcAft>
              <a:buClr>
                <a:schemeClr val="dk1"/>
              </a:buClr>
              <a:buSzPts val="1100"/>
              <a:buFont typeface="Arial"/>
              <a:buNone/>
            </a:pPr>
            <a:r>
              <a:rPr lang="en"/>
              <a:t>9) Conclusion: what is the same today with integration, what has not changed and also what changed? (Panel)</a:t>
            </a: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5a4969ca46_0_4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5a4969ca46_0_4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5a4dc5305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5a4dc5305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606569"/>
                </a:solidFill>
                <a:highlight>
                  <a:srgbClr val="FFFFFF"/>
                </a:highlight>
              </a:rPr>
              <a:t>Clearly, this evolution leads to increased scalability and reduced overhead in administration of the runtime platform. Compared to the frequently declarative style of development on the ESB platform, there may some initial loss in development productivity. That is easily off set by the much better tool support for automated CI and CD and also compensated by the much wider availability of developers able and willing to with modern, generic technologies compared with vendor specific proprietary platform products.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a4969ca46_0_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a4969ca46_0_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900">
                <a:solidFill>
                  <a:srgbClr val="606569"/>
                </a:solidFill>
              </a:rPr>
              <a:t>Many interactions are not synchronous, do not involve consumers with an urgent request and may be triggered by systems events or simply by time. These interactions typically take place in the background in an asynchronous fashion. These interactions have to be observed as they are executed in the background. Do they get completed successfully? Can they survive the temporary unavailability of the target system? Will processing time stay acceptable when the volume increases?</a:t>
            </a:r>
            <a:endParaRPr sz="900">
              <a:solidFill>
                <a:srgbClr val="606569"/>
              </a:solidFill>
            </a:endParaRPr>
          </a:p>
          <a:p>
            <a:pPr marL="0" lvl="0" indent="0" algn="l" rtl="0">
              <a:lnSpc>
                <a:spcPct val="115000"/>
              </a:lnSpc>
              <a:spcBef>
                <a:spcPts val="2000"/>
              </a:spcBef>
              <a:spcAft>
                <a:spcPts val="0"/>
              </a:spcAft>
              <a:buClr>
                <a:schemeClr val="dk1"/>
              </a:buClr>
              <a:buSzPts val="1100"/>
              <a:buFont typeface="Arial"/>
              <a:buNone/>
            </a:pPr>
            <a:r>
              <a:rPr lang="en" sz="900">
                <a:solidFill>
                  <a:srgbClr val="606569"/>
                </a:solidFill>
              </a:rPr>
              <a:t>Critical in the implementation of these interactions is the use of a message queue or an event bus – a decoupling mechanism that provides a bridge across domains, (versions of) systems, locations (cloud &amp; on premises), technologies and time. This event bus also allows load balancing across multiple processors, throttling and circuit breaking in case of limited downstream capacity and is a crucial element in governance.</a:t>
            </a:r>
            <a:endParaRPr sz="900">
              <a:solidFill>
                <a:srgbClr val="606569"/>
              </a:solidFill>
            </a:endParaRPr>
          </a:p>
          <a:p>
            <a:pPr marL="0" lvl="0" indent="0" algn="l" rtl="0">
              <a:spcBef>
                <a:spcPts val="20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a4dc5305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a4dc5305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900">
                <a:solidFill>
                  <a:srgbClr val="606569"/>
                </a:solidFill>
              </a:rPr>
              <a:t>Many interactions are not synchronous, do not involve consumers with an urgent request and may be triggered by systems events or simply by time. These interactions typically take place in the background in an asynchronous fashion. These interactions have to be observed as they are executed in the background. Do they get completed successfully? Can they survive the temporary unavailability of the target system? Will processing time stay acceptable when the volume increases?</a:t>
            </a:r>
            <a:endParaRPr sz="900">
              <a:solidFill>
                <a:srgbClr val="606569"/>
              </a:solidFill>
            </a:endParaRPr>
          </a:p>
          <a:p>
            <a:pPr marL="0" lvl="0" indent="0" algn="l" rtl="0">
              <a:lnSpc>
                <a:spcPct val="115000"/>
              </a:lnSpc>
              <a:spcBef>
                <a:spcPts val="2000"/>
              </a:spcBef>
              <a:spcAft>
                <a:spcPts val="0"/>
              </a:spcAft>
              <a:buNone/>
            </a:pPr>
            <a:r>
              <a:rPr lang="en" sz="900">
                <a:solidFill>
                  <a:srgbClr val="606569"/>
                </a:solidFill>
              </a:rPr>
              <a:t>Critical in the implementation of these interactions is the use of a message queue or an event bus – a decoupling mechanism that provides a bridge across domains, (versions of) systems, locations (cloud &amp; on premises), technologies and time. This event bus also allows load balancing across multiple processors, throttling and circuit breaking in case of limited downstream capacity and is a crucial element in governance.</a:t>
            </a:r>
            <a:endParaRPr sz="900">
              <a:solidFill>
                <a:srgbClr val="606569"/>
              </a:solidFill>
            </a:endParaRPr>
          </a:p>
          <a:p>
            <a:pPr marL="0" lvl="0" indent="0" algn="l" rtl="0">
              <a:spcBef>
                <a:spcPts val="200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a4dc5305c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a4dc5305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AnyPoint</a:t>
            </a:r>
            <a:endParaRPr lang="nl-NL" dirty="0"/>
          </a:p>
          <a:p>
            <a:r>
              <a:rPr lang="nl-NL" dirty="0" err="1"/>
              <a:t>Zapier</a:t>
            </a:r>
            <a:endParaRPr lang="nl-NL" dirty="0"/>
          </a:p>
          <a:p>
            <a:r>
              <a:rPr lang="nl-NL" dirty="0"/>
              <a:t>SSI</a:t>
            </a:r>
          </a:p>
          <a:p>
            <a:r>
              <a:rPr lang="nl-NL" dirty="0"/>
              <a:t>OIC</a:t>
            </a:r>
          </a:p>
          <a:p>
            <a:r>
              <a:rPr lang="nl-NL" dirty="0"/>
              <a:t>Dell </a:t>
            </a:r>
            <a:r>
              <a:rPr lang="nl-NL" dirty="0" err="1"/>
              <a:t>Boomi</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37</a:t>
            </a:fld>
            <a:endParaRPr lang="nl-NL"/>
          </a:p>
        </p:txBody>
      </p:sp>
    </p:spTree>
    <p:extLst>
      <p:ext uri="{BB962C8B-B14F-4D97-AF65-F5344CB8AC3E}">
        <p14:creationId xmlns:p14="http://schemas.microsoft.com/office/powerpoint/2010/main" val="21260404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Iteratief – keer terug naar voorgaande stap om meer data, andere </a:t>
            </a:r>
            <a:r>
              <a:rPr lang="nl-NL" dirty="0" err="1"/>
              <a:t>wrangling</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39</a:t>
            </a:fld>
            <a:endParaRPr lang="nl-NL"/>
          </a:p>
        </p:txBody>
      </p:sp>
    </p:spTree>
    <p:extLst>
      <p:ext uri="{BB962C8B-B14F-4D97-AF65-F5344CB8AC3E}">
        <p14:creationId xmlns:p14="http://schemas.microsoft.com/office/powerpoint/2010/main" val="3047351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5a4969ca46_0_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5a4969ca46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43202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4e90800902e197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4e90800902e19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Arturo’s notes:</a:t>
            </a:r>
            <a:endParaRPr/>
          </a:p>
          <a:p>
            <a:pPr marL="0" lvl="0" indent="0" algn="l" rtl="0">
              <a:spcBef>
                <a:spcPts val="0"/>
              </a:spcBef>
              <a:spcAft>
                <a:spcPts val="0"/>
              </a:spcAft>
              <a:buNone/>
            </a:pPr>
            <a:endParaRPr/>
          </a:p>
          <a:p>
            <a:pPr marL="0" lvl="0" indent="0" algn="l" rtl="0">
              <a:spcBef>
                <a:spcPts val="0"/>
              </a:spcBef>
              <a:spcAft>
                <a:spcPts val="0"/>
              </a:spcAft>
              <a:buNone/>
            </a:pPr>
            <a:r>
              <a:rPr lang="en"/>
              <a:t>-This slide I will only show quickly because I really “hate” it, as it’s a really poor way and unimaginative of representing an EDA (basically replacing the ESB by an Event store or event bus)</a:t>
            </a:r>
            <a:endParaRPr/>
          </a:p>
          <a:p>
            <a:pPr marL="0" lvl="0" indent="0" algn="l" rtl="0">
              <a:spcBef>
                <a:spcPts val="0"/>
              </a:spcBef>
              <a:spcAft>
                <a:spcPts val="0"/>
              </a:spcAft>
              <a:buNone/>
            </a:pPr>
            <a:r>
              <a:rPr lang="en"/>
              <a:t>-Also, one of the main goals of modern architectures / EDAs is to decentralize, decouple, reduce friction &amp; single PoF</a:t>
            </a:r>
            <a:endParaRPr/>
          </a:p>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5a4dc5305c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5a4dc5305c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5a4969ca46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5a4969ca46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a4dc5305c_0_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a4dc5305c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5a4dc5305c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5a4dc5305c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a4dc5305c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a4dc5305c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5a4dc5305c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5a4dc5305c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Destination</a:t>
            </a:r>
            <a:r>
              <a:rPr lang="nl-NL" dirty="0"/>
              <a:t> system: </a:t>
            </a:r>
            <a:r>
              <a:rPr lang="nl-NL" dirty="0" err="1"/>
              <a:t>can</a:t>
            </a:r>
            <a:r>
              <a:rPr lang="nl-NL" dirty="0"/>
              <a:t> </a:t>
            </a:r>
            <a:r>
              <a:rPr lang="nl-NL" dirty="0" err="1"/>
              <a:t>be</a:t>
            </a:r>
            <a:r>
              <a:rPr lang="nl-NL" dirty="0"/>
              <a:t> cache, or even </a:t>
            </a:r>
            <a:r>
              <a:rPr lang="nl-NL" dirty="0" err="1"/>
              <a:t>only</a:t>
            </a:r>
            <a:r>
              <a:rPr lang="nl-NL" dirty="0"/>
              <a:t> </a:t>
            </a:r>
            <a:r>
              <a:rPr lang="nl-NL" dirty="0" err="1"/>
              <a:t>the</a:t>
            </a:r>
            <a:r>
              <a:rPr lang="nl-NL" dirty="0"/>
              <a:t> </a:t>
            </a:r>
            <a:r>
              <a:rPr lang="nl-NL" dirty="0" err="1"/>
              <a:t>programmatic</a:t>
            </a:r>
            <a:r>
              <a:rPr lang="nl-NL" dirty="0"/>
              <a:t> </a:t>
            </a:r>
            <a:r>
              <a:rPr lang="nl-NL" dirty="0" err="1"/>
              <a:t>representation</a:t>
            </a:r>
            <a:r>
              <a:rPr lang="nl-NL" dirty="0"/>
              <a:t> – without </a:t>
            </a:r>
            <a:r>
              <a:rPr lang="nl-NL" dirty="0" err="1"/>
              <a:t>any</a:t>
            </a:r>
            <a:r>
              <a:rPr lang="nl-NL" dirty="0"/>
              <a:t> data </a:t>
            </a:r>
            <a:r>
              <a:rPr lang="nl-NL" dirty="0" err="1"/>
              <a:t>duplication</a:t>
            </a:r>
            <a:endParaRPr lang="nl-NL" dirty="0"/>
          </a:p>
          <a:p>
            <a:r>
              <a:rPr lang="nl-NL" dirty="0" err="1"/>
              <a:t>Dumb</a:t>
            </a:r>
            <a:r>
              <a:rPr lang="nl-NL" dirty="0"/>
              <a:t> </a:t>
            </a:r>
            <a:r>
              <a:rPr lang="nl-NL" dirty="0" err="1"/>
              <a:t>pipes</a:t>
            </a:r>
            <a:r>
              <a:rPr lang="nl-NL" dirty="0"/>
              <a:t>, smart end points</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55</a:t>
            </a:fld>
            <a:endParaRPr lang="nl-NL"/>
          </a:p>
        </p:txBody>
      </p:sp>
    </p:spTree>
    <p:extLst>
      <p:ext uri="{BB962C8B-B14F-4D97-AF65-F5344CB8AC3E}">
        <p14:creationId xmlns:p14="http://schemas.microsoft.com/office/powerpoint/2010/main" val="30794710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a4dc5305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a4dc5305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59</a:t>
            </a:fld>
            <a:endParaRPr lang="nl-NL"/>
          </a:p>
        </p:txBody>
      </p:sp>
    </p:spTree>
    <p:extLst>
      <p:ext uri="{BB962C8B-B14F-4D97-AF65-F5344CB8AC3E}">
        <p14:creationId xmlns:p14="http://schemas.microsoft.com/office/powerpoint/2010/main" val="5898212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60</a:t>
            </a:fld>
            <a:endParaRPr lang="nl-NL"/>
          </a:p>
        </p:txBody>
      </p:sp>
    </p:spTree>
    <p:extLst>
      <p:ext uri="{BB962C8B-B14F-4D97-AF65-F5344CB8AC3E}">
        <p14:creationId xmlns:p14="http://schemas.microsoft.com/office/powerpoint/2010/main" val="52578390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0"/>
        <p:cNvGrpSpPr/>
        <p:nvPr/>
      </p:nvGrpSpPr>
      <p:grpSpPr>
        <a:xfrm>
          <a:off x="0" y="0"/>
          <a:ext cx="0" cy="0"/>
          <a:chOff x="0" y="0"/>
          <a:chExt cx="0" cy="0"/>
        </a:xfrm>
      </p:grpSpPr>
      <p:sp>
        <p:nvSpPr>
          <p:cNvPr id="591" name="Google Shape;591;g5a4dc5305c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2" name="Google Shape;592;g5a4dc5305c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0175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Central Database plus ESB plus </a:t>
            </a:r>
            <a:r>
              <a:rPr lang="nl-NL" dirty="0" err="1"/>
              <a:t>send</a:t>
            </a:r>
            <a:r>
              <a:rPr lang="nl-NL" dirty="0"/>
              <a:t> updates </a:t>
            </a:r>
            <a:r>
              <a:rPr lang="nl-NL" dirty="0" err="1"/>
              <a:t>and</a:t>
            </a:r>
            <a:r>
              <a:rPr lang="nl-NL" dirty="0"/>
              <a:t> </a:t>
            </a:r>
            <a:r>
              <a:rPr lang="nl-NL" dirty="0" err="1"/>
              <a:t>request</a:t>
            </a:r>
            <a:r>
              <a:rPr lang="nl-NL" dirty="0"/>
              <a:t> data?</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64</a:t>
            </a:fld>
            <a:endParaRPr lang="nl-NL"/>
          </a:p>
        </p:txBody>
      </p:sp>
    </p:spTree>
    <p:extLst>
      <p:ext uri="{BB962C8B-B14F-4D97-AF65-F5344CB8AC3E}">
        <p14:creationId xmlns:p14="http://schemas.microsoft.com/office/powerpoint/2010/main" val="41102226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5a0d1e3a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5a0d1e3a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Arturo’s notes: </a:t>
            </a:r>
            <a:endParaRPr/>
          </a:p>
          <a:p>
            <a:pPr marL="0" lvl="0" indent="0" algn="l" rtl="0">
              <a:spcBef>
                <a:spcPts val="0"/>
              </a:spcBef>
              <a:spcAft>
                <a:spcPts val="0"/>
              </a:spcAft>
              <a:buNone/>
            </a:pPr>
            <a:endParaRPr/>
          </a:p>
          <a:p>
            <a:pPr marL="0" lvl="0" indent="0" algn="l" rtl="0">
              <a:spcBef>
                <a:spcPts val="0"/>
              </a:spcBef>
              <a:spcAft>
                <a:spcPts val="0"/>
              </a:spcAft>
              <a:buNone/>
            </a:pPr>
            <a:r>
              <a:rPr lang="en"/>
              <a:t>-For a long time we have thought of system integration as the process of aggregating several subsytems to look and behave as one big system, usually known to the business as “the system”. Under this paradigm, centralizing elements such as data, business rules, transformation rules, UIs, etc. becomes key and thus the relevance of the term “middleware” when it comes to traditional EAI. Nowadays though, with evolved technology, improved delivery channels and increased awareness, we’re not so concerned about centralizing anymore, and even in some cases we want to start decentralizing in order to reap the benefits and flexibility of modern distributed systems, but also to reduce overhead and give breathing room to middleware platforms which are at risk of becoming unmanageable.</a:t>
            </a:r>
            <a:endParaRPr/>
          </a:p>
          <a:p>
            <a:pPr marL="0" lvl="0" indent="0" algn="l" rtl="0">
              <a:spcBef>
                <a:spcPts val="0"/>
              </a:spcBef>
              <a:spcAft>
                <a:spcPts val="0"/>
              </a:spcAft>
              <a:buNone/>
            </a:pPr>
            <a:endParaRPr/>
          </a:p>
          <a:p>
            <a:pPr marL="0" lvl="0" indent="0" algn="l" rtl="0">
              <a:spcBef>
                <a:spcPts val="0"/>
              </a:spcBef>
              <a:spcAft>
                <a:spcPts val="0"/>
              </a:spcAft>
              <a:buNone/>
            </a:pPr>
            <a:r>
              <a:rPr lang="en"/>
              <a:t>-So what I mean to say is that system integration has become increasingly complex as the general IT landscape and the requirements grow in complexity as well; however, recent insights and developments have enabled us to reverse this trend by going back to simpler patterns and paradigms which are better suited to cope efficiently with the growing complexity of the world around us from an integration perspective.</a:t>
            </a:r>
            <a:endParaRPr/>
          </a:p>
          <a:p>
            <a:pPr marL="0" lvl="0" indent="0" algn="l" rtl="0">
              <a:spcBef>
                <a:spcPts val="0"/>
              </a:spcBef>
              <a:spcAft>
                <a:spcPts val="0"/>
              </a:spcAft>
              <a:buNone/>
            </a:pPr>
            <a:endParaRPr/>
          </a:p>
          <a:p>
            <a:pPr marL="0" lvl="0" indent="0" algn="l" rtl="0">
              <a:spcBef>
                <a:spcPts val="0"/>
              </a:spcBef>
              <a:spcAft>
                <a:spcPts val="0"/>
              </a:spcAft>
              <a:buNone/>
            </a:pPr>
            <a:r>
              <a:rPr lang="en"/>
              <a:t>-That being said and regardless of the methods we choose, there are a number of goals, principles, facts, etc. which we’ve known to be true for a long time and still are after all of our experiences, for example: spaghetti integration is a no-no, well-designed common data models and standards can be very useful, discoverability and neat service contracts add huge value to our efforts, heavy vendor lock-in is a big liability, etc.</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Central Database plus ESB plus </a:t>
            </a:r>
            <a:r>
              <a:rPr lang="nl-NL" dirty="0" err="1"/>
              <a:t>send</a:t>
            </a:r>
            <a:r>
              <a:rPr lang="nl-NL" dirty="0"/>
              <a:t> updates </a:t>
            </a:r>
            <a:r>
              <a:rPr lang="nl-NL" dirty="0" err="1"/>
              <a:t>and</a:t>
            </a:r>
            <a:r>
              <a:rPr lang="nl-NL" dirty="0"/>
              <a:t> </a:t>
            </a:r>
            <a:r>
              <a:rPr lang="nl-NL" dirty="0" err="1"/>
              <a:t>request</a:t>
            </a:r>
            <a:r>
              <a:rPr lang="nl-NL" dirty="0"/>
              <a:t> data?</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65</a:t>
            </a:fld>
            <a:endParaRPr lang="nl-NL"/>
          </a:p>
        </p:txBody>
      </p:sp>
    </p:spTree>
    <p:extLst>
      <p:ext uri="{BB962C8B-B14F-4D97-AF65-F5344CB8AC3E}">
        <p14:creationId xmlns:p14="http://schemas.microsoft.com/office/powerpoint/2010/main" val="3680865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Central Database plus ESB plus </a:t>
            </a:r>
            <a:r>
              <a:rPr lang="nl-NL" dirty="0" err="1"/>
              <a:t>send</a:t>
            </a:r>
            <a:r>
              <a:rPr lang="nl-NL" dirty="0"/>
              <a:t> updates </a:t>
            </a:r>
            <a:r>
              <a:rPr lang="nl-NL" dirty="0" err="1"/>
              <a:t>and</a:t>
            </a:r>
            <a:r>
              <a:rPr lang="nl-NL" dirty="0"/>
              <a:t> </a:t>
            </a:r>
            <a:r>
              <a:rPr lang="nl-NL" dirty="0" err="1"/>
              <a:t>request</a:t>
            </a:r>
            <a:r>
              <a:rPr lang="nl-NL" dirty="0"/>
              <a:t> data?</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66</a:t>
            </a:fld>
            <a:endParaRPr lang="nl-NL"/>
          </a:p>
        </p:txBody>
      </p:sp>
    </p:spTree>
    <p:extLst>
      <p:ext uri="{BB962C8B-B14F-4D97-AF65-F5344CB8AC3E}">
        <p14:creationId xmlns:p14="http://schemas.microsoft.com/office/powerpoint/2010/main" val="126849788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Central Database plus ESB plus </a:t>
            </a:r>
            <a:r>
              <a:rPr lang="nl-NL" dirty="0" err="1"/>
              <a:t>send</a:t>
            </a:r>
            <a:r>
              <a:rPr lang="nl-NL" dirty="0"/>
              <a:t> updates </a:t>
            </a:r>
            <a:r>
              <a:rPr lang="nl-NL" dirty="0" err="1"/>
              <a:t>and</a:t>
            </a:r>
            <a:r>
              <a:rPr lang="nl-NL" dirty="0"/>
              <a:t> </a:t>
            </a:r>
            <a:r>
              <a:rPr lang="nl-NL" dirty="0" err="1"/>
              <a:t>request</a:t>
            </a:r>
            <a:r>
              <a:rPr lang="nl-NL" dirty="0"/>
              <a:t> data?</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67</a:t>
            </a:fld>
            <a:endParaRPr lang="nl-NL"/>
          </a:p>
        </p:txBody>
      </p:sp>
    </p:spTree>
    <p:extLst>
      <p:ext uri="{BB962C8B-B14F-4D97-AF65-F5344CB8AC3E}">
        <p14:creationId xmlns:p14="http://schemas.microsoft.com/office/powerpoint/2010/main" val="41969924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
        <p:cNvGrpSpPr/>
        <p:nvPr/>
      </p:nvGrpSpPr>
      <p:grpSpPr>
        <a:xfrm>
          <a:off x="0" y="0"/>
          <a:ext cx="0" cy="0"/>
          <a:chOff x="0" y="0"/>
          <a:chExt cx="0" cy="0"/>
        </a:xfrm>
      </p:grpSpPr>
      <p:sp>
        <p:nvSpPr>
          <p:cNvPr id="637" name="Google Shape;637;g5a4969ca46_0_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8" name="Google Shape;638;g5a4969ca46_0_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900">
                <a:solidFill>
                  <a:srgbClr val="606569"/>
                </a:solidFill>
                <a:highlight>
                  <a:srgbClr val="FFFFFF"/>
                </a:highlight>
              </a:rPr>
              <a:t>It is important to recognize that on the one hand there are many data flows in our enterprise IT landscapes that are really very similar – in essence bringing data from A to B. A lot can be gained by approaching all these flows as part of the same spectrum. On the other hand, the various shades of data flow on the integration spectrum require different approaches as well. Common data models, domain driven design and a desire for decoupling, statelessness and dynamic scalability are similar but the implementation technologies will be different. No longer should we use the ESB platform the hammer that can take on any data integration challenge as a nail. As a first step, let’s liberate synchronous interactions supporting on line clients such as Web Portals and Mobile Apps from the ESB. Let’s embrace the API Gateway plus scalable API implementation – perhaps first through containers and eventually using a serverless implementation. And let’s adopt a message queue or event bus that is scalable, accessible cross technologies and distributed – reliable and spanning across clouds and on premises.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a4dc5305c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a4dc5305c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Arturo’s notes: </a:t>
            </a:r>
            <a:endParaRPr/>
          </a:p>
          <a:p>
            <a:pPr marL="0" lvl="0" indent="0" algn="l" rtl="0">
              <a:spcBef>
                <a:spcPts val="0"/>
              </a:spcBef>
              <a:spcAft>
                <a:spcPts val="0"/>
              </a:spcAft>
              <a:buNone/>
            </a:pPr>
            <a:endParaRPr/>
          </a:p>
          <a:p>
            <a:pPr marL="0" lvl="0" indent="0" algn="l" rtl="0">
              <a:spcBef>
                <a:spcPts val="0"/>
              </a:spcBef>
              <a:spcAft>
                <a:spcPts val="0"/>
              </a:spcAft>
              <a:buNone/>
            </a:pPr>
            <a:r>
              <a:rPr lang="en"/>
              <a:t>-For a long time we have thought of system integration as the process of aggregating several subsytems to look and behave as one big system, usually known to the business as “the system”. Under this paradigm, centralizing elements such as data, business rules, transformation rules, UIs, etc. becomes key and thus the relevance of the term “middleware” when it comes to traditional EAI. Nowadays though, with evolved technology, improved delivery channels and increased awareness, we’re not so concerned about centralizing anymore, and even in some cases we want to start decentralizing in order to reap the benefits and flexibility of modern distributed systems, but also to reduce overhead and give breathing room to middleware platforms which are at risk of becoming unmanageable.</a:t>
            </a:r>
            <a:endParaRPr/>
          </a:p>
          <a:p>
            <a:pPr marL="0" lvl="0" indent="0" algn="l" rtl="0">
              <a:spcBef>
                <a:spcPts val="0"/>
              </a:spcBef>
              <a:spcAft>
                <a:spcPts val="0"/>
              </a:spcAft>
              <a:buNone/>
            </a:pPr>
            <a:endParaRPr/>
          </a:p>
          <a:p>
            <a:pPr marL="0" lvl="0" indent="0" algn="l" rtl="0">
              <a:spcBef>
                <a:spcPts val="0"/>
              </a:spcBef>
              <a:spcAft>
                <a:spcPts val="0"/>
              </a:spcAft>
              <a:buNone/>
            </a:pPr>
            <a:r>
              <a:rPr lang="en"/>
              <a:t>-So what I mean to say is that system integration has become increasingly complex as the general IT landscape and the requirements grow in complexity as well; however, recent insights and developments have enabled us to reverse this trend by going back to simpler patterns and paradigms which are better suited to cope efficiently with the growing complexity of the world around us from an integration perspective.</a:t>
            </a:r>
            <a:endParaRPr/>
          </a:p>
          <a:p>
            <a:pPr marL="0" lvl="0" indent="0" algn="l" rtl="0">
              <a:spcBef>
                <a:spcPts val="0"/>
              </a:spcBef>
              <a:spcAft>
                <a:spcPts val="0"/>
              </a:spcAft>
              <a:buNone/>
            </a:pPr>
            <a:endParaRPr/>
          </a:p>
          <a:p>
            <a:pPr marL="0" lvl="0" indent="0" algn="l" rtl="0">
              <a:spcBef>
                <a:spcPts val="0"/>
              </a:spcBef>
              <a:spcAft>
                <a:spcPts val="0"/>
              </a:spcAft>
              <a:buNone/>
            </a:pPr>
            <a:r>
              <a:rPr lang="en"/>
              <a:t>-That being said and regardless of the methods we choose, there are a number of goals, principles, facts, etc. which we’ve known to be true for a long time and still are after all of our experiences, for example: spaghetti integration is a no-no, well-designed common data models and standards can be very useful, discoverability and neat service contracts add huge value to our efforts, heavy vendor lock-in is a big liability, etc.</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5a4969ca46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5a4969ca4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a0d1e3a0a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a0d1e3a0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Arturo’s notes: </a:t>
            </a:r>
            <a:endParaRPr/>
          </a:p>
          <a:p>
            <a:pPr marL="0" lvl="0" indent="0" algn="l" rtl="0">
              <a:spcBef>
                <a:spcPts val="0"/>
              </a:spcBef>
              <a:spcAft>
                <a:spcPts val="0"/>
              </a:spcAft>
              <a:buNone/>
            </a:pPr>
            <a:endParaRPr/>
          </a:p>
          <a:p>
            <a:pPr marL="0" lvl="0" indent="0" algn="l" rtl="0">
              <a:spcBef>
                <a:spcPts val="0"/>
              </a:spcBef>
              <a:spcAft>
                <a:spcPts val="0"/>
              </a:spcAft>
              <a:buNone/>
            </a:pPr>
            <a:r>
              <a:rPr lang="en"/>
              <a:t>-I think we know the challenges quite well and the audience should be familiar with our experiences and horror stories; an interesting point when we’re looking at a traditional approach where an organization’s expensive middleware / ESB is supposed to “magically” solve every integration challenge through tons of features and adapters, is that the rest of systems and components in the ecosystem tend to happily incur and accumulate technical debt as they would claim that these issues are for the integration layer to fix / sort out. This kind of dynamic isn’t healthy nor conducive to innovation, agility, scalability, etc. which are characteristics associated with solving contemporary IT challenges and modern application development.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a4dc5305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a4dc5305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tool of choice is the ESB - and any integration challenge is a nail that we will hit with that hammer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a4969ca46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a4969ca4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Within this section we’ll also talk about challenges, as well as horror stories and anecdotes</a:t>
            </a: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Changing Views on Integration - AUSOUG Webinar Series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Changing Views on Integration - AUSOUG Webinar Series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Changing Views on Integration - AUSOUG Webinar Series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Changing Views on Integration - AUSOUG Webinar Series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Changing Views on Integration - AUSOUG Webinar Series</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endParaRPr lang="nl-NL"/>
          </a:p>
        </p:txBody>
      </p:sp>
      <p:sp>
        <p:nvSpPr>
          <p:cNvPr id="4" name="Footer Placeholder 3"/>
          <p:cNvSpPr>
            <a:spLocks noGrp="1"/>
          </p:cNvSpPr>
          <p:nvPr>
            <p:ph type="ftr" sz="quarter" idx="11"/>
          </p:nvPr>
        </p:nvSpPr>
        <p:spPr/>
        <p:txBody>
          <a:bodyPr/>
          <a:lstStyle/>
          <a:p>
            <a:r>
              <a:rPr lang="en-US"/>
              <a:t>Changing Views on Integration - AUSOUG Webinar Series</a:t>
            </a:r>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75842043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9"/>
        <p:cNvGrpSpPr/>
        <p:nvPr/>
      </p:nvGrpSpPr>
      <p:grpSpPr>
        <a:xfrm>
          <a:off x="0" y="0"/>
          <a:ext cx="0" cy="0"/>
          <a:chOff x="0" y="0"/>
          <a:chExt cx="0" cy="0"/>
        </a:xfrm>
      </p:grpSpPr>
      <p:sp>
        <p:nvSpPr>
          <p:cNvPr id="20" name="Google Shape;20;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1" name="Google Shape;21;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22" name="Google Shape;22;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2855555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2585116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ext uri="{BB962C8B-B14F-4D97-AF65-F5344CB8AC3E}">
        <p14:creationId xmlns:p14="http://schemas.microsoft.com/office/powerpoint/2010/main" val="1740440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3"/>
        <p:cNvGrpSpPr/>
        <p:nvPr/>
      </p:nvGrpSpPr>
      <p:grpSpPr>
        <a:xfrm>
          <a:off x="0" y="0"/>
          <a:ext cx="0" cy="0"/>
          <a:chOff x="0" y="0"/>
          <a:chExt cx="0" cy="0"/>
        </a:xfrm>
      </p:grpSpPr>
      <p:sp>
        <p:nvSpPr>
          <p:cNvPr id="24" name="Google Shape;24;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5" name="Google Shape;25;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6" name="Google Shape;26;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extLst>
      <p:ext uri="{BB962C8B-B14F-4D97-AF65-F5344CB8AC3E}">
        <p14:creationId xmlns:p14="http://schemas.microsoft.com/office/powerpoint/2010/main" val="648594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B6BD-1A35-4501-BB20-648E947F9EFD}"/>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NL"/>
          </a:p>
        </p:txBody>
      </p:sp>
      <p:sp>
        <p:nvSpPr>
          <p:cNvPr id="3" name="Subtitle 2">
            <a:extLst>
              <a:ext uri="{FF2B5EF4-FFF2-40B4-BE49-F238E27FC236}">
                <a16:creationId xmlns:a16="http://schemas.microsoft.com/office/drawing/2014/main" id="{7DE395EE-4D16-4FD6-9C1D-C5E0D761BABC}"/>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B84AF597-AD78-4A2E-B8BA-3CCEAAB2F663}"/>
              </a:ext>
            </a:extLst>
          </p:cNvPr>
          <p:cNvSpPr>
            <a:spLocks noGrp="1"/>
          </p:cNvSpPr>
          <p:nvPr>
            <p:ph type="dt" sz="half" idx="10"/>
          </p:nvPr>
        </p:nvSpPr>
        <p:spPr/>
        <p:txBody>
          <a:bodyPr/>
          <a:lstStyle/>
          <a:p>
            <a:fld id="{630BE154-BE7C-4C5D-8A0D-7F0637D2D8E5}" type="datetimeFigureOut">
              <a:rPr lang="en-NL" smtClean="0"/>
              <a:t>03/05/2020</a:t>
            </a:fld>
            <a:endParaRPr lang="en-NL"/>
          </a:p>
        </p:txBody>
      </p:sp>
      <p:sp>
        <p:nvSpPr>
          <p:cNvPr id="5" name="Footer Placeholder 4">
            <a:extLst>
              <a:ext uri="{FF2B5EF4-FFF2-40B4-BE49-F238E27FC236}">
                <a16:creationId xmlns:a16="http://schemas.microsoft.com/office/drawing/2014/main" id="{BB459644-B5EA-4B6E-8069-021BE5C5256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6E76D29-5379-490F-9F91-5B79A932CAFA}"/>
              </a:ext>
            </a:extLst>
          </p:cNvPr>
          <p:cNvSpPr>
            <a:spLocks noGrp="1"/>
          </p:cNvSpPr>
          <p:nvPr>
            <p:ph type="sldNum" sz="quarter" idx="12"/>
          </p:nvPr>
        </p:nvSpPr>
        <p:spPr/>
        <p:txBody>
          <a:bodyPr/>
          <a:lstStyle/>
          <a:p>
            <a:fld id="{D2432A28-9081-42D9-AF2A-E7DAB56CEAE0}" type="slidenum">
              <a:rPr lang="en-NL" smtClean="0"/>
              <a:t>‹#›</a:t>
            </a:fld>
            <a:endParaRPr lang="en-NL"/>
          </a:p>
        </p:txBody>
      </p:sp>
    </p:spTree>
    <p:extLst>
      <p:ext uri="{BB962C8B-B14F-4D97-AF65-F5344CB8AC3E}">
        <p14:creationId xmlns:p14="http://schemas.microsoft.com/office/powerpoint/2010/main" val="1581195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Changing Views on Integration - AUSOUG Webinar Series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Changing Views on Integration - AUSOUG Webinar Series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Changing Views on Integration - AUSOUG Webinar Series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Changing Views on Integration - AUSOUG Webinar Series</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Changing Views on Integration - AUSOUG Webinar Series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Changing Views on Integration - AUSOUG Webinar Series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5">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Changing Views on Integration - AUSOUG Webinar Series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3" r:id="rId16"/>
    <p:sldLayoutId id="2147483694" r:id="rId17"/>
    <p:sldLayoutId id="2147483695" r:id="rId18"/>
    <p:sldLayoutId id="2147483696" r:id="rId19"/>
    <p:sldLayoutId id="2147483697" r:id="rId20"/>
    <p:sldLayoutId id="2147483698" r:id="rId21"/>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gif"/><Relationship Id="rId4" Type="http://schemas.openxmlformats.org/officeDocument/2006/relationships/image" Target="../media/image8.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xml"/><Relationship Id="rId1" Type="http://schemas.openxmlformats.org/officeDocument/2006/relationships/slideLayout" Target="../slideLayouts/slideLayout19.xml"/><Relationship Id="rId5" Type="http://schemas.openxmlformats.org/officeDocument/2006/relationships/image" Target="../media/image56.png"/><Relationship Id="rId4" Type="http://schemas.openxmlformats.org/officeDocument/2006/relationships/image" Target="../media/image5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jp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3.png"/></Relationships>
</file>

<file path=ppt/slides/_rels/slide17.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55.jpeg"/><Relationship Id="rId7" Type="http://schemas.openxmlformats.org/officeDocument/2006/relationships/image" Target="../media/image6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65.png"/><Relationship Id="rId10" Type="http://schemas.openxmlformats.org/officeDocument/2006/relationships/image" Target="../media/image69.png"/><Relationship Id="rId4" Type="http://schemas.openxmlformats.org/officeDocument/2006/relationships/image" Target="../media/image64.png"/><Relationship Id="rId9" Type="http://schemas.openxmlformats.org/officeDocument/2006/relationships/image" Target="../media/image68.jp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jp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png"/><Relationship Id="rId14" Type="http://schemas.openxmlformats.org/officeDocument/2006/relationships/image" Target="../media/image55.jpeg"/></Relationships>
</file>

<file path=ppt/slides/_rels/slide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18" Type="http://schemas.openxmlformats.org/officeDocument/2006/relationships/image" Target="../media/image26.jpeg"/><Relationship Id="rId3" Type="http://schemas.openxmlformats.org/officeDocument/2006/relationships/image" Target="../media/image11.png"/><Relationship Id="rId21" Type="http://schemas.openxmlformats.org/officeDocument/2006/relationships/image" Target="../media/image29.png"/><Relationship Id="rId7" Type="http://schemas.openxmlformats.org/officeDocument/2006/relationships/image" Target="../media/image15.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2" Type="http://schemas.openxmlformats.org/officeDocument/2006/relationships/image" Target="../media/image10.png"/><Relationship Id="rId16" Type="http://schemas.openxmlformats.org/officeDocument/2006/relationships/image" Target="../media/image24.png"/><Relationship Id="rId20"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4.png"/><Relationship Id="rId11" Type="http://schemas.openxmlformats.org/officeDocument/2006/relationships/image" Target="../media/image19.png"/><Relationship Id="rId24" Type="http://schemas.openxmlformats.org/officeDocument/2006/relationships/image" Target="../media/image32.png"/><Relationship Id="rId5" Type="http://schemas.openxmlformats.org/officeDocument/2006/relationships/image" Target="../media/image13.jpg"/><Relationship Id="rId15" Type="http://schemas.openxmlformats.org/officeDocument/2006/relationships/image" Target="../media/image23.png"/><Relationship Id="rId23" Type="http://schemas.openxmlformats.org/officeDocument/2006/relationships/image" Target="../media/image31.png"/><Relationship Id="rId10" Type="http://schemas.openxmlformats.org/officeDocument/2006/relationships/image" Target="../media/image18.png"/><Relationship Id="rId19" Type="http://schemas.openxmlformats.org/officeDocument/2006/relationships/image" Target="../media/image27.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 Id="rId22"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9.xml"/><Relationship Id="rId1" Type="http://schemas.openxmlformats.org/officeDocument/2006/relationships/slideLayout" Target="../slideLayouts/slideLayout18.xml"/><Relationship Id="rId4" Type="http://schemas.openxmlformats.org/officeDocument/2006/relationships/image" Target="../media/image8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comments" Target="../comments/comment2.xml"/><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3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image" Target="../media/image97.png"/><Relationship Id="rId5" Type="http://schemas.openxmlformats.org/officeDocument/2006/relationships/image" Target="../media/image96.svg"/><Relationship Id="rId10" Type="http://schemas.openxmlformats.org/officeDocument/2006/relationships/image" Target="../media/image55.jpeg"/><Relationship Id="rId4" Type="http://schemas.openxmlformats.org/officeDocument/2006/relationships/image" Target="../media/image95.png"/><Relationship Id="rId9" Type="http://schemas.openxmlformats.org/officeDocument/2006/relationships/image" Target="../media/image100.svg"/></Relationships>
</file>

<file path=ppt/slides/_rels/slide32.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svg"/><Relationship Id="rId7" Type="http://schemas.openxmlformats.org/officeDocument/2006/relationships/image" Target="../media/image98.svg"/><Relationship Id="rId12" Type="http://schemas.openxmlformats.org/officeDocument/2006/relationships/image" Target="../media/image90.png"/><Relationship Id="rId2"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89.png"/><Relationship Id="rId5" Type="http://schemas.openxmlformats.org/officeDocument/2006/relationships/image" Target="../media/image96.svg"/><Relationship Id="rId10" Type="http://schemas.openxmlformats.org/officeDocument/2006/relationships/image" Target="../media/image88.png"/><Relationship Id="rId4" Type="http://schemas.openxmlformats.org/officeDocument/2006/relationships/image" Target="../media/image95.png"/><Relationship Id="rId9" Type="http://schemas.openxmlformats.org/officeDocument/2006/relationships/image" Target="../media/image100.svg"/></Relationships>
</file>

<file path=ppt/slides/_rels/slide33.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svg"/><Relationship Id="rId7" Type="http://schemas.openxmlformats.org/officeDocument/2006/relationships/image" Target="../media/image98.svg"/><Relationship Id="rId2" Type="http://schemas.openxmlformats.org/officeDocument/2006/relationships/image" Target="../media/image93.png"/><Relationship Id="rId1" Type="http://schemas.openxmlformats.org/officeDocument/2006/relationships/slideLayout" Target="../slideLayouts/slideLayout5.xml"/><Relationship Id="rId6" Type="http://schemas.openxmlformats.org/officeDocument/2006/relationships/image" Target="../media/image97.png"/><Relationship Id="rId11" Type="http://schemas.openxmlformats.org/officeDocument/2006/relationships/image" Target="../media/image92.png"/><Relationship Id="rId5" Type="http://schemas.openxmlformats.org/officeDocument/2006/relationships/image" Target="../media/image96.svg"/><Relationship Id="rId10" Type="http://schemas.openxmlformats.org/officeDocument/2006/relationships/image" Target="../media/image91.png"/><Relationship Id="rId4" Type="http://schemas.openxmlformats.org/officeDocument/2006/relationships/image" Target="../media/image95.png"/><Relationship Id="rId9" Type="http://schemas.openxmlformats.org/officeDocument/2006/relationships/image" Target="../media/image100.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106.jpeg"/><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104.png"/><Relationship Id="rId11" Type="http://schemas.openxmlformats.org/officeDocument/2006/relationships/image" Target="../media/image109.jpeg"/><Relationship Id="rId5" Type="http://schemas.openxmlformats.org/officeDocument/2006/relationships/image" Target="../media/image103.png"/><Relationship Id="rId10" Type="http://schemas.openxmlformats.org/officeDocument/2006/relationships/image" Target="../media/image108.png"/><Relationship Id="rId4" Type="http://schemas.openxmlformats.org/officeDocument/2006/relationships/image" Target="../media/image102.png"/><Relationship Id="rId9" Type="http://schemas.openxmlformats.org/officeDocument/2006/relationships/image" Target="../media/image107.png"/></Relationships>
</file>

<file path=ppt/slides/_rels/slide38.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image" Target="../media/image36.jpeg"/></Relationships>
</file>

<file path=ppt/slides/_rels/slide4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svg"/><Relationship Id="rId3" Type="http://schemas.openxmlformats.org/officeDocument/2006/relationships/image" Target="../media/image119.svg"/><Relationship Id="rId7" Type="http://schemas.openxmlformats.org/officeDocument/2006/relationships/image" Target="../media/image123.svg"/><Relationship Id="rId12" Type="http://schemas.openxmlformats.org/officeDocument/2006/relationships/image" Target="../media/image128.png"/><Relationship Id="rId17" Type="http://schemas.openxmlformats.org/officeDocument/2006/relationships/image" Target="../media/image133.svg"/><Relationship Id="rId2" Type="http://schemas.openxmlformats.org/officeDocument/2006/relationships/image" Target="../media/image118.png"/><Relationship Id="rId16"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svg"/><Relationship Id="rId15" Type="http://schemas.openxmlformats.org/officeDocument/2006/relationships/image" Target="../media/image131.sv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0.png"/></Relationships>
</file>

<file path=ppt/slides/_rels/slide45.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svg"/><Relationship Id="rId3" Type="http://schemas.openxmlformats.org/officeDocument/2006/relationships/image" Target="../media/image119.svg"/><Relationship Id="rId7" Type="http://schemas.openxmlformats.org/officeDocument/2006/relationships/image" Target="../media/image123.svg"/><Relationship Id="rId12" Type="http://schemas.openxmlformats.org/officeDocument/2006/relationships/image" Target="../media/image128.png"/><Relationship Id="rId17" Type="http://schemas.openxmlformats.org/officeDocument/2006/relationships/image" Target="../media/image133.svg"/><Relationship Id="rId2" Type="http://schemas.openxmlformats.org/officeDocument/2006/relationships/image" Target="../media/image118.png"/><Relationship Id="rId16"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svg"/><Relationship Id="rId15" Type="http://schemas.openxmlformats.org/officeDocument/2006/relationships/image" Target="../media/image131.svg"/><Relationship Id="rId10" Type="http://schemas.openxmlformats.org/officeDocument/2006/relationships/image" Target="../media/image126.pn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0.png"/></Relationships>
</file>

<file path=ppt/slides/_rels/slide46.xml.rels><?xml version="1.0" encoding="UTF-8" standalone="yes"?>
<Relationships xmlns="http://schemas.openxmlformats.org/package/2006/relationships"><Relationship Id="rId8" Type="http://schemas.openxmlformats.org/officeDocument/2006/relationships/image" Target="../media/image124.png"/><Relationship Id="rId13" Type="http://schemas.openxmlformats.org/officeDocument/2006/relationships/image" Target="../media/image129.svg"/><Relationship Id="rId18" Type="http://schemas.openxmlformats.org/officeDocument/2006/relationships/image" Target="../media/image134.jpeg"/><Relationship Id="rId3" Type="http://schemas.openxmlformats.org/officeDocument/2006/relationships/image" Target="../media/image119.svg"/><Relationship Id="rId7" Type="http://schemas.openxmlformats.org/officeDocument/2006/relationships/image" Target="../media/image123.svg"/><Relationship Id="rId12" Type="http://schemas.openxmlformats.org/officeDocument/2006/relationships/image" Target="../media/image128.png"/><Relationship Id="rId17" Type="http://schemas.openxmlformats.org/officeDocument/2006/relationships/image" Target="../media/image133.svg"/><Relationship Id="rId2" Type="http://schemas.openxmlformats.org/officeDocument/2006/relationships/image" Target="../media/image118.png"/><Relationship Id="rId16" Type="http://schemas.openxmlformats.org/officeDocument/2006/relationships/image" Target="../media/image132.png"/><Relationship Id="rId1" Type="http://schemas.openxmlformats.org/officeDocument/2006/relationships/slideLayout" Target="../slideLayouts/slideLayout5.xml"/><Relationship Id="rId6" Type="http://schemas.openxmlformats.org/officeDocument/2006/relationships/image" Target="../media/image122.png"/><Relationship Id="rId11" Type="http://schemas.openxmlformats.org/officeDocument/2006/relationships/image" Target="../media/image127.svg"/><Relationship Id="rId5" Type="http://schemas.openxmlformats.org/officeDocument/2006/relationships/image" Target="../media/image121.svg"/><Relationship Id="rId15" Type="http://schemas.openxmlformats.org/officeDocument/2006/relationships/image" Target="../media/image131.svg"/><Relationship Id="rId10" Type="http://schemas.openxmlformats.org/officeDocument/2006/relationships/image" Target="../media/image126.png"/><Relationship Id="rId19" Type="http://schemas.openxmlformats.org/officeDocument/2006/relationships/image" Target="../media/image55.jpeg"/><Relationship Id="rId4" Type="http://schemas.openxmlformats.org/officeDocument/2006/relationships/image" Target="../media/image120.png"/><Relationship Id="rId9" Type="http://schemas.openxmlformats.org/officeDocument/2006/relationships/image" Target="../media/image125.svg"/><Relationship Id="rId14" Type="http://schemas.openxmlformats.org/officeDocument/2006/relationships/image" Target="../media/image1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5.xml"/><Relationship Id="rId4" Type="http://schemas.openxmlformats.org/officeDocument/2006/relationships/image" Target="../media/image137.png"/></Relationships>
</file>

<file path=ppt/slides/_rels/slide4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5.xml"/><Relationship Id="rId4" Type="http://schemas.openxmlformats.org/officeDocument/2006/relationships/image" Target="../media/image137.png"/></Relationships>
</file>

<file path=ppt/slides/_rels/slide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143.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5.xml"/><Relationship Id="rId4" Type="http://schemas.openxmlformats.org/officeDocument/2006/relationships/image" Target="../media/image137.png"/></Relationships>
</file>

<file path=ppt/slides/_rels/slide5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jpeg"/><Relationship Id="rId1" Type="http://schemas.openxmlformats.org/officeDocument/2006/relationships/slideLayout" Target="../slideLayouts/slideLayout5.xml"/><Relationship Id="rId4" Type="http://schemas.openxmlformats.org/officeDocument/2006/relationships/image" Target="../media/image137.png"/></Relationships>
</file>

<file path=ppt/slides/_rels/slide5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6.xml"/><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2.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37.xml"/><Relationship Id="rId1" Type="http://schemas.openxmlformats.org/officeDocument/2006/relationships/slideLayout" Target="../slideLayouts/slideLayout5.xml"/><Relationship Id="rId5" Type="http://schemas.openxmlformats.org/officeDocument/2006/relationships/image" Target="../media/image143.png"/><Relationship Id="rId4" Type="http://schemas.openxmlformats.org/officeDocument/2006/relationships/image" Target="../media/image14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6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42.xml"/><Relationship Id="rId1" Type="http://schemas.openxmlformats.org/officeDocument/2006/relationships/slideLayout" Target="../slideLayouts/slideLayout5.xml"/><Relationship Id="rId4" Type="http://schemas.openxmlformats.org/officeDocument/2006/relationships/image" Target="../media/image14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6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55.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7.png"/><Relationship Id="rId1" Type="http://schemas.openxmlformats.org/officeDocument/2006/relationships/slideLayout" Target="../slideLayouts/slideLayout9.xml"/><Relationship Id="rId5" Type="http://schemas.openxmlformats.org/officeDocument/2006/relationships/image" Target="../media/image55.jpeg"/><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dirty="0"/>
              <a:t>Changing Views on Integration</a:t>
            </a:r>
            <a:br>
              <a:rPr lang="en-US" dirty="0"/>
            </a:br>
            <a:br>
              <a:rPr lang="en-US" dirty="0"/>
            </a:br>
            <a:br>
              <a:rPr lang="en-US" dirty="0"/>
            </a:br>
            <a:br>
              <a:rPr lang="en-US" dirty="0"/>
            </a:br>
            <a:r>
              <a:rPr lang="en-AU" sz="2000" i="1" dirty="0"/>
              <a:t>from Service Bus </a:t>
            </a:r>
            <a:br>
              <a:rPr lang="en-AU" sz="2000" i="1" dirty="0"/>
            </a:br>
            <a:r>
              <a:rPr lang="en-AU" sz="2000" i="1" dirty="0"/>
              <a:t>to API Gateway, Serverless &amp; iPaaS</a:t>
            </a:r>
            <a:endParaRPr lang="nl-NL" sz="24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Changing Views on Integration - AUSOUG Webinar Series</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AUSOUG Webinar </a:t>
            </a: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 6th May 2020</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406356" y="4296274"/>
            <a:ext cx="610923" cy="551452"/>
          </a:xfrm>
          <a:prstGeom prst="rect">
            <a:avLst/>
          </a:prstGeom>
          <a:ln>
            <a:noFill/>
          </a:ln>
          <a:effectLst>
            <a:outerShdw blurRad="292100" dist="139700" dir="2700000" algn="tl" rotWithShape="0">
              <a:srgbClr val="333333">
                <a:alpha val="65000"/>
              </a:srgbClr>
            </a:outerShdw>
          </a:effectLst>
        </p:spPr>
      </p:pic>
      <p:pic>
        <p:nvPicPr>
          <p:cNvPr id="53" name="Google Shape;193;p23">
            <a:extLst>
              <a:ext uri="{FF2B5EF4-FFF2-40B4-BE49-F238E27FC236}">
                <a16:creationId xmlns:a16="http://schemas.microsoft.com/office/drawing/2014/main" id="{BC806E09-34CF-4C95-A9EF-95F899C9BEA7}"/>
              </a:ext>
            </a:extLst>
          </p:cNvPr>
          <p:cNvPicPr preferRelativeResize="0"/>
          <p:nvPr/>
        </p:nvPicPr>
        <p:blipFill rotWithShape="1">
          <a:blip r:embed="rId4">
            <a:alphaModFix/>
          </a:blip>
          <a:srcRect r="34292"/>
          <a:stretch/>
        </p:blipFill>
        <p:spPr>
          <a:xfrm>
            <a:off x="346587" y="1259744"/>
            <a:ext cx="2290915" cy="2624011"/>
          </a:xfrm>
          <a:prstGeom prst="rect">
            <a:avLst/>
          </a:prstGeom>
          <a:noFill/>
          <a:ln>
            <a:noFill/>
          </a:ln>
        </p:spPr>
      </p:pic>
      <p:pic>
        <p:nvPicPr>
          <p:cNvPr id="1028" name="Picture 4">
            <a:extLst>
              <a:ext uri="{FF2B5EF4-FFF2-40B4-BE49-F238E27FC236}">
                <a16:creationId xmlns:a16="http://schemas.microsoft.com/office/drawing/2014/main" id="{7D1AB525-D0B8-4855-B18E-ABAD539318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002" y="1898893"/>
            <a:ext cx="1571470" cy="1386214"/>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91C820AB-B8AB-4081-8A17-A5D2C1EC3C89}"/>
              </a:ext>
            </a:extLst>
          </p:cNvPr>
          <p:cNvSpPr/>
          <p:nvPr/>
        </p:nvSpPr>
        <p:spPr>
          <a:xfrm>
            <a:off x="2576052" y="1814658"/>
            <a:ext cx="1210213" cy="14232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273641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integration?</a:t>
            </a:r>
            <a:endParaRPr/>
          </a:p>
        </p:txBody>
      </p:sp>
      <p:sp>
        <p:nvSpPr>
          <p:cNvPr id="158" name="Google Shape;158;p20"/>
          <p:cNvSpPr/>
          <p:nvPr/>
        </p:nvSpPr>
        <p:spPr>
          <a:xfrm>
            <a:off x="468699" y="2655730"/>
            <a:ext cx="1132032" cy="1469556"/>
          </a:xfrm>
          <a:custGeom>
            <a:avLst/>
            <a:gdLst/>
            <a:ahLst/>
            <a:cxnLst/>
            <a:rect l="l" t="t" r="r" b="b"/>
            <a:pathLst>
              <a:path w="21600" h="21600" extrusionOk="0">
                <a:moveTo>
                  <a:pt x="0" y="2430"/>
                </a:move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close/>
              </a:path>
            </a:pathLst>
          </a:cu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59" name="Google Shape;159;p20"/>
          <p:cNvSpPr/>
          <p:nvPr/>
        </p:nvSpPr>
        <p:spPr>
          <a:xfrm>
            <a:off x="468699" y="2655730"/>
            <a:ext cx="1132099" cy="330600"/>
          </a:xfrm>
          <a:prstGeom prst="ellipse">
            <a:avLst/>
          </a:prstGeom>
          <a:solidFill>
            <a:srgbClr val="FFFFFF">
              <a:alpha val="400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60" name="Google Shape;160;p20"/>
          <p:cNvSpPr/>
          <p:nvPr/>
        </p:nvSpPr>
        <p:spPr>
          <a:xfrm>
            <a:off x="468699" y="2655730"/>
            <a:ext cx="1132056" cy="1469556"/>
          </a:xfrm>
          <a:custGeom>
            <a:avLst/>
            <a:gdLst/>
            <a:ahLst/>
            <a:cxnLst/>
            <a:rect l="l" t="t" r="r" b="b"/>
            <a:pathLst>
              <a:path w="21600" h="21600" extrusionOk="0">
                <a:moveTo>
                  <a:pt x="21600" y="2430"/>
                </a:moveTo>
                <a:cubicBezTo>
                  <a:pt x="21600" y="3772"/>
                  <a:pt x="16765" y="4860"/>
                  <a:pt x="10800" y="4860"/>
                </a:cubicBezTo>
                <a:cubicBezTo>
                  <a:pt x="4835" y="4860"/>
                  <a:pt x="0" y="3772"/>
                  <a:pt x="0" y="2430"/>
                </a:cubicBez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lnTo>
                  <a:pt x="0" y="2430"/>
                </a:lnTo>
              </a:path>
            </a:pathLst>
          </a:custGeom>
          <a:noFill/>
          <a:ln w="12700" cap="flat" cmpd="sng">
            <a:solidFill>
              <a:srgbClr val="FFC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grpSp>
        <p:nvGrpSpPr>
          <p:cNvPr id="161" name="Google Shape;161;p20"/>
          <p:cNvGrpSpPr/>
          <p:nvPr/>
        </p:nvGrpSpPr>
        <p:grpSpPr>
          <a:xfrm>
            <a:off x="7461171" y="2655730"/>
            <a:ext cx="1132099" cy="1469556"/>
            <a:chOff x="-1" y="-1"/>
            <a:chExt cx="1322700" cy="1469556"/>
          </a:xfrm>
        </p:grpSpPr>
        <p:sp>
          <p:nvSpPr>
            <p:cNvPr id="162" name="Google Shape;162;p20"/>
            <p:cNvSpPr/>
            <p:nvPr/>
          </p:nvSpPr>
          <p:spPr>
            <a:xfrm>
              <a:off x="-1" y="-1"/>
              <a:ext cx="1322622" cy="1469556"/>
            </a:xfrm>
            <a:custGeom>
              <a:avLst/>
              <a:gdLst/>
              <a:ahLst/>
              <a:cxnLst/>
              <a:rect l="l" t="t" r="r" b="b"/>
              <a:pathLst>
                <a:path w="21600" h="21600" extrusionOk="0">
                  <a:moveTo>
                    <a:pt x="0" y="2430"/>
                  </a:move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close/>
                </a:path>
              </a:pathLst>
            </a:custGeom>
            <a:solidFill>
              <a:srgbClr val="FF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63" name="Google Shape;163;p20"/>
            <p:cNvSpPr/>
            <p:nvPr/>
          </p:nvSpPr>
          <p:spPr>
            <a:xfrm>
              <a:off x="-1" y="-1"/>
              <a:ext cx="1322700" cy="330600"/>
            </a:xfrm>
            <a:prstGeom prst="ellipse">
              <a:avLst/>
            </a:prstGeom>
            <a:solidFill>
              <a:srgbClr val="FFFFFF">
                <a:alpha val="400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64" name="Google Shape;164;p20"/>
            <p:cNvSpPr/>
            <p:nvPr/>
          </p:nvSpPr>
          <p:spPr>
            <a:xfrm>
              <a:off x="-1" y="-1"/>
              <a:ext cx="1322622" cy="1469556"/>
            </a:xfrm>
            <a:custGeom>
              <a:avLst/>
              <a:gdLst/>
              <a:ahLst/>
              <a:cxnLst/>
              <a:rect l="l" t="t" r="r" b="b"/>
              <a:pathLst>
                <a:path w="21600" h="21600" extrusionOk="0">
                  <a:moveTo>
                    <a:pt x="21600" y="2430"/>
                  </a:moveTo>
                  <a:cubicBezTo>
                    <a:pt x="21600" y="3772"/>
                    <a:pt x="16765" y="4860"/>
                    <a:pt x="10800" y="4860"/>
                  </a:cubicBezTo>
                  <a:cubicBezTo>
                    <a:pt x="4835" y="4860"/>
                    <a:pt x="0" y="3772"/>
                    <a:pt x="0" y="2430"/>
                  </a:cubicBez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lnTo>
                    <a:pt x="0" y="2430"/>
                  </a:lnTo>
                </a:path>
              </a:pathLst>
            </a:custGeom>
            <a:noFill/>
            <a:ln w="127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grpSp>
      <p:sp>
        <p:nvSpPr>
          <p:cNvPr id="165" name="Google Shape;165;p20"/>
          <p:cNvSpPr/>
          <p:nvPr/>
        </p:nvSpPr>
        <p:spPr>
          <a:xfrm>
            <a:off x="626128" y="4153350"/>
            <a:ext cx="869166" cy="358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800" b="0" i="0" u="none" strike="noStrike" cap="none">
                <a:solidFill>
                  <a:srgbClr val="000000"/>
                </a:solidFill>
                <a:latin typeface="Calibri"/>
                <a:ea typeface="Calibri"/>
                <a:cs typeface="Calibri"/>
                <a:sym typeface="Calibri"/>
              </a:rPr>
              <a:t>System A</a:t>
            </a:r>
            <a:endParaRPr/>
          </a:p>
        </p:txBody>
      </p:sp>
      <p:sp>
        <p:nvSpPr>
          <p:cNvPr id="166" name="Google Shape;166;p20"/>
          <p:cNvSpPr/>
          <p:nvPr/>
        </p:nvSpPr>
        <p:spPr>
          <a:xfrm>
            <a:off x="7618599" y="4239585"/>
            <a:ext cx="875329" cy="358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800" b="0" i="0" u="none" strike="noStrike" cap="none">
                <a:solidFill>
                  <a:srgbClr val="000000"/>
                </a:solidFill>
                <a:latin typeface="Calibri"/>
                <a:ea typeface="Calibri"/>
                <a:cs typeface="Calibri"/>
                <a:sym typeface="Calibri"/>
              </a:rPr>
              <a:t>System B</a:t>
            </a:r>
            <a:endParaRPr/>
          </a:p>
        </p:txBody>
      </p:sp>
      <p:sp>
        <p:nvSpPr>
          <p:cNvPr id="167" name="Google Shape;167;p20"/>
          <p:cNvSpPr/>
          <p:nvPr/>
        </p:nvSpPr>
        <p:spPr>
          <a:xfrm>
            <a:off x="2873671" y="2555818"/>
            <a:ext cx="308124" cy="360000"/>
          </a:xfrm>
          <a:prstGeom prst="rect">
            <a:avLst/>
          </a:prstGeom>
          <a:solidFill>
            <a:srgbClr val="FFD966"/>
          </a:solidFill>
          <a:ln w="12700" cap="flat" cmpd="sng">
            <a:solidFill>
              <a:srgbClr val="FFC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68" name="Google Shape;168;p20"/>
          <p:cNvSpPr/>
          <p:nvPr/>
        </p:nvSpPr>
        <p:spPr>
          <a:xfrm>
            <a:off x="2058427" y="2877522"/>
            <a:ext cx="5006758" cy="400200"/>
          </a:xfrm>
          <a:prstGeom prst="rightArrow">
            <a:avLst>
              <a:gd name="adj1" fmla="val 50000"/>
              <a:gd name="adj2" fmla="val 50000"/>
            </a:avLst>
          </a:prstGeom>
          <a:solidFill>
            <a:srgbClr val="D9D9D9"/>
          </a:solidFill>
          <a:ln w="12700" cap="flat" cmpd="sng">
            <a:solidFill>
              <a:srgbClr val="203864"/>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69" name="Google Shape;169;p20"/>
          <p:cNvSpPr/>
          <p:nvPr/>
        </p:nvSpPr>
        <p:spPr>
          <a:xfrm rot="10800000">
            <a:off x="2058496" y="3382199"/>
            <a:ext cx="5006700" cy="400200"/>
          </a:xfrm>
          <a:prstGeom prst="rightArrow">
            <a:avLst>
              <a:gd name="adj1" fmla="val 50000"/>
              <a:gd name="adj2" fmla="val 50000"/>
            </a:avLst>
          </a:prstGeom>
          <a:solidFill>
            <a:srgbClr val="D9D9D9"/>
          </a:solidFill>
          <a:ln w="12700" cap="flat" cmpd="sng">
            <a:solidFill>
              <a:srgbClr val="203864"/>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70" name="Google Shape;170;p20"/>
          <p:cNvSpPr/>
          <p:nvPr/>
        </p:nvSpPr>
        <p:spPr>
          <a:xfrm>
            <a:off x="6214022" y="3727186"/>
            <a:ext cx="308124" cy="360000"/>
          </a:xfrm>
          <a:prstGeom prst="triangle">
            <a:avLst>
              <a:gd name="adj" fmla="val 50000"/>
            </a:avLst>
          </a:prstGeom>
          <a:solidFill>
            <a:srgbClr val="FF0000"/>
          </a:solidFill>
          <a:ln w="12700" cap="flat" cmpd="sng">
            <a:solidFill>
              <a:srgbClr val="C00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71" name="Google Shape;171;p20"/>
          <p:cNvSpPr txBox="1"/>
          <p:nvPr/>
        </p:nvSpPr>
        <p:spPr>
          <a:xfrm>
            <a:off x="402100" y="1080950"/>
            <a:ext cx="7957200" cy="4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Ensure that data is </a:t>
            </a:r>
            <a:r>
              <a:rPr lang="en" i="1"/>
              <a:t>where</a:t>
            </a:r>
            <a:r>
              <a:rPr lang="en"/>
              <a:t> it is needed </a:t>
            </a:r>
            <a:r>
              <a:rPr lang="en" i="1"/>
              <a:t>when</a:t>
            </a:r>
            <a:r>
              <a:rPr lang="en"/>
              <a:t> it is needed in the </a:t>
            </a:r>
            <a:r>
              <a:rPr lang="en" i="1"/>
              <a:t>form</a:t>
            </a:r>
            <a:r>
              <a:rPr lang="en"/>
              <a:t> in which it is needed</a:t>
            </a:r>
            <a:endParaRPr/>
          </a:p>
        </p:txBody>
      </p:sp>
      <p:sp>
        <p:nvSpPr>
          <p:cNvPr id="172" name="Google Shape;172;p20"/>
          <p:cNvSpPr txBox="1">
            <a:spLocks noGrp="1"/>
          </p:cNvSpPr>
          <p:nvPr>
            <p:ph type="sldNum" idx="12"/>
          </p:nvPr>
        </p:nvSpPr>
        <p:spPr>
          <a:xfrm>
            <a:off x="8233434" y="4477583"/>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945C0B8-7AAE-4B08-95D2-A2C244CD9D27}"/>
              </a:ext>
            </a:extLst>
          </p:cNvPr>
          <p:cNvSpPr>
            <a:spLocks noGrp="1"/>
          </p:cNvSpPr>
          <p:nvPr>
            <p:ph type="title"/>
          </p:nvPr>
        </p:nvSpPr>
        <p:spPr/>
        <p:txBody>
          <a:bodyPr/>
          <a:lstStyle/>
          <a:p>
            <a:r>
              <a:rPr lang="nl-NL" dirty="0"/>
              <a:t>Integration Sample </a:t>
            </a:r>
            <a:r>
              <a:rPr lang="nl-NL" dirty="0" err="1"/>
              <a:t>Scenarios</a:t>
            </a:r>
            <a:endParaRPr lang="en-NL" dirty="0"/>
          </a:p>
        </p:txBody>
      </p:sp>
      <p:sp>
        <p:nvSpPr>
          <p:cNvPr id="5" name="Content Placeholder 4">
            <a:extLst>
              <a:ext uri="{FF2B5EF4-FFF2-40B4-BE49-F238E27FC236}">
                <a16:creationId xmlns:a16="http://schemas.microsoft.com/office/drawing/2014/main" id="{40930367-AC03-4924-9748-5B6DEB02DC85}"/>
              </a:ext>
            </a:extLst>
          </p:cNvPr>
          <p:cNvSpPr>
            <a:spLocks noGrp="1"/>
          </p:cNvSpPr>
          <p:nvPr>
            <p:ph idx="1"/>
          </p:nvPr>
        </p:nvSpPr>
        <p:spPr>
          <a:xfrm>
            <a:off x="720003" y="936000"/>
            <a:ext cx="7186040" cy="3780000"/>
          </a:xfrm>
        </p:spPr>
        <p:txBody>
          <a:bodyPr/>
          <a:lstStyle/>
          <a:p>
            <a:r>
              <a:rPr lang="nl-NL" dirty="0"/>
              <a:t>Orders in Web Shop </a:t>
            </a:r>
            <a:r>
              <a:rPr lang="nl-NL" dirty="0" err="1"/>
              <a:t>need</a:t>
            </a:r>
            <a:r>
              <a:rPr lang="nl-NL" dirty="0"/>
              <a:t> </a:t>
            </a:r>
            <a:r>
              <a:rPr lang="nl-NL" dirty="0" err="1"/>
              <a:t>to</a:t>
            </a:r>
            <a:r>
              <a:rPr lang="nl-NL" dirty="0"/>
              <a:t> </a:t>
            </a:r>
            <a:r>
              <a:rPr lang="nl-NL" dirty="0" err="1"/>
              <a:t>be</a:t>
            </a:r>
            <a:r>
              <a:rPr lang="nl-NL" dirty="0"/>
              <a:t> </a:t>
            </a:r>
            <a:r>
              <a:rPr lang="nl-NL" dirty="0" err="1"/>
              <a:t>distributed</a:t>
            </a:r>
            <a:r>
              <a:rPr lang="nl-NL" dirty="0"/>
              <a:t> </a:t>
            </a:r>
            <a:r>
              <a:rPr lang="nl-NL" dirty="0" err="1"/>
              <a:t>to</a:t>
            </a:r>
            <a:r>
              <a:rPr lang="nl-NL" dirty="0"/>
              <a:t> </a:t>
            </a:r>
            <a:r>
              <a:rPr lang="nl-NL" dirty="0" err="1"/>
              <a:t>and</a:t>
            </a:r>
            <a:r>
              <a:rPr lang="nl-NL" dirty="0"/>
              <a:t> </a:t>
            </a:r>
            <a:r>
              <a:rPr lang="nl-NL" dirty="0" err="1"/>
              <a:t>processed</a:t>
            </a:r>
            <a:r>
              <a:rPr lang="nl-NL" dirty="0"/>
              <a:t> </a:t>
            </a:r>
            <a:r>
              <a:rPr lang="nl-NL" dirty="0" err="1"/>
              <a:t>by</a:t>
            </a:r>
            <a:r>
              <a:rPr lang="nl-NL" dirty="0"/>
              <a:t> Order Entry, </a:t>
            </a:r>
            <a:br>
              <a:rPr lang="nl-NL" dirty="0"/>
            </a:br>
            <a:r>
              <a:rPr lang="nl-NL" dirty="0"/>
              <a:t>Order </a:t>
            </a:r>
            <a:r>
              <a:rPr lang="nl-NL" dirty="0" err="1"/>
              <a:t>Picking</a:t>
            </a:r>
            <a:r>
              <a:rPr lang="nl-NL" dirty="0"/>
              <a:t> (</a:t>
            </a:r>
            <a:r>
              <a:rPr lang="nl-NL" dirty="0" err="1"/>
              <a:t>and</a:t>
            </a:r>
            <a:r>
              <a:rPr lang="nl-NL" dirty="0"/>
              <a:t> </a:t>
            </a:r>
            <a:r>
              <a:rPr lang="nl-NL" dirty="0" err="1"/>
              <a:t>Shipping</a:t>
            </a:r>
            <a:r>
              <a:rPr lang="nl-NL" dirty="0"/>
              <a:t>) </a:t>
            </a:r>
            <a:r>
              <a:rPr lang="nl-NL" dirty="0" err="1"/>
              <a:t>and</a:t>
            </a:r>
            <a:r>
              <a:rPr lang="nl-NL" dirty="0"/>
              <a:t> </a:t>
            </a:r>
            <a:r>
              <a:rPr lang="nl-NL" dirty="0" err="1"/>
              <a:t>Invoicing</a:t>
            </a:r>
            <a:endParaRPr lang="nl-NL" dirty="0"/>
          </a:p>
          <a:p>
            <a:r>
              <a:rPr lang="nl-NL" dirty="0" err="1"/>
              <a:t>Measurements</a:t>
            </a:r>
            <a:r>
              <a:rPr lang="nl-NL" dirty="0"/>
              <a:t> </a:t>
            </a:r>
            <a:r>
              <a:rPr lang="nl-NL" dirty="0" err="1"/>
              <a:t>from</a:t>
            </a:r>
            <a:r>
              <a:rPr lang="nl-NL" dirty="0"/>
              <a:t> Sensors </a:t>
            </a:r>
            <a:r>
              <a:rPr lang="nl-NL" dirty="0" err="1"/>
              <a:t>need</a:t>
            </a:r>
            <a:r>
              <a:rPr lang="nl-NL" dirty="0"/>
              <a:t> </a:t>
            </a:r>
            <a:r>
              <a:rPr lang="nl-NL" dirty="0" err="1"/>
              <a:t>to</a:t>
            </a:r>
            <a:r>
              <a:rPr lang="nl-NL" dirty="0"/>
              <a:t> </a:t>
            </a:r>
            <a:r>
              <a:rPr lang="nl-NL" dirty="0" err="1"/>
              <a:t>be</a:t>
            </a:r>
            <a:r>
              <a:rPr lang="nl-NL" dirty="0"/>
              <a:t> </a:t>
            </a:r>
            <a:r>
              <a:rPr lang="nl-NL" dirty="0" err="1"/>
              <a:t>cleansed</a:t>
            </a:r>
            <a:r>
              <a:rPr lang="nl-NL" dirty="0"/>
              <a:t>, </a:t>
            </a:r>
            <a:r>
              <a:rPr lang="nl-NL" dirty="0" err="1"/>
              <a:t>filtered</a:t>
            </a:r>
            <a:r>
              <a:rPr lang="nl-NL" dirty="0"/>
              <a:t>, </a:t>
            </a:r>
            <a:r>
              <a:rPr lang="nl-NL" dirty="0" err="1"/>
              <a:t>aggregated</a:t>
            </a:r>
            <a:r>
              <a:rPr lang="nl-NL" dirty="0"/>
              <a:t> </a:t>
            </a:r>
            <a:br>
              <a:rPr lang="nl-NL" dirty="0"/>
            </a:br>
            <a:r>
              <a:rPr lang="nl-NL" dirty="0" err="1"/>
              <a:t>and</a:t>
            </a:r>
            <a:r>
              <a:rPr lang="nl-NL" dirty="0"/>
              <a:t> </a:t>
            </a:r>
            <a:r>
              <a:rPr lang="nl-NL" dirty="0" err="1"/>
              <a:t>routed</a:t>
            </a:r>
            <a:r>
              <a:rPr lang="nl-NL" dirty="0"/>
              <a:t> </a:t>
            </a:r>
            <a:r>
              <a:rPr lang="nl-NL" dirty="0" err="1"/>
              <a:t>to</a:t>
            </a:r>
            <a:r>
              <a:rPr lang="nl-NL" dirty="0"/>
              <a:t> Monitoring </a:t>
            </a:r>
            <a:r>
              <a:rPr lang="nl-NL" dirty="0" err="1"/>
              <a:t>application</a:t>
            </a:r>
            <a:endParaRPr lang="nl-NL" dirty="0"/>
          </a:p>
          <a:p>
            <a:r>
              <a:rPr lang="nl-NL" dirty="0" err="1"/>
              <a:t>Social</a:t>
            </a:r>
            <a:r>
              <a:rPr lang="nl-NL" dirty="0"/>
              <a:t> media team </a:t>
            </a:r>
            <a:r>
              <a:rPr lang="nl-NL" dirty="0" err="1"/>
              <a:t>needs</a:t>
            </a:r>
            <a:r>
              <a:rPr lang="nl-NL" dirty="0"/>
              <a:t> </a:t>
            </a:r>
            <a:r>
              <a:rPr lang="nl-NL" dirty="0" err="1"/>
              <a:t>to</a:t>
            </a:r>
            <a:r>
              <a:rPr lang="nl-NL" dirty="0"/>
              <a:t> have access in </a:t>
            </a:r>
            <a:r>
              <a:rPr lang="nl-NL" dirty="0" err="1"/>
              <a:t>their</a:t>
            </a:r>
            <a:r>
              <a:rPr lang="nl-NL" dirty="0"/>
              <a:t> content management system </a:t>
            </a:r>
            <a:r>
              <a:rPr lang="nl-NL" dirty="0" err="1"/>
              <a:t>to</a:t>
            </a:r>
            <a:r>
              <a:rPr lang="nl-NL" dirty="0"/>
              <a:t> </a:t>
            </a:r>
            <a:r>
              <a:rPr lang="nl-NL" dirty="0" err="1"/>
              <a:t>all</a:t>
            </a:r>
            <a:r>
              <a:rPr lang="nl-NL" dirty="0"/>
              <a:t> </a:t>
            </a:r>
            <a:r>
              <a:rPr lang="nl-NL" dirty="0" err="1"/>
              <a:t>posts</a:t>
            </a:r>
            <a:r>
              <a:rPr lang="nl-NL" dirty="0"/>
              <a:t> </a:t>
            </a:r>
            <a:r>
              <a:rPr lang="nl-NL" dirty="0" err="1"/>
              <a:t>across</a:t>
            </a:r>
            <a:r>
              <a:rPr lang="nl-NL" dirty="0"/>
              <a:t> </a:t>
            </a:r>
            <a:r>
              <a:rPr lang="nl-NL" dirty="0" err="1"/>
              <a:t>all</a:t>
            </a:r>
            <a:r>
              <a:rPr lang="nl-NL" dirty="0"/>
              <a:t> platforms </a:t>
            </a:r>
            <a:r>
              <a:rPr lang="nl-NL" dirty="0" err="1"/>
              <a:t>mentioning</a:t>
            </a:r>
            <a:r>
              <a:rPr lang="nl-NL" dirty="0"/>
              <a:t> </a:t>
            </a:r>
            <a:r>
              <a:rPr lang="nl-NL" dirty="0" err="1"/>
              <a:t>the</a:t>
            </a:r>
            <a:r>
              <a:rPr lang="nl-NL" dirty="0"/>
              <a:t> company</a:t>
            </a:r>
          </a:p>
          <a:p>
            <a:r>
              <a:rPr lang="nl-NL" dirty="0" err="1"/>
              <a:t>Our</a:t>
            </a:r>
            <a:r>
              <a:rPr lang="nl-NL" dirty="0"/>
              <a:t> </a:t>
            </a:r>
            <a:r>
              <a:rPr lang="nl-NL" dirty="0" err="1"/>
              <a:t>customers</a:t>
            </a:r>
            <a:r>
              <a:rPr lang="nl-NL" dirty="0"/>
              <a:t> </a:t>
            </a:r>
            <a:r>
              <a:rPr lang="nl-NL" dirty="0" err="1"/>
              <a:t>need</a:t>
            </a:r>
            <a:r>
              <a:rPr lang="nl-NL" dirty="0"/>
              <a:t> </a:t>
            </a:r>
            <a:r>
              <a:rPr lang="nl-NL" dirty="0" err="1"/>
              <a:t>to</a:t>
            </a:r>
            <a:r>
              <a:rPr lang="nl-NL" dirty="0"/>
              <a:t> </a:t>
            </a:r>
            <a:r>
              <a:rPr lang="nl-NL" dirty="0" err="1"/>
              <a:t>be</a:t>
            </a:r>
            <a:r>
              <a:rPr lang="nl-NL" dirty="0"/>
              <a:t> </a:t>
            </a:r>
            <a:r>
              <a:rPr lang="nl-NL" dirty="0" err="1"/>
              <a:t>able</a:t>
            </a:r>
            <a:r>
              <a:rPr lang="nl-NL" dirty="0"/>
              <a:t> </a:t>
            </a:r>
            <a:r>
              <a:rPr lang="nl-NL" dirty="0" err="1"/>
              <a:t>to</a:t>
            </a:r>
            <a:r>
              <a:rPr lang="nl-NL" dirty="0"/>
              <a:t> track </a:t>
            </a:r>
            <a:r>
              <a:rPr lang="nl-NL" dirty="0" err="1"/>
              <a:t>and</a:t>
            </a:r>
            <a:r>
              <a:rPr lang="nl-NL" dirty="0"/>
              <a:t> </a:t>
            </a:r>
            <a:r>
              <a:rPr lang="nl-NL" dirty="0" err="1"/>
              <a:t>trace</a:t>
            </a:r>
            <a:r>
              <a:rPr lang="nl-NL" dirty="0"/>
              <a:t> </a:t>
            </a:r>
            <a:r>
              <a:rPr lang="nl-NL" dirty="0" err="1"/>
              <a:t>their</a:t>
            </a:r>
            <a:r>
              <a:rPr lang="nl-NL" dirty="0"/>
              <a:t> </a:t>
            </a:r>
            <a:r>
              <a:rPr lang="nl-NL" dirty="0" err="1"/>
              <a:t>requests</a:t>
            </a:r>
            <a:r>
              <a:rPr lang="nl-NL" dirty="0"/>
              <a:t> as </a:t>
            </a:r>
            <a:r>
              <a:rPr lang="nl-NL" dirty="0" err="1"/>
              <a:t>they</a:t>
            </a:r>
            <a:r>
              <a:rPr lang="nl-NL" dirty="0"/>
              <a:t> are </a:t>
            </a:r>
            <a:r>
              <a:rPr lang="nl-NL" dirty="0" err="1"/>
              <a:t>processed</a:t>
            </a:r>
            <a:r>
              <a:rPr lang="nl-NL" dirty="0"/>
              <a:t> </a:t>
            </a:r>
            <a:r>
              <a:rPr lang="nl-NL" dirty="0" err="1"/>
              <a:t>throughout</a:t>
            </a:r>
            <a:r>
              <a:rPr lang="nl-NL" dirty="0"/>
              <a:t> </a:t>
            </a:r>
            <a:r>
              <a:rPr lang="nl-NL" dirty="0" err="1"/>
              <a:t>our</a:t>
            </a:r>
            <a:r>
              <a:rPr lang="nl-NL" dirty="0"/>
              <a:t> </a:t>
            </a:r>
            <a:r>
              <a:rPr lang="nl-NL" dirty="0" err="1"/>
              <a:t>organization</a:t>
            </a:r>
            <a:endParaRPr lang="nl-NL" dirty="0"/>
          </a:p>
          <a:p>
            <a:r>
              <a:rPr lang="nl-NL" dirty="0"/>
              <a:t>Changes in </a:t>
            </a:r>
            <a:r>
              <a:rPr lang="nl-NL" dirty="0" err="1"/>
              <a:t>address</a:t>
            </a:r>
            <a:r>
              <a:rPr lang="nl-NL" dirty="0"/>
              <a:t> details for </a:t>
            </a:r>
            <a:r>
              <a:rPr lang="nl-NL" dirty="0" err="1"/>
              <a:t>patients</a:t>
            </a:r>
            <a:r>
              <a:rPr lang="nl-NL" dirty="0"/>
              <a:t> </a:t>
            </a:r>
            <a:r>
              <a:rPr lang="nl-NL" dirty="0" err="1"/>
              <a:t>need</a:t>
            </a:r>
            <a:r>
              <a:rPr lang="nl-NL" dirty="0"/>
              <a:t> </a:t>
            </a:r>
            <a:r>
              <a:rPr lang="nl-NL" dirty="0" err="1"/>
              <a:t>to</a:t>
            </a:r>
            <a:r>
              <a:rPr lang="nl-NL" dirty="0"/>
              <a:t> </a:t>
            </a:r>
            <a:r>
              <a:rPr lang="nl-NL" dirty="0" err="1"/>
              <a:t>be</a:t>
            </a:r>
            <a:r>
              <a:rPr lang="nl-NL" dirty="0"/>
              <a:t> </a:t>
            </a:r>
            <a:r>
              <a:rPr lang="nl-NL" dirty="0" err="1"/>
              <a:t>applied</a:t>
            </a:r>
            <a:r>
              <a:rPr lang="nl-NL" dirty="0"/>
              <a:t> </a:t>
            </a:r>
            <a:br>
              <a:rPr lang="nl-NL" dirty="0"/>
            </a:br>
            <a:r>
              <a:rPr lang="nl-NL" dirty="0"/>
              <a:t>in </a:t>
            </a:r>
            <a:r>
              <a:rPr lang="nl-NL" dirty="0" err="1"/>
              <a:t>all</a:t>
            </a:r>
            <a:r>
              <a:rPr lang="nl-NL" dirty="0"/>
              <a:t> systems </a:t>
            </a:r>
            <a:r>
              <a:rPr lang="nl-NL" dirty="0" err="1"/>
              <a:t>that</a:t>
            </a:r>
            <a:r>
              <a:rPr lang="nl-NL" dirty="0"/>
              <a:t> </a:t>
            </a:r>
            <a:r>
              <a:rPr lang="nl-NL" dirty="0" err="1"/>
              <a:t>hold</a:t>
            </a:r>
            <a:r>
              <a:rPr lang="nl-NL" dirty="0"/>
              <a:t> </a:t>
            </a:r>
            <a:r>
              <a:rPr lang="nl-NL" dirty="0" err="1"/>
              <a:t>patient</a:t>
            </a:r>
            <a:r>
              <a:rPr lang="nl-NL" dirty="0"/>
              <a:t> records</a:t>
            </a:r>
          </a:p>
          <a:p>
            <a:r>
              <a:rPr lang="nl-NL" dirty="0"/>
              <a:t>The website </a:t>
            </a:r>
            <a:r>
              <a:rPr lang="nl-NL" dirty="0" err="1"/>
              <a:t>needs</a:t>
            </a:r>
            <a:r>
              <a:rPr lang="nl-NL" dirty="0"/>
              <a:t> </a:t>
            </a:r>
            <a:r>
              <a:rPr lang="nl-NL" dirty="0" err="1"/>
              <a:t>to</a:t>
            </a:r>
            <a:r>
              <a:rPr lang="nl-NL" dirty="0"/>
              <a:t> show </a:t>
            </a:r>
            <a:r>
              <a:rPr lang="nl-NL" dirty="0" err="1"/>
              <a:t>to</a:t>
            </a:r>
            <a:r>
              <a:rPr lang="nl-NL" dirty="0"/>
              <a:t> </a:t>
            </a:r>
            <a:r>
              <a:rPr lang="nl-NL" dirty="0" err="1"/>
              <a:t>our</a:t>
            </a:r>
            <a:r>
              <a:rPr lang="nl-NL" dirty="0"/>
              <a:t> </a:t>
            </a:r>
            <a:r>
              <a:rPr lang="nl-NL" dirty="0" err="1"/>
              <a:t>customers</a:t>
            </a:r>
            <a:r>
              <a:rPr lang="nl-NL" dirty="0"/>
              <a:t> </a:t>
            </a:r>
            <a:r>
              <a:rPr lang="nl-NL" dirty="0" err="1"/>
              <a:t>the</a:t>
            </a:r>
            <a:r>
              <a:rPr lang="nl-NL" dirty="0"/>
              <a:t> </a:t>
            </a:r>
            <a:r>
              <a:rPr lang="nl-NL" dirty="0" err="1"/>
              <a:t>actual</a:t>
            </a:r>
            <a:r>
              <a:rPr lang="nl-NL" dirty="0"/>
              <a:t> </a:t>
            </a:r>
            <a:r>
              <a:rPr lang="nl-NL" dirty="0" err="1"/>
              <a:t>listing</a:t>
            </a:r>
            <a:r>
              <a:rPr lang="nl-NL" dirty="0"/>
              <a:t> of </a:t>
            </a:r>
            <a:r>
              <a:rPr lang="nl-NL" dirty="0" err="1"/>
              <a:t>products</a:t>
            </a:r>
            <a:r>
              <a:rPr lang="nl-NL" dirty="0"/>
              <a:t>, reviews, </a:t>
            </a:r>
            <a:r>
              <a:rPr lang="nl-NL" dirty="0" err="1"/>
              <a:t>prices</a:t>
            </a:r>
            <a:r>
              <a:rPr lang="nl-NL" dirty="0"/>
              <a:t> </a:t>
            </a:r>
            <a:r>
              <a:rPr lang="nl-NL" dirty="0" err="1"/>
              <a:t>and</a:t>
            </a:r>
            <a:r>
              <a:rPr lang="nl-NL" dirty="0"/>
              <a:t> stock information </a:t>
            </a:r>
          </a:p>
          <a:p>
            <a:r>
              <a:rPr lang="nl-NL" dirty="0"/>
              <a:t>The </a:t>
            </a:r>
            <a:r>
              <a:rPr lang="nl-NL" dirty="0" err="1"/>
              <a:t>loyalty</a:t>
            </a:r>
            <a:r>
              <a:rPr lang="nl-NL" dirty="0"/>
              <a:t> points </a:t>
            </a:r>
            <a:r>
              <a:rPr lang="nl-NL" dirty="0" err="1"/>
              <a:t>associated</a:t>
            </a:r>
            <a:r>
              <a:rPr lang="nl-NL" dirty="0"/>
              <a:t> </a:t>
            </a:r>
            <a:r>
              <a:rPr lang="nl-NL" dirty="0" err="1"/>
              <a:t>with</a:t>
            </a:r>
            <a:r>
              <a:rPr lang="nl-NL" dirty="0"/>
              <a:t> </a:t>
            </a:r>
            <a:r>
              <a:rPr lang="nl-NL" dirty="0" err="1"/>
              <a:t>an</a:t>
            </a:r>
            <a:r>
              <a:rPr lang="nl-NL" dirty="0"/>
              <a:t> in-shop </a:t>
            </a:r>
            <a:r>
              <a:rPr lang="nl-NL" dirty="0" err="1"/>
              <a:t>purchase</a:t>
            </a:r>
            <a:r>
              <a:rPr lang="nl-NL" dirty="0"/>
              <a:t> have </a:t>
            </a:r>
            <a:r>
              <a:rPr lang="nl-NL" dirty="0" err="1"/>
              <a:t>to</a:t>
            </a:r>
            <a:r>
              <a:rPr lang="nl-NL" dirty="0"/>
              <a:t> </a:t>
            </a:r>
            <a:r>
              <a:rPr lang="nl-NL" dirty="0" err="1"/>
              <a:t>be</a:t>
            </a:r>
            <a:r>
              <a:rPr lang="nl-NL" dirty="0"/>
              <a:t> </a:t>
            </a:r>
            <a:r>
              <a:rPr lang="nl-NL" dirty="0" err="1"/>
              <a:t>processed</a:t>
            </a:r>
            <a:r>
              <a:rPr lang="nl-NL" dirty="0"/>
              <a:t> </a:t>
            </a:r>
            <a:r>
              <a:rPr lang="nl-NL" dirty="0" err="1"/>
              <a:t>instantaneously</a:t>
            </a:r>
            <a:r>
              <a:rPr lang="nl-NL" dirty="0"/>
              <a:t> </a:t>
            </a:r>
            <a:r>
              <a:rPr lang="nl-NL" dirty="0" err="1"/>
              <a:t>to</a:t>
            </a:r>
            <a:r>
              <a:rPr lang="nl-NL" dirty="0"/>
              <a:t> </a:t>
            </a:r>
            <a:r>
              <a:rPr lang="nl-NL" dirty="0" err="1"/>
              <a:t>allow</a:t>
            </a:r>
            <a:r>
              <a:rPr lang="nl-NL" dirty="0"/>
              <a:t> </a:t>
            </a:r>
            <a:r>
              <a:rPr lang="nl-NL" dirty="0" err="1"/>
              <a:t>them</a:t>
            </a:r>
            <a:r>
              <a:rPr lang="nl-NL" dirty="0"/>
              <a:t> </a:t>
            </a:r>
            <a:r>
              <a:rPr lang="nl-NL" dirty="0" err="1"/>
              <a:t>to</a:t>
            </a:r>
            <a:r>
              <a:rPr lang="nl-NL" dirty="0"/>
              <a:t> </a:t>
            </a:r>
            <a:r>
              <a:rPr lang="nl-NL" dirty="0" err="1"/>
              <a:t>be</a:t>
            </a:r>
            <a:r>
              <a:rPr lang="nl-NL" dirty="0"/>
              <a:t> </a:t>
            </a:r>
            <a:r>
              <a:rPr lang="nl-NL" dirty="0" err="1"/>
              <a:t>used</a:t>
            </a:r>
            <a:r>
              <a:rPr lang="nl-NL" dirty="0"/>
              <a:t> </a:t>
            </a:r>
            <a:r>
              <a:rPr lang="nl-NL" dirty="0" err="1"/>
              <a:t>by</a:t>
            </a:r>
            <a:r>
              <a:rPr lang="nl-NL" dirty="0"/>
              <a:t> </a:t>
            </a:r>
            <a:r>
              <a:rPr lang="nl-NL" dirty="0" err="1"/>
              <a:t>the</a:t>
            </a:r>
            <a:r>
              <a:rPr lang="nl-NL" dirty="0"/>
              <a:t> customer for </a:t>
            </a:r>
            <a:r>
              <a:rPr lang="nl-NL" dirty="0" err="1"/>
              <a:t>their</a:t>
            </a:r>
            <a:r>
              <a:rPr lang="nl-NL" dirty="0"/>
              <a:t> next </a:t>
            </a:r>
            <a:r>
              <a:rPr lang="nl-NL" dirty="0" err="1"/>
              <a:t>purchase</a:t>
            </a:r>
            <a:endParaRPr lang="en-NL" dirty="0"/>
          </a:p>
        </p:txBody>
      </p:sp>
      <p:sp>
        <p:nvSpPr>
          <p:cNvPr id="6" name="Rectangle 5">
            <a:extLst>
              <a:ext uri="{FF2B5EF4-FFF2-40B4-BE49-F238E27FC236}">
                <a16:creationId xmlns:a16="http://schemas.microsoft.com/office/drawing/2014/main" id="{F1BAF84C-30F6-4E3F-9255-876354112EC4}"/>
              </a:ext>
            </a:extLst>
          </p:cNvPr>
          <p:cNvSpPr/>
          <p:nvPr/>
        </p:nvSpPr>
        <p:spPr>
          <a:xfrm>
            <a:off x="2130671" y="2287308"/>
            <a:ext cx="2351927" cy="1323439"/>
          </a:xfrm>
          <a:prstGeom prst="rect">
            <a:avLst/>
          </a:prstGeom>
          <a:noFill/>
        </p:spPr>
        <p:txBody>
          <a:bodyPr wrap="none" lIns="91440" tIns="45720" rIns="91440" bIns="45720">
            <a:spAutoFit/>
          </a:bodyPr>
          <a:lstStyle/>
          <a:p>
            <a:pPr algn="ctr"/>
            <a:r>
              <a:rPr lang="en-US" sz="8000" b="0" cap="none" spc="0" dirty="0">
                <a:ln w="0"/>
                <a:solidFill>
                  <a:schemeClr val="tx2">
                    <a:lumMod val="75000"/>
                  </a:schemeClr>
                </a:solidFill>
                <a:effectLst>
                  <a:reflection blurRad="6350" stA="53000" endA="300" endPos="35500" dir="5400000" sy="-90000" algn="bl" rotWithShape="0"/>
                </a:effectLst>
              </a:rPr>
              <a:t>Data</a:t>
            </a:r>
          </a:p>
        </p:txBody>
      </p:sp>
      <p:sp>
        <p:nvSpPr>
          <p:cNvPr id="7" name="Rectangle 6">
            <a:extLst>
              <a:ext uri="{FF2B5EF4-FFF2-40B4-BE49-F238E27FC236}">
                <a16:creationId xmlns:a16="http://schemas.microsoft.com/office/drawing/2014/main" id="{314A4B48-F8AC-4DC7-91A4-3DB0FC57F3FC}"/>
              </a:ext>
            </a:extLst>
          </p:cNvPr>
          <p:cNvSpPr/>
          <p:nvPr/>
        </p:nvSpPr>
        <p:spPr>
          <a:xfrm>
            <a:off x="3564435" y="1348021"/>
            <a:ext cx="2839239" cy="923330"/>
          </a:xfrm>
          <a:prstGeom prst="rect">
            <a:avLst/>
          </a:prstGeom>
          <a:noFill/>
        </p:spPr>
        <p:txBody>
          <a:bodyPr wrap="none" lIns="91440" tIns="45720" rIns="91440" bIns="45720">
            <a:spAutoFit/>
          </a:bodyPr>
          <a:lstStyle/>
          <a:p>
            <a:pPr algn="ctr"/>
            <a:r>
              <a:rPr lang="en-US" sz="5400" b="0" cap="none" spc="0" dirty="0">
                <a:ln w="0"/>
                <a:gradFill>
                  <a:gsLst>
                    <a:gs pos="21000">
                      <a:srgbClr val="53575C"/>
                    </a:gs>
                    <a:gs pos="88000">
                      <a:srgbClr val="C5C7CA"/>
                    </a:gs>
                  </a:gsLst>
                  <a:lin ang="5400000"/>
                </a:gradFill>
                <a:effectLst/>
              </a:rPr>
              <a:t>Systems</a:t>
            </a:r>
          </a:p>
        </p:txBody>
      </p:sp>
      <p:sp>
        <p:nvSpPr>
          <p:cNvPr id="8" name="Rectangle 7">
            <a:extLst>
              <a:ext uri="{FF2B5EF4-FFF2-40B4-BE49-F238E27FC236}">
                <a16:creationId xmlns:a16="http://schemas.microsoft.com/office/drawing/2014/main" id="{67759497-2A4F-4F22-9C86-9E6A84A1F01F}"/>
              </a:ext>
            </a:extLst>
          </p:cNvPr>
          <p:cNvSpPr/>
          <p:nvPr/>
        </p:nvSpPr>
        <p:spPr>
          <a:xfrm>
            <a:off x="280299" y="787333"/>
            <a:ext cx="3454793"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Real Time</a:t>
            </a:r>
          </a:p>
        </p:txBody>
      </p:sp>
      <p:sp>
        <p:nvSpPr>
          <p:cNvPr id="9" name="Rectangle 8">
            <a:extLst>
              <a:ext uri="{FF2B5EF4-FFF2-40B4-BE49-F238E27FC236}">
                <a16:creationId xmlns:a16="http://schemas.microsoft.com/office/drawing/2014/main" id="{BF744AD0-A41A-44B8-AA24-4CD142A01929}"/>
              </a:ext>
            </a:extLst>
          </p:cNvPr>
          <p:cNvSpPr/>
          <p:nvPr/>
        </p:nvSpPr>
        <p:spPr>
          <a:xfrm>
            <a:off x="3564435" y="3258694"/>
            <a:ext cx="383951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Distributed</a:t>
            </a:r>
          </a:p>
        </p:txBody>
      </p:sp>
      <p:sp>
        <p:nvSpPr>
          <p:cNvPr id="10" name="Rectangle 9">
            <a:extLst>
              <a:ext uri="{FF2B5EF4-FFF2-40B4-BE49-F238E27FC236}">
                <a16:creationId xmlns:a16="http://schemas.microsoft.com/office/drawing/2014/main" id="{C9E0827F-2BDE-4E9A-B260-00C09976BF41}"/>
              </a:ext>
            </a:extLst>
          </p:cNvPr>
          <p:cNvSpPr/>
          <p:nvPr/>
        </p:nvSpPr>
        <p:spPr>
          <a:xfrm>
            <a:off x="273433" y="3028264"/>
            <a:ext cx="1223412" cy="923330"/>
          </a:xfrm>
          <a:prstGeom prst="rect">
            <a:avLst/>
          </a:prstGeom>
          <a:noFill/>
        </p:spPr>
        <p:txBody>
          <a:bodyPr wrap="none" lIns="91440" tIns="45720" rIns="91440" bIns="45720">
            <a:spAutoFit/>
          </a:bodyPr>
          <a:lstStyle/>
          <a:p>
            <a:pPr algn="ctr"/>
            <a:r>
              <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IoT</a:t>
            </a:r>
          </a:p>
        </p:txBody>
      </p:sp>
      <p:sp>
        <p:nvSpPr>
          <p:cNvPr id="11" name="Rectangle 10">
            <a:extLst>
              <a:ext uri="{FF2B5EF4-FFF2-40B4-BE49-F238E27FC236}">
                <a16:creationId xmlns:a16="http://schemas.microsoft.com/office/drawing/2014/main" id="{4A131A46-EC77-48CB-8D26-71B3C8D0CDD3}"/>
              </a:ext>
            </a:extLst>
          </p:cNvPr>
          <p:cNvSpPr/>
          <p:nvPr/>
        </p:nvSpPr>
        <p:spPr>
          <a:xfrm>
            <a:off x="4575653" y="2169997"/>
            <a:ext cx="4416594" cy="923330"/>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5400" b="1" cap="none" spc="0" dirty="0">
                <a:ln/>
                <a:solidFill>
                  <a:schemeClr val="accent4"/>
                </a:solidFill>
                <a:effectLst/>
              </a:rPr>
              <a:t>Transformed</a:t>
            </a:r>
          </a:p>
        </p:txBody>
      </p:sp>
      <p:sp>
        <p:nvSpPr>
          <p:cNvPr id="12" name="Rectangle 11">
            <a:extLst>
              <a:ext uri="{FF2B5EF4-FFF2-40B4-BE49-F238E27FC236}">
                <a16:creationId xmlns:a16="http://schemas.microsoft.com/office/drawing/2014/main" id="{41E732E7-214A-4F79-89CD-69FC3C950BE0}"/>
              </a:ext>
            </a:extLst>
          </p:cNvPr>
          <p:cNvSpPr/>
          <p:nvPr/>
        </p:nvSpPr>
        <p:spPr>
          <a:xfrm>
            <a:off x="1059655" y="3926619"/>
            <a:ext cx="3108543"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Changes</a:t>
            </a:r>
          </a:p>
        </p:txBody>
      </p:sp>
      <p:sp>
        <p:nvSpPr>
          <p:cNvPr id="13" name="Rectangle 12">
            <a:extLst>
              <a:ext uri="{FF2B5EF4-FFF2-40B4-BE49-F238E27FC236}">
                <a16:creationId xmlns:a16="http://schemas.microsoft.com/office/drawing/2014/main" id="{7DC5BACD-4868-47BE-BFDB-1E850963616F}"/>
              </a:ext>
            </a:extLst>
          </p:cNvPr>
          <p:cNvSpPr/>
          <p:nvPr/>
        </p:nvSpPr>
        <p:spPr>
          <a:xfrm>
            <a:off x="6642457" y="851333"/>
            <a:ext cx="2454518"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Events</a:t>
            </a:r>
          </a:p>
        </p:txBody>
      </p:sp>
      <p:sp>
        <p:nvSpPr>
          <p:cNvPr id="14" name="Rectangle 13">
            <a:extLst>
              <a:ext uri="{FF2B5EF4-FFF2-40B4-BE49-F238E27FC236}">
                <a16:creationId xmlns:a16="http://schemas.microsoft.com/office/drawing/2014/main" id="{801F47F9-EC8A-4EFF-AD20-4E87CDD18118}"/>
              </a:ext>
            </a:extLst>
          </p:cNvPr>
          <p:cNvSpPr/>
          <p:nvPr/>
        </p:nvSpPr>
        <p:spPr>
          <a:xfrm>
            <a:off x="5682451" y="3979242"/>
            <a:ext cx="2916183" cy="923330"/>
          </a:xfrm>
          <a:prstGeom prst="rect">
            <a:avLst/>
          </a:prstGeom>
          <a:noFill/>
        </p:spPr>
        <p:txBody>
          <a:bodyPr wrap="none" lIns="91440" tIns="45720" rIns="91440" bIns="45720">
            <a:spAutoFit/>
          </a:bodyPr>
          <a:lstStyle/>
          <a:p>
            <a:pPr algn="ctr"/>
            <a:r>
              <a:rPr lang="en-US" sz="5400" b="1" cap="none" spc="0" dirty="0">
                <a:ln w="12700">
                  <a:solidFill>
                    <a:schemeClr val="accent1"/>
                  </a:solidFill>
                  <a:prstDash val="solid"/>
                </a:ln>
                <a:solidFill>
                  <a:schemeClr val="accent6">
                    <a:lumMod val="75000"/>
                  </a:schemeClr>
                </a:solidFill>
                <a:effectLst>
                  <a:outerShdw dist="38100" dir="2640000" algn="bl" rotWithShape="0">
                    <a:schemeClr val="accent1"/>
                  </a:outerShdw>
                </a:effectLst>
              </a:rPr>
              <a:t>External</a:t>
            </a:r>
          </a:p>
        </p:txBody>
      </p:sp>
      <p:sp>
        <p:nvSpPr>
          <p:cNvPr id="15" name="Rectangle 14">
            <a:extLst>
              <a:ext uri="{FF2B5EF4-FFF2-40B4-BE49-F238E27FC236}">
                <a16:creationId xmlns:a16="http://schemas.microsoft.com/office/drawing/2014/main" id="{5A9224B4-29BD-40D3-A64F-60F95162E961}"/>
              </a:ext>
            </a:extLst>
          </p:cNvPr>
          <p:cNvSpPr/>
          <p:nvPr/>
        </p:nvSpPr>
        <p:spPr>
          <a:xfrm>
            <a:off x="775395" y="1647936"/>
            <a:ext cx="2416046" cy="923330"/>
          </a:xfrm>
          <a:prstGeom prst="rect">
            <a:avLst/>
          </a:prstGeom>
          <a:noFill/>
        </p:spPr>
        <p:txBody>
          <a:bodyPr wrap="none" lIns="91440" tIns="45720" rIns="91440" bIns="45720">
            <a:spAutoFit/>
          </a:bodyPr>
          <a:lstStyle/>
          <a:p>
            <a:pPr algn="ctr"/>
            <a:r>
              <a:rPr lang="en-US" sz="5400" b="0" cap="none" spc="0" dirty="0">
                <a:ln w="0"/>
                <a:solidFill>
                  <a:schemeClr val="accent3">
                    <a:lumMod val="50000"/>
                  </a:schemeClr>
                </a:solidFill>
                <a:effectLst>
                  <a:reflection blurRad="6350" stA="53000" endA="300" endPos="35500" dir="5400000" sy="-90000" algn="bl" rotWithShape="0"/>
                </a:effectLst>
              </a:rPr>
              <a:t>Access</a:t>
            </a:r>
          </a:p>
        </p:txBody>
      </p:sp>
      <p:sp>
        <p:nvSpPr>
          <p:cNvPr id="16" name="Rectangle 15">
            <a:extLst>
              <a:ext uri="{FF2B5EF4-FFF2-40B4-BE49-F238E27FC236}">
                <a16:creationId xmlns:a16="http://schemas.microsoft.com/office/drawing/2014/main" id="{225174BA-5CEC-4BCD-97F9-9F0D732A5C9D}"/>
              </a:ext>
            </a:extLst>
          </p:cNvPr>
          <p:cNvSpPr/>
          <p:nvPr/>
        </p:nvSpPr>
        <p:spPr>
          <a:xfrm>
            <a:off x="2643082" y="522607"/>
            <a:ext cx="4852610" cy="646331"/>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3600" b="1" cap="none" spc="0" dirty="0" err="1">
                <a:ln/>
                <a:solidFill>
                  <a:schemeClr val="accent5">
                    <a:lumMod val="75000"/>
                  </a:schemeClr>
                </a:solidFill>
                <a:effectLst/>
              </a:rPr>
              <a:t>EnterpriSe</a:t>
            </a:r>
            <a:r>
              <a:rPr lang="en-US" sz="3600" b="1" cap="none" spc="0" dirty="0">
                <a:ln/>
                <a:solidFill>
                  <a:schemeClr val="accent5">
                    <a:lumMod val="75000"/>
                  </a:schemeClr>
                </a:solidFill>
                <a:effectLst/>
              </a:rPr>
              <a:t> Backbone</a:t>
            </a:r>
          </a:p>
        </p:txBody>
      </p:sp>
    </p:spTree>
    <p:extLst>
      <p:ext uri="{BB962C8B-B14F-4D97-AF65-F5344CB8AC3E}">
        <p14:creationId xmlns:p14="http://schemas.microsoft.com/office/powerpoint/2010/main" val="321679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5">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grpId="0" nodeType="afterEffect">
                                  <p:stCondLst>
                                    <p:cond delay="50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grpId="0" nodeType="afterEffect">
                                  <p:stCondLst>
                                    <p:cond delay="500"/>
                                  </p:stCondLst>
                                  <p:childTnLst>
                                    <p:set>
                                      <p:cBhvr>
                                        <p:cTn id="21" dur="1" fill="hold">
                                          <p:stCondLst>
                                            <p:cond delay="0"/>
                                          </p:stCondLst>
                                        </p:cTn>
                                        <p:tgtEl>
                                          <p:spTgt spid="5">
                                            <p:txEl>
                                              <p:pRg st="5" end="5"/>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grpId="0" nodeType="afterEffect">
                                  <p:stCondLst>
                                    <p:cond delay="500"/>
                                  </p:stCondLst>
                                  <p:childTnLst>
                                    <p:set>
                                      <p:cBhvr>
                                        <p:cTn id="24"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0-#ppt_h/2"/>
                                          </p:val>
                                        </p:tav>
                                        <p:tav tm="100000">
                                          <p:val>
                                            <p:strVal val="#ppt_y"/>
                                          </p:val>
                                        </p:tav>
                                      </p:tavLst>
                                    </p:anim>
                                  </p:childTnLst>
                                </p:cTn>
                              </p:par>
                              <p:par>
                                <p:cTn id="31" presetID="2" presetClass="entr" presetSubtype="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 calcmode="lin" valueType="num">
                                      <p:cBhvr additive="base">
                                        <p:cTn id="33" dur="500" fill="hold"/>
                                        <p:tgtEl>
                                          <p:spTgt spid="7"/>
                                        </p:tgtEl>
                                        <p:attrNameLst>
                                          <p:attrName>ppt_x</p:attrName>
                                        </p:attrNameLst>
                                      </p:cBhvr>
                                      <p:tavLst>
                                        <p:tav tm="0">
                                          <p:val>
                                            <p:strVal val="#ppt_x"/>
                                          </p:val>
                                        </p:tav>
                                        <p:tav tm="100000">
                                          <p:val>
                                            <p:strVal val="#ppt_x"/>
                                          </p:val>
                                        </p:tav>
                                      </p:tavLst>
                                    </p:anim>
                                    <p:anim calcmode="lin" valueType="num">
                                      <p:cBhvr additive="base">
                                        <p:cTn id="34" dur="500" fill="hold"/>
                                        <p:tgtEl>
                                          <p:spTgt spid="7"/>
                                        </p:tgtEl>
                                        <p:attrNameLst>
                                          <p:attrName>ppt_y</p:attrName>
                                        </p:attrNameLst>
                                      </p:cBhvr>
                                      <p:tavLst>
                                        <p:tav tm="0">
                                          <p:val>
                                            <p:strVal val="0-#ppt_h/2"/>
                                          </p:val>
                                        </p:tav>
                                        <p:tav tm="100000">
                                          <p:val>
                                            <p:strVal val="#ppt_y"/>
                                          </p:val>
                                        </p:tav>
                                      </p:tavLst>
                                    </p:anim>
                                  </p:childTnLst>
                                </p:cTn>
                              </p:par>
                              <p:par>
                                <p:cTn id="35" presetID="2" presetClass="entr" presetSubtype="1"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 calcmode="lin" valueType="num">
                                      <p:cBhvr additive="base">
                                        <p:cTn id="41" dur="500" fill="hold"/>
                                        <p:tgtEl>
                                          <p:spTgt spid="9"/>
                                        </p:tgtEl>
                                        <p:attrNameLst>
                                          <p:attrName>ppt_x</p:attrName>
                                        </p:attrNameLst>
                                      </p:cBhvr>
                                      <p:tavLst>
                                        <p:tav tm="0">
                                          <p:val>
                                            <p:strVal val="#ppt_x"/>
                                          </p:val>
                                        </p:tav>
                                        <p:tav tm="100000">
                                          <p:val>
                                            <p:strVal val="#ppt_x"/>
                                          </p:val>
                                        </p:tav>
                                      </p:tavLst>
                                    </p:anim>
                                    <p:anim calcmode="lin" valueType="num">
                                      <p:cBhvr additive="base">
                                        <p:cTn id="42" dur="500" fill="hold"/>
                                        <p:tgtEl>
                                          <p:spTgt spid="9"/>
                                        </p:tgtEl>
                                        <p:attrNameLst>
                                          <p:attrName>ppt_y</p:attrName>
                                        </p:attrNameLst>
                                      </p:cBhvr>
                                      <p:tavLst>
                                        <p:tav tm="0">
                                          <p:val>
                                            <p:strVal val="0-#ppt_h/2"/>
                                          </p:val>
                                        </p:tav>
                                        <p:tav tm="100000">
                                          <p:val>
                                            <p:strVal val="#ppt_y"/>
                                          </p:val>
                                        </p:tav>
                                      </p:tavLst>
                                    </p:anim>
                                  </p:childTnLst>
                                </p:cTn>
                              </p:par>
                              <p:par>
                                <p:cTn id="43" presetID="2" presetClass="entr" presetSubtype="1"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 calcmode="lin" valueType="num">
                                      <p:cBhvr additive="base">
                                        <p:cTn id="45" dur="500" fill="hold"/>
                                        <p:tgtEl>
                                          <p:spTgt spid="10"/>
                                        </p:tgtEl>
                                        <p:attrNameLst>
                                          <p:attrName>ppt_x</p:attrName>
                                        </p:attrNameLst>
                                      </p:cBhvr>
                                      <p:tavLst>
                                        <p:tav tm="0">
                                          <p:val>
                                            <p:strVal val="#ppt_x"/>
                                          </p:val>
                                        </p:tav>
                                        <p:tav tm="100000">
                                          <p:val>
                                            <p:strVal val="#ppt_x"/>
                                          </p:val>
                                        </p:tav>
                                      </p:tavLst>
                                    </p:anim>
                                    <p:anim calcmode="lin" valueType="num">
                                      <p:cBhvr additive="base">
                                        <p:cTn id="46" dur="500" fill="hold"/>
                                        <p:tgtEl>
                                          <p:spTgt spid="10"/>
                                        </p:tgtEl>
                                        <p:attrNameLst>
                                          <p:attrName>ppt_y</p:attrName>
                                        </p:attrNameLst>
                                      </p:cBhvr>
                                      <p:tavLst>
                                        <p:tav tm="0">
                                          <p:val>
                                            <p:strVal val="0-#ppt_h/2"/>
                                          </p:val>
                                        </p:tav>
                                        <p:tav tm="100000">
                                          <p:val>
                                            <p:strVal val="#ppt_y"/>
                                          </p:val>
                                        </p:tav>
                                      </p:tavLst>
                                    </p:anim>
                                  </p:childTnLst>
                                </p:cTn>
                              </p:par>
                              <p:par>
                                <p:cTn id="47" presetID="2" presetClass="entr" presetSubtype="1" fill="hold" grpId="0" nodeType="with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additive="base">
                                        <p:cTn id="49" dur="500" fill="hold"/>
                                        <p:tgtEl>
                                          <p:spTgt spid="11"/>
                                        </p:tgtEl>
                                        <p:attrNameLst>
                                          <p:attrName>ppt_x</p:attrName>
                                        </p:attrNameLst>
                                      </p:cBhvr>
                                      <p:tavLst>
                                        <p:tav tm="0">
                                          <p:val>
                                            <p:strVal val="#ppt_x"/>
                                          </p:val>
                                        </p:tav>
                                        <p:tav tm="100000">
                                          <p:val>
                                            <p:strVal val="#ppt_x"/>
                                          </p:val>
                                        </p:tav>
                                      </p:tavLst>
                                    </p:anim>
                                    <p:anim calcmode="lin" valueType="num">
                                      <p:cBhvr additive="base">
                                        <p:cTn id="50" dur="500" fill="hold"/>
                                        <p:tgtEl>
                                          <p:spTgt spid="11"/>
                                        </p:tgtEl>
                                        <p:attrNameLst>
                                          <p:attrName>ppt_y</p:attrName>
                                        </p:attrNameLst>
                                      </p:cBhvr>
                                      <p:tavLst>
                                        <p:tav tm="0">
                                          <p:val>
                                            <p:strVal val="0-#ppt_h/2"/>
                                          </p:val>
                                        </p:tav>
                                        <p:tav tm="100000">
                                          <p:val>
                                            <p:strVal val="#ppt_y"/>
                                          </p:val>
                                        </p:tav>
                                      </p:tavLst>
                                    </p:anim>
                                  </p:childTnLst>
                                </p:cTn>
                              </p:par>
                              <p:par>
                                <p:cTn id="51" presetID="2" presetClass="entr" presetSubtype="1" fill="hold" grpId="0" nodeType="withEffect">
                                  <p:stCondLst>
                                    <p:cond delay="0"/>
                                  </p:stCondLst>
                                  <p:childTnLst>
                                    <p:set>
                                      <p:cBhvr>
                                        <p:cTn id="52" dur="1" fill="hold">
                                          <p:stCondLst>
                                            <p:cond delay="0"/>
                                          </p:stCondLst>
                                        </p:cTn>
                                        <p:tgtEl>
                                          <p:spTgt spid="12"/>
                                        </p:tgtEl>
                                        <p:attrNameLst>
                                          <p:attrName>style.visibility</p:attrName>
                                        </p:attrNameLst>
                                      </p:cBhvr>
                                      <p:to>
                                        <p:strVal val="visible"/>
                                      </p:to>
                                    </p:set>
                                    <p:anim calcmode="lin" valueType="num">
                                      <p:cBhvr additive="base">
                                        <p:cTn id="53" dur="500" fill="hold"/>
                                        <p:tgtEl>
                                          <p:spTgt spid="12"/>
                                        </p:tgtEl>
                                        <p:attrNameLst>
                                          <p:attrName>ppt_x</p:attrName>
                                        </p:attrNameLst>
                                      </p:cBhvr>
                                      <p:tavLst>
                                        <p:tav tm="0">
                                          <p:val>
                                            <p:strVal val="#ppt_x"/>
                                          </p:val>
                                        </p:tav>
                                        <p:tav tm="100000">
                                          <p:val>
                                            <p:strVal val="#ppt_x"/>
                                          </p:val>
                                        </p:tav>
                                      </p:tavLst>
                                    </p:anim>
                                    <p:anim calcmode="lin" valueType="num">
                                      <p:cBhvr additive="base">
                                        <p:cTn id="54" dur="500" fill="hold"/>
                                        <p:tgtEl>
                                          <p:spTgt spid="12"/>
                                        </p:tgtEl>
                                        <p:attrNameLst>
                                          <p:attrName>ppt_y</p:attrName>
                                        </p:attrNameLst>
                                      </p:cBhvr>
                                      <p:tavLst>
                                        <p:tav tm="0">
                                          <p:val>
                                            <p:strVal val="0-#ppt_h/2"/>
                                          </p:val>
                                        </p:tav>
                                        <p:tav tm="100000">
                                          <p:val>
                                            <p:strVal val="#ppt_y"/>
                                          </p:val>
                                        </p:tav>
                                      </p:tavLst>
                                    </p:anim>
                                  </p:childTnLst>
                                </p:cTn>
                              </p:par>
                              <p:par>
                                <p:cTn id="55" presetID="2" presetClass="entr" presetSubtype="1"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500" fill="hold"/>
                                        <p:tgtEl>
                                          <p:spTgt spid="13"/>
                                        </p:tgtEl>
                                        <p:attrNameLst>
                                          <p:attrName>ppt_x</p:attrName>
                                        </p:attrNameLst>
                                      </p:cBhvr>
                                      <p:tavLst>
                                        <p:tav tm="0">
                                          <p:val>
                                            <p:strVal val="#ppt_x"/>
                                          </p:val>
                                        </p:tav>
                                        <p:tav tm="100000">
                                          <p:val>
                                            <p:strVal val="#ppt_x"/>
                                          </p:val>
                                        </p:tav>
                                      </p:tavLst>
                                    </p:anim>
                                    <p:anim calcmode="lin" valueType="num">
                                      <p:cBhvr additive="base">
                                        <p:cTn id="58" dur="500" fill="hold"/>
                                        <p:tgtEl>
                                          <p:spTgt spid="13"/>
                                        </p:tgtEl>
                                        <p:attrNameLst>
                                          <p:attrName>ppt_y</p:attrName>
                                        </p:attrNameLst>
                                      </p:cBhvr>
                                      <p:tavLst>
                                        <p:tav tm="0">
                                          <p:val>
                                            <p:strVal val="0-#ppt_h/2"/>
                                          </p:val>
                                        </p:tav>
                                        <p:tav tm="100000">
                                          <p:val>
                                            <p:strVal val="#ppt_y"/>
                                          </p:val>
                                        </p:tav>
                                      </p:tavLst>
                                    </p:anim>
                                  </p:childTnLst>
                                </p:cTn>
                              </p:par>
                              <p:par>
                                <p:cTn id="59" presetID="2" presetClass="entr" presetSubtype="1"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 calcmode="lin" valueType="num">
                                      <p:cBhvr additive="base">
                                        <p:cTn id="61" dur="500" fill="hold"/>
                                        <p:tgtEl>
                                          <p:spTgt spid="14"/>
                                        </p:tgtEl>
                                        <p:attrNameLst>
                                          <p:attrName>ppt_x</p:attrName>
                                        </p:attrNameLst>
                                      </p:cBhvr>
                                      <p:tavLst>
                                        <p:tav tm="0">
                                          <p:val>
                                            <p:strVal val="#ppt_x"/>
                                          </p:val>
                                        </p:tav>
                                        <p:tav tm="100000">
                                          <p:val>
                                            <p:strVal val="#ppt_x"/>
                                          </p:val>
                                        </p:tav>
                                      </p:tavLst>
                                    </p:anim>
                                    <p:anim calcmode="lin" valueType="num">
                                      <p:cBhvr additive="base">
                                        <p:cTn id="62" dur="500" fill="hold"/>
                                        <p:tgtEl>
                                          <p:spTgt spid="14"/>
                                        </p:tgtEl>
                                        <p:attrNameLst>
                                          <p:attrName>ppt_y</p:attrName>
                                        </p:attrNameLst>
                                      </p:cBhvr>
                                      <p:tavLst>
                                        <p:tav tm="0">
                                          <p:val>
                                            <p:strVal val="0-#ppt_h/2"/>
                                          </p:val>
                                        </p:tav>
                                        <p:tav tm="100000">
                                          <p:val>
                                            <p:strVal val="#ppt_y"/>
                                          </p:val>
                                        </p:tav>
                                      </p:tavLst>
                                    </p:anim>
                                  </p:childTnLst>
                                </p:cTn>
                              </p:par>
                              <p:par>
                                <p:cTn id="63" presetID="2" presetClass="entr" presetSubtype="1" fill="hold" grpId="0" nodeType="withEffect">
                                  <p:stCondLst>
                                    <p:cond delay="0"/>
                                  </p:stCondLst>
                                  <p:childTnLst>
                                    <p:set>
                                      <p:cBhvr>
                                        <p:cTn id="64" dur="1" fill="hold">
                                          <p:stCondLst>
                                            <p:cond delay="0"/>
                                          </p:stCondLst>
                                        </p:cTn>
                                        <p:tgtEl>
                                          <p:spTgt spid="15"/>
                                        </p:tgtEl>
                                        <p:attrNameLst>
                                          <p:attrName>style.visibility</p:attrName>
                                        </p:attrNameLst>
                                      </p:cBhvr>
                                      <p:to>
                                        <p:strVal val="visible"/>
                                      </p:to>
                                    </p:set>
                                    <p:anim calcmode="lin" valueType="num">
                                      <p:cBhvr additive="base">
                                        <p:cTn id="65" dur="500" fill="hold"/>
                                        <p:tgtEl>
                                          <p:spTgt spid="15"/>
                                        </p:tgtEl>
                                        <p:attrNameLst>
                                          <p:attrName>ppt_x</p:attrName>
                                        </p:attrNameLst>
                                      </p:cBhvr>
                                      <p:tavLst>
                                        <p:tav tm="0">
                                          <p:val>
                                            <p:strVal val="#ppt_x"/>
                                          </p:val>
                                        </p:tav>
                                        <p:tav tm="100000">
                                          <p:val>
                                            <p:strVal val="#ppt_x"/>
                                          </p:val>
                                        </p:tav>
                                      </p:tavLst>
                                    </p:anim>
                                    <p:anim calcmode="lin" valueType="num">
                                      <p:cBhvr additive="base">
                                        <p:cTn id="66" dur="500" fill="hold"/>
                                        <p:tgtEl>
                                          <p:spTgt spid="15"/>
                                        </p:tgtEl>
                                        <p:attrNameLst>
                                          <p:attrName>ppt_y</p:attrName>
                                        </p:attrNameLst>
                                      </p:cBhvr>
                                      <p:tavLst>
                                        <p:tav tm="0">
                                          <p:val>
                                            <p:strVal val="0-#ppt_h/2"/>
                                          </p:val>
                                        </p:tav>
                                        <p:tav tm="100000">
                                          <p:val>
                                            <p:strVal val="#ppt_y"/>
                                          </p:val>
                                        </p:tav>
                                      </p:tavLst>
                                    </p:anim>
                                  </p:childTnLst>
                                </p:cTn>
                              </p:par>
                              <p:par>
                                <p:cTn id="67" presetID="2" presetClass="entr" presetSubtype="1" fill="hold" grpId="0"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0-#ppt_h/2"/>
                                          </p:val>
                                        </p:tav>
                                        <p:tav tm="100000">
                                          <p:val>
                                            <p:strVal val="#ppt_y"/>
                                          </p:val>
                                        </p:tav>
                                      </p:tavLst>
                                    </p:anim>
                                  </p:childTnLst>
                                </p:cTn>
                              </p:par>
                            </p:childTnLst>
                          </p:cTn>
                        </p:par>
                        <p:par>
                          <p:cTn id="71" fill="hold">
                            <p:stCondLst>
                              <p:cond delay="500"/>
                            </p:stCondLst>
                            <p:childTnLst>
                              <p:par>
                                <p:cTn id="72" presetID="30" presetClass="emph" presetSubtype="0" fill="hold" grpId="1" nodeType="afterEffect">
                                  <p:stCondLst>
                                    <p:cond delay="0"/>
                                  </p:stCondLst>
                                  <p:childTnLst>
                                    <p:animClr clrSpc="hsl" dir="cw">
                                      <p:cBhvr override="childStyle">
                                        <p:cTn id="73" dur="500" fill="hold"/>
                                        <p:tgtEl>
                                          <p:spTgt spid="5">
                                            <p:txEl>
                                              <p:pRg st="0" end="0"/>
                                            </p:txEl>
                                          </p:spTgt>
                                        </p:tgtEl>
                                        <p:attrNameLst>
                                          <p:attrName>style.color</p:attrName>
                                        </p:attrNameLst>
                                      </p:cBhvr>
                                      <p:by>
                                        <p:hsl h="0" s="12549" l="25098"/>
                                      </p:by>
                                    </p:animClr>
                                    <p:animClr clrSpc="hsl" dir="cw">
                                      <p:cBhvr>
                                        <p:cTn id="74" dur="500" fill="hold"/>
                                        <p:tgtEl>
                                          <p:spTgt spid="5">
                                            <p:txEl>
                                              <p:pRg st="0" end="0"/>
                                            </p:txEl>
                                          </p:spTgt>
                                        </p:tgtEl>
                                        <p:attrNameLst>
                                          <p:attrName>fillcolor</p:attrName>
                                        </p:attrNameLst>
                                      </p:cBhvr>
                                      <p:by>
                                        <p:hsl h="0" s="12549" l="25098"/>
                                      </p:by>
                                    </p:animClr>
                                    <p:animClr clrSpc="hsl" dir="cw">
                                      <p:cBhvr>
                                        <p:cTn id="75" dur="500" fill="hold"/>
                                        <p:tgtEl>
                                          <p:spTgt spid="5">
                                            <p:txEl>
                                              <p:pRg st="0" end="0"/>
                                            </p:txEl>
                                          </p:spTgt>
                                        </p:tgtEl>
                                        <p:attrNameLst>
                                          <p:attrName>stroke.color</p:attrName>
                                        </p:attrNameLst>
                                      </p:cBhvr>
                                      <p:by>
                                        <p:hsl h="0" s="12549" l="25098"/>
                                      </p:by>
                                    </p:animClr>
                                    <p:set>
                                      <p:cBhvr>
                                        <p:cTn id="76" dur="500" fill="hold"/>
                                        <p:tgtEl>
                                          <p:spTgt spid="5">
                                            <p:txEl>
                                              <p:pRg st="0" end="0"/>
                                            </p:txEl>
                                          </p:spTgt>
                                        </p:tgtEl>
                                        <p:attrNameLst>
                                          <p:attrName>fill.type</p:attrName>
                                        </p:attrNameLst>
                                      </p:cBhvr>
                                      <p:to>
                                        <p:strVal val="solid"/>
                                      </p:to>
                                    </p:set>
                                  </p:childTnLst>
                                </p:cTn>
                              </p:par>
                              <p:par>
                                <p:cTn id="77" presetID="30" presetClass="emph" presetSubtype="0" fill="hold" grpId="1" nodeType="withEffect">
                                  <p:stCondLst>
                                    <p:cond delay="0"/>
                                  </p:stCondLst>
                                  <p:childTnLst>
                                    <p:animClr clrSpc="hsl" dir="cw">
                                      <p:cBhvr override="childStyle">
                                        <p:cTn id="78" dur="500" fill="hold"/>
                                        <p:tgtEl>
                                          <p:spTgt spid="5">
                                            <p:txEl>
                                              <p:pRg st="1" end="1"/>
                                            </p:txEl>
                                          </p:spTgt>
                                        </p:tgtEl>
                                        <p:attrNameLst>
                                          <p:attrName>style.color</p:attrName>
                                        </p:attrNameLst>
                                      </p:cBhvr>
                                      <p:by>
                                        <p:hsl h="0" s="12549" l="25098"/>
                                      </p:by>
                                    </p:animClr>
                                    <p:animClr clrSpc="hsl" dir="cw">
                                      <p:cBhvr>
                                        <p:cTn id="79" dur="500" fill="hold"/>
                                        <p:tgtEl>
                                          <p:spTgt spid="5">
                                            <p:txEl>
                                              <p:pRg st="1" end="1"/>
                                            </p:txEl>
                                          </p:spTgt>
                                        </p:tgtEl>
                                        <p:attrNameLst>
                                          <p:attrName>fillcolor</p:attrName>
                                        </p:attrNameLst>
                                      </p:cBhvr>
                                      <p:by>
                                        <p:hsl h="0" s="12549" l="25098"/>
                                      </p:by>
                                    </p:animClr>
                                    <p:animClr clrSpc="hsl" dir="cw">
                                      <p:cBhvr>
                                        <p:cTn id="80" dur="500" fill="hold"/>
                                        <p:tgtEl>
                                          <p:spTgt spid="5">
                                            <p:txEl>
                                              <p:pRg st="1" end="1"/>
                                            </p:txEl>
                                          </p:spTgt>
                                        </p:tgtEl>
                                        <p:attrNameLst>
                                          <p:attrName>stroke.color</p:attrName>
                                        </p:attrNameLst>
                                      </p:cBhvr>
                                      <p:by>
                                        <p:hsl h="0" s="12549" l="25098"/>
                                      </p:by>
                                    </p:animClr>
                                    <p:set>
                                      <p:cBhvr>
                                        <p:cTn id="81" dur="500" fill="hold"/>
                                        <p:tgtEl>
                                          <p:spTgt spid="5">
                                            <p:txEl>
                                              <p:pRg st="1" end="1"/>
                                            </p:txEl>
                                          </p:spTgt>
                                        </p:tgtEl>
                                        <p:attrNameLst>
                                          <p:attrName>fill.type</p:attrName>
                                        </p:attrNameLst>
                                      </p:cBhvr>
                                      <p:to>
                                        <p:strVal val="solid"/>
                                      </p:to>
                                    </p:set>
                                  </p:childTnLst>
                                </p:cTn>
                              </p:par>
                              <p:par>
                                <p:cTn id="82" presetID="30" presetClass="emph" presetSubtype="0" fill="hold" grpId="1" nodeType="withEffect">
                                  <p:stCondLst>
                                    <p:cond delay="0"/>
                                  </p:stCondLst>
                                  <p:childTnLst>
                                    <p:animClr clrSpc="hsl" dir="cw">
                                      <p:cBhvr override="childStyle">
                                        <p:cTn id="83" dur="500" fill="hold"/>
                                        <p:tgtEl>
                                          <p:spTgt spid="5">
                                            <p:txEl>
                                              <p:pRg st="2" end="2"/>
                                            </p:txEl>
                                          </p:spTgt>
                                        </p:tgtEl>
                                        <p:attrNameLst>
                                          <p:attrName>style.color</p:attrName>
                                        </p:attrNameLst>
                                      </p:cBhvr>
                                      <p:by>
                                        <p:hsl h="0" s="12549" l="25098"/>
                                      </p:by>
                                    </p:animClr>
                                    <p:animClr clrSpc="hsl" dir="cw">
                                      <p:cBhvr>
                                        <p:cTn id="84" dur="500" fill="hold"/>
                                        <p:tgtEl>
                                          <p:spTgt spid="5">
                                            <p:txEl>
                                              <p:pRg st="2" end="2"/>
                                            </p:txEl>
                                          </p:spTgt>
                                        </p:tgtEl>
                                        <p:attrNameLst>
                                          <p:attrName>fillcolor</p:attrName>
                                        </p:attrNameLst>
                                      </p:cBhvr>
                                      <p:by>
                                        <p:hsl h="0" s="12549" l="25098"/>
                                      </p:by>
                                    </p:animClr>
                                    <p:animClr clrSpc="hsl" dir="cw">
                                      <p:cBhvr>
                                        <p:cTn id="85" dur="500" fill="hold"/>
                                        <p:tgtEl>
                                          <p:spTgt spid="5">
                                            <p:txEl>
                                              <p:pRg st="2" end="2"/>
                                            </p:txEl>
                                          </p:spTgt>
                                        </p:tgtEl>
                                        <p:attrNameLst>
                                          <p:attrName>stroke.color</p:attrName>
                                        </p:attrNameLst>
                                      </p:cBhvr>
                                      <p:by>
                                        <p:hsl h="0" s="12549" l="25098"/>
                                      </p:by>
                                    </p:animClr>
                                    <p:set>
                                      <p:cBhvr>
                                        <p:cTn id="86" dur="500" fill="hold"/>
                                        <p:tgtEl>
                                          <p:spTgt spid="5">
                                            <p:txEl>
                                              <p:pRg st="2" end="2"/>
                                            </p:txEl>
                                          </p:spTgt>
                                        </p:tgtEl>
                                        <p:attrNameLst>
                                          <p:attrName>fill.type</p:attrName>
                                        </p:attrNameLst>
                                      </p:cBhvr>
                                      <p:to>
                                        <p:strVal val="solid"/>
                                      </p:to>
                                    </p:set>
                                  </p:childTnLst>
                                </p:cTn>
                              </p:par>
                              <p:par>
                                <p:cTn id="87" presetID="30" presetClass="emph" presetSubtype="0" fill="hold" grpId="1" nodeType="withEffect">
                                  <p:stCondLst>
                                    <p:cond delay="0"/>
                                  </p:stCondLst>
                                  <p:childTnLst>
                                    <p:animClr clrSpc="hsl" dir="cw">
                                      <p:cBhvr override="childStyle">
                                        <p:cTn id="88" dur="500" fill="hold"/>
                                        <p:tgtEl>
                                          <p:spTgt spid="5">
                                            <p:txEl>
                                              <p:pRg st="3" end="3"/>
                                            </p:txEl>
                                          </p:spTgt>
                                        </p:tgtEl>
                                        <p:attrNameLst>
                                          <p:attrName>style.color</p:attrName>
                                        </p:attrNameLst>
                                      </p:cBhvr>
                                      <p:by>
                                        <p:hsl h="0" s="12549" l="25098"/>
                                      </p:by>
                                    </p:animClr>
                                    <p:animClr clrSpc="hsl" dir="cw">
                                      <p:cBhvr>
                                        <p:cTn id="89" dur="500" fill="hold"/>
                                        <p:tgtEl>
                                          <p:spTgt spid="5">
                                            <p:txEl>
                                              <p:pRg st="3" end="3"/>
                                            </p:txEl>
                                          </p:spTgt>
                                        </p:tgtEl>
                                        <p:attrNameLst>
                                          <p:attrName>fillcolor</p:attrName>
                                        </p:attrNameLst>
                                      </p:cBhvr>
                                      <p:by>
                                        <p:hsl h="0" s="12549" l="25098"/>
                                      </p:by>
                                    </p:animClr>
                                    <p:animClr clrSpc="hsl" dir="cw">
                                      <p:cBhvr>
                                        <p:cTn id="90" dur="500" fill="hold"/>
                                        <p:tgtEl>
                                          <p:spTgt spid="5">
                                            <p:txEl>
                                              <p:pRg st="3" end="3"/>
                                            </p:txEl>
                                          </p:spTgt>
                                        </p:tgtEl>
                                        <p:attrNameLst>
                                          <p:attrName>stroke.color</p:attrName>
                                        </p:attrNameLst>
                                      </p:cBhvr>
                                      <p:by>
                                        <p:hsl h="0" s="12549" l="25098"/>
                                      </p:by>
                                    </p:animClr>
                                    <p:set>
                                      <p:cBhvr>
                                        <p:cTn id="91" dur="500" fill="hold"/>
                                        <p:tgtEl>
                                          <p:spTgt spid="5">
                                            <p:txEl>
                                              <p:pRg st="3" end="3"/>
                                            </p:txEl>
                                          </p:spTgt>
                                        </p:tgtEl>
                                        <p:attrNameLst>
                                          <p:attrName>fill.type</p:attrName>
                                        </p:attrNameLst>
                                      </p:cBhvr>
                                      <p:to>
                                        <p:strVal val="solid"/>
                                      </p:to>
                                    </p:set>
                                  </p:childTnLst>
                                </p:cTn>
                              </p:par>
                              <p:par>
                                <p:cTn id="92" presetID="30" presetClass="emph" presetSubtype="0" fill="hold" grpId="1" nodeType="withEffect">
                                  <p:stCondLst>
                                    <p:cond delay="0"/>
                                  </p:stCondLst>
                                  <p:childTnLst>
                                    <p:animClr clrSpc="hsl" dir="cw">
                                      <p:cBhvr override="childStyle">
                                        <p:cTn id="93" dur="500" fill="hold"/>
                                        <p:tgtEl>
                                          <p:spTgt spid="5">
                                            <p:txEl>
                                              <p:pRg st="4" end="4"/>
                                            </p:txEl>
                                          </p:spTgt>
                                        </p:tgtEl>
                                        <p:attrNameLst>
                                          <p:attrName>style.color</p:attrName>
                                        </p:attrNameLst>
                                      </p:cBhvr>
                                      <p:by>
                                        <p:hsl h="0" s="12549" l="25098"/>
                                      </p:by>
                                    </p:animClr>
                                    <p:animClr clrSpc="hsl" dir="cw">
                                      <p:cBhvr>
                                        <p:cTn id="94" dur="500" fill="hold"/>
                                        <p:tgtEl>
                                          <p:spTgt spid="5">
                                            <p:txEl>
                                              <p:pRg st="4" end="4"/>
                                            </p:txEl>
                                          </p:spTgt>
                                        </p:tgtEl>
                                        <p:attrNameLst>
                                          <p:attrName>fillcolor</p:attrName>
                                        </p:attrNameLst>
                                      </p:cBhvr>
                                      <p:by>
                                        <p:hsl h="0" s="12549" l="25098"/>
                                      </p:by>
                                    </p:animClr>
                                    <p:animClr clrSpc="hsl" dir="cw">
                                      <p:cBhvr>
                                        <p:cTn id="95" dur="500" fill="hold"/>
                                        <p:tgtEl>
                                          <p:spTgt spid="5">
                                            <p:txEl>
                                              <p:pRg st="4" end="4"/>
                                            </p:txEl>
                                          </p:spTgt>
                                        </p:tgtEl>
                                        <p:attrNameLst>
                                          <p:attrName>stroke.color</p:attrName>
                                        </p:attrNameLst>
                                      </p:cBhvr>
                                      <p:by>
                                        <p:hsl h="0" s="12549" l="25098"/>
                                      </p:by>
                                    </p:animClr>
                                    <p:set>
                                      <p:cBhvr>
                                        <p:cTn id="96" dur="500" fill="hold"/>
                                        <p:tgtEl>
                                          <p:spTgt spid="5">
                                            <p:txEl>
                                              <p:pRg st="4" end="4"/>
                                            </p:txEl>
                                          </p:spTgt>
                                        </p:tgtEl>
                                        <p:attrNameLst>
                                          <p:attrName>fill.type</p:attrName>
                                        </p:attrNameLst>
                                      </p:cBhvr>
                                      <p:to>
                                        <p:strVal val="solid"/>
                                      </p:to>
                                    </p:set>
                                  </p:childTnLst>
                                </p:cTn>
                              </p:par>
                              <p:par>
                                <p:cTn id="97" presetID="30" presetClass="emph" presetSubtype="0" fill="hold" grpId="1" nodeType="withEffect">
                                  <p:stCondLst>
                                    <p:cond delay="0"/>
                                  </p:stCondLst>
                                  <p:childTnLst>
                                    <p:animClr clrSpc="hsl" dir="cw">
                                      <p:cBhvr override="childStyle">
                                        <p:cTn id="98" dur="500" fill="hold"/>
                                        <p:tgtEl>
                                          <p:spTgt spid="5">
                                            <p:txEl>
                                              <p:pRg st="5" end="5"/>
                                            </p:txEl>
                                          </p:spTgt>
                                        </p:tgtEl>
                                        <p:attrNameLst>
                                          <p:attrName>style.color</p:attrName>
                                        </p:attrNameLst>
                                      </p:cBhvr>
                                      <p:by>
                                        <p:hsl h="0" s="12549" l="25098"/>
                                      </p:by>
                                    </p:animClr>
                                    <p:animClr clrSpc="hsl" dir="cw">
                                      <p:cBhvr>
                                        <p:cTn id="99" dur="500" fill="hold"/>
                                        <p:tgtEl>
                                          <p:spTgt spid="5">
                                            <p:txEl>
                                              <p:pRg st="5" end="5"/>
                                            </p:txEl>
                                          </p:spTgt>
                                        </p:tgtEl>
                                        <p:attrNameLst>
                                          <p:attrName>fillcolor</p:attrName>
                                        </p:attrNameLst>
                                      </p:cBhvr>
                                      <p:by>
                                        <p:hsl h="0" s="12549" l="25098"/>
                                      </p:by>
                                    </p:animClr>
                                    <p:animClr clrSpc="hsl" dir="cw">
                                      <p:cBhvr>
                                        <p:cTn id="100" dur="500" fill="hold"/>
                                        <p:tgtEl>
                                          <p:spTgt spid="5">
                                            <p:txEl>
                                              <p:pRg st="5" end="5"/>
                                            </p:txEl>
                                          </p:spTgt>
                                        </p:tgtEl>
                                        <p:attrNameLst>
                                          <p:attrName>stroke.color</p:attrName>
                                        </p:attrNameLst>
                                      </p:cBhvr>
                                      <p:by>
                                        <p:hsl h="0" s="12549" l="25098"/>
                                      </p:by>
                                    </p:animClr>
                                    <p:set>
                                      <p:cBhvr>
                                        <p:cTn id="101" dur="500" fill="hold"/>
                                        <p:tgtEl>
                                          <p:spTgt spid="5">
                                            <p:txEl>
                                              <p:pRg st="5" end="5"/>
                                            </p:txEl>
                                          </p:spTgt>
                                        </p:tgtEl>
                                        <p:attrNameLst>
                                          <p:attrName>fill.type</p:attrName>
                                        </p:attrNameLst>
                                      </p:cBhvr>
                                      <p:to>
                                        <p:strVal val="solid"/>
                                      </p:to>
                                    </p:set>
                                  </p:childTnLst>
                                </p:cTn>
                              </p:par>
                              <p:par>
                                <p:cTn id="102" presetID="30" presetClass="emph" presetSubtype="0" fill="hold" grpId="1" nodeType="withEffect">
                                  <p:stCondLst>
                                    <p:cond delay="0"/>
                                  </p:stCondLst>
                                  <p:childTnLst>
                                    <p:animClr clrSpc="hsl" dir="cw">
                                      <p:cBhvr override="childStyle">
                                        <p:cTn id="103" dur="500" fill="hold"/>
                                        <p:tgtEl>
                                          <p:spTgt spid="5">
                                            <p:txEl>
                                              <p:pRg st="6" end="6"/>
                                            </p:txEl>
                                          </p:spTgt>
                                        </p:tgtEl>
                                        <p:attrNameLst>
                                          <p:attrName>style.color</p:attrName>
                                        </p:attrNameLst>
                                      </p:cBhvr>
                                      <p:by>
                                        <p:hsl h="0" s="12549" l="25098"/>
                                      </p:by>
                                    </p:animClr>
                                    <p:animClr clrSpc="hsl" dir="cw">
                                      <p:cBhvr>
                                        <p:cTn id="104" dur="500" fill="hold"/>
                                        <p:tgtEl>
                                          <p:spTgt spid="5">
                                            <p:txEl>
                                              <p:pRg st="6" end="6"/>
                                            </p:txEl>
                                          </p:spTgt>
                                        </p:tgtEl>
                                        <p:attrNameLst>
                                          <p:attrName>fillcolor</p:attrName>
                                        </p:attrNameLst>
                                      </p:cBhvr>
                                      <p:by>
                                        <p:hsl h="0" s="12549" l="25098"/>
                                      </p:by>
                                    </p:animClr>
                                    <p:animClr clrSpc="hsl" dir="cw">
                                      <p:cBhvr>
                                        <p:cTn id="105" dur="500" fill="hold"/>
                                        <p:tgtEl>
                                          <p:spTgt spid="5">
                                            <p:txEl>
                                              <p:pRg st="6" end="6"/>
                                            </p:txEl>
                                          </p:spTgt>
                                        </p:tgtEl>
                                        <p:attrNameLst>
                                          <p:attrName>stroke.color</p:attrName>
                                        </p:attrNameLst>
                                      </p:cBhvr>
                                      <p:by>
                                        <p:hsl h="0" s="12549" l="25098"/>
                                      </p:by>
                                    </p:animClr>
                                    <p:set>
                                      <p:cBhvr>
                                        <p:cTn id="106" dur="500" fill="hold"/>
                                        <p:tgtEl>
                                          <p:spTgt spid="5">
                                            <p:txEl>
                                              <p:pRg st="6" end="6"/>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5" grpId="1" uiExpand="1" build="p"/>
      <p:bldP spid="6" grpId="0"/>
      <p:bldP spid="7" grpId="0"/>
      <p:bldP spid="8" grpId="0"/>
      <p:bldP spid="9" grpId="0"/>
      <p:bldP spid="10" grpId="0"/>
      <p:bldP spid="11" grpId="0"/>
      <p:bldP spid="12" grpId="0"/>
      <p:bldP spid="13" grpId="0"/>
      <p:bldP spid="14" grpId="0"/>
      <p:bldP spid="15"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Integration challenges</a:t>
            </a:r>
            <a:endParaRPr/>
          </a:p>
        </p:txBody>
      </p:sp>
      <p:sp>
        <p:nvSpPr>
          <p:cNvPr id="178" name="Google Shape;17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5" name="Google Shape;185;p22"/>
          <p:cNvPicPr preferRelativeResize="0"/>
          <p:nvPr/>
        </p:nvPicPr>
        <p:blipFill>
          <a:blip r:embed="rId3">
            <a:alphaModFix/>
          </a:blip>
          <a:stretch>
            <a:fillRect/>
          </a:stretch>
        </p:blipFill>
        <p:spPr>
          <a:xfrm>
            <a:off x="4572000" y="847675"/>
            <a:ext cx="4370168" cy="3820975"/>
          </a:xfrm>
          <a:prstGeom prst="rect">
            <a:avLst/>
          </a:prstGeom>
          <a:noFill/>
          <a:ln>
            <a:noFill/>
          </a:ln>
        </p:spPr>
      </p:pic>
      <p:sp>
        <p:nvSpPr>
          <p:cNvPr id="183" name="Google Shape;183;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Integration Challenges</a:t>
            </a:r>
            <a:endParaRPr/>
          </a:p>
        </p:txBody>
      </p:sp>
      <p:sp>
        <p:nvSpPr>
          <p:cNvPr id="184" name="Google Shape;184;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dirty="0"/>
              <a:t>Monolithic / aging / </a:t>
            </a:r>
            <a:r>
              <a:rPr lang="en-US" dirty="0"/>
              <a:t>closed</a:t>
            </a:r>
            <a:r>
              <a:rPr lang="en" dirty="0"/>
              <a:t> systems</a:t>
            </a:r>
            <a:endParaRPr dirty="0"/>
          </a:p>
          <a:p>
            <a:pPr marL="457200" lvl="0" indent="-342900" algn="l" rtl="0">
              <a:spcBef>
                <a:spcPts val="0"/>
              </a:spcBef>
              <a:spcAft>
                <a:spcPts val="0"/>
              </a:spcAft>
              <a:buSzPts val="1800"/>
              <a:buChar char="●"/>
            </a:pPr>
            <a:r>
              <a:rPr lang="en" dirty="0"/>
              <a:t>Disparate data models</a:t>
            </a:r>
            <a:endParaRPr dirty="0"/>
          </a:p>
          <a:p>
            <a:pPr marL="457200" lvl="0" indent="-342900" algn="l" rtl="0">
              <a:spcBef>
                <a:spcPts val="0"/>
              </a:spcBef>
              <a:spcAft>
                <a:spcPts val="0"/>
              </a:spcAft>
              <a:buSzPts val="1800"/>
              <a:buChar char="●"/>
            </a:pPr>
            <a:r>
              <a:rPr lang="en" dirty="0"/>
              <a:t>Architectural complexity</a:t>
            </a:r>
          </a:p>
          <a:p>
            <a:pPr marL="457200" lvl="0" indent="-342900" algn="l" rtl="0">
              <a:spcBef>
                <a:spcPts val="0"/>
              </a:spcBef>
              <a:spcAft>
                <a:spcPts val="0"/>
              </a:spcAft>
              <a:buSzPts val="1800"/>
              <a:buChar char="●"/>
            </a:pPr>
            <a:r>
              <a:rPr lang="en" dirty="0"/>
              <a:t>Flexibility and productivity</a:t>
            </a:r>
          </a:p>
          <a:p>
            <a:pPr marL="457200" lvl="0" indent="-342900" algn="l" rtl="0">
              <a:spcBef>
                <a:spcPts val="0"/>
              </a:spcBef>
              <a:spcAft>
                <a:spcPts val="0"/>
              </a:spcAft>
              <a:buSzPts val="1800"/>
              <a:buChar char="●"/>
            </a:pPr>
            <a:r>
              <a:rPr lang="en-US" dirty="0"/>
              <a:t>Costs substantial and Business Value not so clear</a:t>
            </a:r>
            <a:endParaRPr dirty="0"/>
          </a:p>
          <a:p>
            <a:pPr marL="457200" lvl="0" indent="-342900" algn="l" rtl="0">
              <a:spcBef>
                <a:spcPts val="0"/>
              </a:spcBef>
              <a:spcAft>
                <a:spcPts val="0"/>
              </a:spcAft>
              <a:buSzPts val="1800"/>
              <a:buChar char="●"/>
            </a:pPr>
            <a:r>
              <a:rPr lang="en" dirty="0"/>
              <a:t>Heterogeneous ecosystem</a:t>
            </a:r>
            <a:endParaRPr dirty="0"/>
          </a:p>
          <a:p>
            <a:pPr marL="457200" lvl="0" indent="-342900" algn="l" rtl="0">
              <a:spcBef>
                <a:spcPts val="0"/>
              </a:spcBef>
              <a:spcAft>
                <a:spcPts val="0"/>
              </a:spcAft>
              <a:buSzPts val="1800"/>
              <a:buChar char="●"/>
            </a:pPr>
            <a:r>
              <a:rPr lang="en" dirty="0"/>
              <a:t>Technical debt</a:t>
            </a:r>
            <a:endParaRPr dirty="0"/>
          </a:p>
          <a:p>
            <a:pPr marL="457200" lvl="0" indent="-342900" algn="l" rtl="0">
              <a:spcBef>
                <a:spcPts val="0"/>
              </a:spcBef>
              <a:spcAft>
                <a:spcPts val="0"/>
              </a:spcAft>
              <a:buSzPts val="1800"/>
              <a:buChar char="●"/>
            </a:pPr>
            <a:r>
              <a:rPr lang="en" dirty="0"/>
              <a:t>Bloated projects / overhead</a:t>
            </a:r>
            <a:endParaRPr dirty="0"/>
          </a:p>
          <a:p>
            <a:pPr marL="457200" lvl="0" indent="-342900" algn="l" rtl="0">
              <a:spcBef>
                <a:spcPts val="0"/>
              </a:spcBef>
              <a:spcAft>
                <a:spcPts val="0"/>
              </a:spcAft>
              <a:buSzPts val="1800"/>
              <a:buChar char="●"/>
            </a:pPr>
            <a:r>
              <a:rPr lang="en" dirty="0"/>
              <a:t>Visibility  / error handling</a:t>
            </a:r>
            <a:endParaRPr dirty="0"/>
          </a:p>
          <a:p>
            <a:pPr marL="457200" lvl="0" indent="-342900" algn="l" rtl="0">
              <a:spcBef>
                <a:spcPts val="0"/>
              </a:spcBef>
              <a:spcAft>
                <a:spcPts val="0"/>
              </a:spcAft>
              <a:buSzPts val="1800"/>
              <a:buChar char="●"/>
            </a:pPr>
            <a:r>
              <a:rPr lang="en" dirty="0"/>
              <a:t>Production deployment</a:t>
            </a:r>
          </a:p>
          <a:p>
            <a:pPr marL="457200" lvl="0" indent="-342900" algn="l" rtl="0">
              <a:spcBef>
                <a:spcPts val="0"/>
              </a:spcBef>
              <a:spcAft>
                <a:spcPts val="0"/>
              </a:spcAft>
              <a:buSzPts val="1800"/>
              <a:buChar char="●"/>
            </a:pPr>
            <a:r>
              <a:rPr lang="en" dirty="0"/>
              <a:t>Non-funct</a:t>
            </a:r>
            <a:r>
              <a:rPr lang="en-US" dirty="0" err="1"/>
              <a:t>ional</a:t>
            </a:r>
            <a:r>
              <a:rPr lang="en-US" dirty="0"/>
              <a:t> Quality of Service</a:t>
            </a:r>
          </a:p>
          <a:p>
            <a:pPr lvl="1" indent="-342900">
              <a:spcBef>
                <a:spcPts val="0"/>
              </a:spcBef>
              <a:buSzPts val="1800"/>
              <a:buChar char="●"/>
            </a:pPr>
            <a:r>
              <a:rPr lang="en-US" dirty="0"/>
              <a:t>availability, performance, </a:t>
            </a:r>
            <a:br>
              <a:rPr lang="en-US" dirty="0"/>
            </a:br>
            <a:r>
              <a:rPr lang="en-US" dirty="0"/>
              <a:t>scalability, security</a:t>
            </a:r>
            <a:endParaRPr dirty="0"/>
          </a:p>
        </p:txBody>
      </p:sp>
      <p:sp>
        <p:nvSpPr>
          <p:cNvPr id="186" name="Google Shape;186;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2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192" name="Google Shape;1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14</a:t>
            </a:fld>
            <a:endParaRPr/>
          </a:p>
        </p:txBody>
      </p:sp>
      <p:pic>
        <p:nvPicPr>
          <p:cNvPr id="10" name="Snagit_SNG828">
            <a:extLst>
              <a:ext uri="{FF2B5EF4-FFF2-40B4-BE49-F238E27FC236}">
                <a16:creationId xmlns:a16="http://schemas.microsoft.com/office/drawing/2014/main" id="{C4C2E71D-E78B-48DF-92C4-6DC0D8BB35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419" y="1715950"/>
            <a:ext cx="3970364" cy="1447925"/>
          </a:xfrm>
          <a:prstGeom prst="rect">
            <a:avLst/>
          </a:prstGeom>
        </p:spPr>
      </p:pic>
      <p:pic>
        <p:nvPicPr>
          <p:cNvPr id="11" name="Picture 2" descr="Related image">
            <a:extLst>
              <a:ext uri="{FF2B5EF4-FFF2-40B4-BE49-F238E27FC236}">
                <a16:creationId xmlns:a16="http://schemas.microsoft.com/office/drawing/2014/main" id="{B96653FA-6CBB-44F8-B257-271D786487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014" y="-246930"/>
            <a:ext cx="5062537" cy="506253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6CAAC2C0-B0E7-47D9-A6F2-42146FCDEAF8}"/>
              </a:ext>
            </a:extLst>
          </p:cNvPr>
          <p:cNvSpPr txBox="1"/>
          <p:nvPr/>
        </p:nvSpPr>
        <p:spPr>
          <a:xfrm rot="2914444">
            <a:off x="3052701" y="1115357"/>
            <a:ext cx="2518098" cy="954107"/>
          </a:xfrm>
          <a:prstGeom prst="rect">
            <a:avLst/>
          </a:prstGeom>
          <a:noFill/>
        </p:spPr>
        <p:txBody>
          <a:bodyPr wrap="square" rtlCol="0">
            <a:spAutoFit/>
          </a:bodyPr>
          <a:lstStyle/>
          <a:p>
            <a:pPr algn="ctr">
              <a:buClrTx/>
              <a:buFontTx/>
              <a:buNone/>
            </a:pPr>
            <a:r>
              <a:rPr lang="nl-NL" sz="2800" b="1" kern="1200" dirty="0">
                <a:solidFill>
                  <a:srgbClr val="FFC000">
                    <a:lumMod val="75000"/>
                  </a:srgbClr>
                </a:solidFill>
                <a:latin typeface="Calibri" panose="020F0502020204030204"/>
                <a:ea typeface="+mn-ea"/>
                <a:cs typeface="+mn-cs"/>
              </a:rPr>
              <a:t>Enterprise Service Bus</a:t>
            </a:r>
            <a:endParaRPr lang="en-NL" sz="2800" b="1" kern="1200" dirty="0">
              <a:solidFill>
                <a:srgbClr val="FFC000">
                  <a:lumMod val="75000"/>
                </a:srgbClr>
              </a:solidFill>
              <a:latin typeface="Calibri" panose="020F0502020204030204"/>
              <a:ea typeface="+mn-ea"/>
              <a:cs typeface="+mn-cs"/>
            </a:endParaRPr>
          </a:p>
        </p:txBody>
      </p:sp>
      <p:pic>
        <p:nvPicPr>
          <p:cNvPr id="13" name="Snagit_SNG831">
            <a:extLst>
              <a:ext uri="{FF2B5EF4-FFF2-40B4-BE49-F238E27FC236}">
                <a16:creationId xmlns:a16="http://schemas.microsoft.com/office/drawing/2014/main" id="{265C2534-C4F9-4AED-9545-C65366A5DA2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5118007" y="3466548"/>
            <a:ext cx="1658856" cy="604957"/>
          </a:xfrm>
          <a:prstGeom prst="rect">
            <a:avLst/>
          </a:prstGeom>
        </p:spPr>
      </p:pic>
      <p:sp>
        <p:nvSpPr>
          <p:cNvPr id="14" name="Speech Bubble: Rectangle 13">
            <a:extLst>
              <a:ext uri="{FF2B5EF4-FFF2-40B4-BE49-F238E27FC236}">
                <a16:creationId xmlns:a16="http://schemas.microsoft.com/office/drawing/2014/main" id="{9A4488C5-F83F-40D7-B9C0-0C3896A7BB3B}"/>
              </a:ext>
            </a:extLst>
          </p:cNvPr>
          <p:cNvSpPr/>
          <p:nvPr/>
        </p:nvSpPr>
        <p:spPr>
          <a:xfrm>
            <a:off x="6370087" y="2573332"/>
            <a:ext cx="2462213" cy="1450865"/>
          </a:xfrm>
          <a:prstGeom prst="wedgeRectCallout">
            <a:avLst>
              <a:gd name="adj1" fmla="val -62954"/>
              <a:gd name="adj2" fmla="val 43075"/>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2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Mobile API, ETL, </a:t>
            </a:r>
            <a:r>
              <a:rPr kumimoji="0" lang="nl-NL" sz="24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IoT</a:t>
            </a:r>
            <a:r>
              <a:rPr kumimoji="0" lang="nl-NL" sz="2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CQRS, </a:t>
            </a:r>
            <a:r>
              <a:rPr kumimoji="0" lang="nl-NL" sz="2400" b="0" i="0" u="none" strike="noStrike" kern="1200" cap="none" spc="0" normalizeH="0" baseline="0" noProof="0">
                <a:ln>
                  <a:noFill/>
                </a:ln>
                <a:solidFill>
                  <a:srgbClr val="4472C4">
                    <a:lumMod val="50000"/>
                  </a:srgbClr>
                </a:solidFill>
                <a:effectLst/>
                <a:uLnTx/>
                <a:uFillTx/>
                <a:latin typeface="Calibri" panose="020F0502020204030204"/>
                <a:ea typeface="+mn-ea"/>
                <a:cs typeface="+mn-cs"/>
              </a:rPr>
              <a:t>SaaS Enablement, …</a:t>
            </a:r>
            <a:endParaRPr kumimoji="0" lang="en-NL" sz="24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“Traditional” integration approach</a:t>
            </a:r>
            <a:endParaRPr/>
          </a:p>
        </p:txBody>
      </p:sp>
      <p:sp>
        <p:nvSpPr>
          <p:cNvPr id="206" name="Google Shape;206;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ESB as basic architecture element</a:t>
            </a:r>
            <a:endParaRPr/>
          </a:p>
        </p:txBody>
      </p:sp>
      <p:sp>
        <p:nvSpPr>
          <p:cNvPr id="212" name="Google Shape;21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16</a:t>
            </a:fld>
            <a:endParaRPr/>
          </a:p>
        </p:txBody>
      </p:sp>
      <p:sp>
        <p:nvSpPr>
          <p:cNvPr id="213" name="Google Shape;213;p26"/>
          <p:cNvSpPr/>
          <p:nvPr/>
        </p:nvSpPr>
        <p:spPr>
          <a:xfrm>
            <a:off x="643544" y="1382768"/>
            <a:ext cx="2815800" cy="286500"/>
          </a:xfrm>
          <a:prstGeom prst="rect">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 sz="1800" b="0" i="0" u="none" strike="noStrike" cap="none">
                <a:solidFill>
                  <a:srgbClr val="FFFFFF"/>
                </a:solidFill>
                <a:latin typeface="Calibri"/>
                <a:ea typeface="Calibri"/>
                <a:cs typeface="Calibri"/>
                <a:sym typeface="Calibri"/>
              </a:rPr>
              <a:t>global</a:t>
            </a:r>
            <a:endParaRPr/>
          </a:p>
        </p:txBody>
      </p:sp>
      <p:sp>
        <p:nvSpPr>
          <p:cNvPr id="214" name="Google Shape;214;p26"/>
          <p:cNvSpPr/>
          <p:nvPr/>
        </p:nvSpPr>
        <p:spPr>
          <a:xfrm>
            <a:off x="3459209" y="1382768"/>
            <a:ext cx="2741400" cy="286500"/>
          </a:xfrm>
          <a:prstGeom prst="rect">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 sz="1800" b="0" i="0" u="none" strike="noStrike" cap="none">
                <a:solidFill>
                  <a:srgbClr val="FFFFFF"/>
                </a:solidFill>
                <a:latin typeface="Calibri"/>
                <a:ea typeface="Calibri"/>
                <a:cs typeface="Calibri"/>
                <a:sym typeface="Calibri"/>
              </a:rPr>
              <a:t>internal</a:t>
            </a:r>
            <a:endParaRPr/>
          </a:p>
        </p:txBody>
      </p:sp>
      <p:sp>
        <p:nvSpPr>
          <p:cNvPr id="215" name="Google Shape;215;p26"/>
          <p:cNvSpPr/>
          <p:nvPr/>
        </p:nvSpPr>
        <p:spPr>
          <a:xfrm>
            <a:off x="6200499" y="1379773"/>
            <a:ext cx="2741400" cy="286500"/>
          </a:xfrm>
          <a:prstGeom prst="rect">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 sz="1800" b="0" i="0" u="none" strike="noStrike" cap="none">
                <a:solidFill>
                  <a:srgbClr val="FFFFFF"/>
                </a:solidFill>
                <a:latin typeface="Calibri"/>
                <a:ea typeface="Calibri"/>
                <a:cs typeface="Calibri"/>
                <a:sym typeface="Calibri"/>
              </a:rPr>
              <a:t>specific</a:t>
            </a:r>
            <a:endParaRPr/>
          </a:p>
        </p:txBody>
      </p:sp>
      <p:sp>
        <p:nvSpPr>
          <p:cNvPr id="216" name="Google Shape;216;p26"/>
          <p:cNvSpPr/>
          <p:nvPr/>
        </p:nvSpPr>
        <p:spPr>
          <a:xfrm>
            <a:off x="643544" y="1666340"/>
            <a:ext cx="8298300" cy="512400"/>
          </a:xfrm>
          <a:prstGeom prst="rect">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 sz="1800" b="0" i="0" u="none" strike="noStrike" cap="none" dirty="0">
                <a:solidFill>
                  <a:srgbClr val="FFFFFF"/>
                </a:solidFill>
                <a:latin typeface="Calibri"/>
                <a:ea typeface="Calibri"/>
                <a:cs typeface="Calibri"/>
                <a:sym typeface="Calibri"/>
              </a:rPr>
              <a:t>External Interfaces – Proxy Servic</a:t>
            </a:r>
            <a:r>
              <a:rPr lang="en-US" sz="1800" b="0" i="0" u="none" strike="noStrike" cap="none" dirty="0">
                <a:solidFill>
                  <a:srgbClr val="FFFFFF"/>
                </a:solidFill>
                <a:latin typeface="Calibri"/>
                <a:ea typeface="Calibri"/>
                <a:cs typeface="Calibri"/>
                <a:sym typeface="Calibri"/>
              </a:rPr>
              <a:t>e</a:t>
            </a:r>
            <a:r>
              <a:rPr lang="en" sz="1800" b="0" i="0" u="none" strike="noStrike" cap="none" dirty="0">
                <a:solidFill>
                  <a:srgbClr val="FFFFFF"/>
                </a:solidFill>
                <a:latin typeface="Calibri"/>
                <a:ea typeface="Calibri"/>
                <a:cs typeface="Calibri"/>
                <a:sym typeface="Calibri"/>
              </a:rPr>
              <a:t>s </a:t>
            </a:r>
            <a:endParaRPr dirty="0"/>
          </a:p>
        </p:txBody>
      </p:sp>
      <p:sp>
        <p:nvSpPr>
          <p:cNvPr id="217" name="Google Shape;217;p26"/>
          <p:cNvSpPr/>
          <p:nvPr/>
        </p:nvSpPr>
        <p:spPr>
          <a:xfrm>
            <a:off x="643544" y="2186095"/>
            <a:ext cx="8298300" cy="701100"/>
          </a:xfrm>
          <a:prstGeom prst="rect">
            <a:avLst/>
          </a:prstGeom>
          <a:solidFill>
            <a:srgbClr val="5B9BD5"/>
          </a:solidFill>
          <a:ln w="25400" cap="flat" cmpd="sng">
            <a:solidFill>
              <a:srgbClr val="42719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 sz="1800" b="0" i="0" u="none" strike="noStrike" cap="none" dirty="0">
                <a:solidFill>
                  <a:srgbClr val="FFFFFF"/>
                </a:solidFill>
                <a:latin typeface="Calibri"/>
                <a:ea typeface="Calibri"/>
                <a:cs typeface="Calibri"/>
                <a:sym typeface="Calibri"/>
              </a:rPr>
              <a:t>Integration Logic </a:t>
            </a:r>
          </a:p>
          <a:p>
            <a:pPr marL="0" marR="0" lvl="0" indent="0" algn="ctr" rtl="0">
              <a:lnSpc>
                <a:spcPct val="100000"/>
              </a:lnSpc>
              <a:spcBef>
                <a:spcPts val="0"/>
              </a:spcBef>
              <a:spcAft>
                <a:spcPts val="0"/>
              </a:spcAft>
              <a:buClr>
                <a:srgbClr val="FFFFFF"/>
              </a:buClr>
              <a:buSzPts val="1800"/>
              <a:buFont typeface="Calibri"/>
              <a:buNone/>
            </a:pPr>
            <a:r>
              <a:rPr lang="en" sz="1800" b="0" i="0" u="none" strike="noStrike" cap="none" dirty="0">
                <a:solidFill>
                  <a:srgbClr val="FFFFFF"/>
                </a:solidFill>
                <a:latin typeface="Calibri"/>
                <a:ea typeface="Calibri"/>
                <a:cs typeface="Calibri"/>
                <a:sym typeface="Calibri"/>
              </a:rPr>
              <a:t>(</a:t>
            </a:r>
            <a:r>
              <a:rPr lang="en-US" sz="1800" b="0" i="0" u="none" strike="noStrike" cap="none" dirty="0">
                <a:solidFill>
                  <a:srgbClr val="FFFFFF"/>
                </a:solidFill>
                <a:latin typeface="Calibri"/>
                <a:ea typeface="Calibri"/>
                <a:cs typeface="Calibri"/>
                <a:sym typeface="Calibri"/>
              </a:rPr>
              <a:t>Validate Enrich </a:t>
            </a:r>
            <a:r>
              <a:rPr lang="en-US" sz="1800" b="0" i="0" u="none" strike="noStrike" cap="none" dirty="0" err="1">
                <a:solidFill>
                  <a:srgbClr val="FFFFFF"/>
                </a:solidFill>
                <a:latin typeface="Calibri"/>
                <a:ea typeface="Calibri"/>
                <a:cs typeface="Calibri"/>
                <a:sym typeface="Calibri"/>
              </a:rPr>
              <a:t>Tranform</a:t>
            </a:r>
            <a:r>
              <a:rPr lang="en-US" sz="1800" b="0" i="0" u="none" strike="noStrike" cap="none" dirty="0">
                <a:solidFill>
                  <a:srgbClr val="FFFFFF"/>
                </a:solidFill>
                <a:latin typeface="Calibri"/>
                <a:ea typeface="Calibri"/>
                <a:cs typeface="Calibri"/>
                <a:sym typeface="Calibri"/>
              </a:rPr>
              <a:t> Route Operate)</a:t>
            </a:r>
            <a:r>
              <a:rPr lang="en" sz="1800" b="0" i="0" u="none" strike="noStrike" cap="none" dirty="0">
                <a:solidFill>
                  <a:srgbClr val="FFFFFF"/>
                </a:solidFill>
                <a:latin typeface="Calibri"/>
                <a:ea typeface="Calibri"/>
                <a:cs typeface="Calibri"/>
                <a:sym typeface="Calibri"/>
              </a:rPr>
              <a:t> </a:t>
            </a:r>
            <a:endParaRPr dirty="0"/>
          </a:p>
        </p:txBody>
      </p:sp>
      <p:sp>
        <p:nvSpPr>
          <p:cNvPr id="218" name="Google Shape;218;p26"/>
          <p:cNvSpPr/>
          <p:nvPr/>
        </p:nvSpPr>
        <p:spPr>
          <a:xfrm>
            <a:off x="643544" y="2894649"/>
            <a:ext cx="8298300" cy="487800"/>
          </a:xfrm>
          <a:prstGeom prst="rect">
            <a:avLst/>
          </a:prstGeom>
          <a:solidFill>
            <a:srgbClr val="4472C4"/>
          </a:solidFill>
          <a:ln w="25400" cap="flat" cmpd="sng">
            <a:solidFill>
              <a:srgbClr val="31538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r>
              <a:rPr lang="en" sz="1800" b="0" i="0" u="none" strike="noStrike" cap="none">
                <a:solidFill>
                  <a:srgbClr val="FFFFFF"/>
                </a:solidFill>
                <a:latin typeface="Calibri"/>
                <a:ea typeface="Calibri"/>
                <a:cs typeface="Calibri"/>
                <a:sym typeface="Calibri"/>
              </a:rPr>
              <a:t>Internal Interfaces – Business Interfaces </a:t>
            </a:r>
            <a:endParaRPr/>
          </a:p>
        </p:txBody>
      </p:sp>
      <p:pic>
        <p:nvPicPr>
          <p:cNvPr id="219" name="Google Shape;219;p26" descr="https://upload.wikimedia.org/wikipedia/commons/thumb/5/59/SAP_2011_logo.svg/200px-SAP_2011_logo.svg.png"/>
          <p:cNvPicPr preferRelativeResize="0"/>
          <p:nvPr/>
        </p:nvPicPr>
        <p:blipFill rotWithShape="1">
          <a:blip r:embed="rId3">
            <a:alphaModFix/>
          </a:blip>
          <a:srcRect/>
          <a:stretch/>
        </p:blipFill>
        <p:spPr>
          <a:xfrm>
            <a:off x="6288709" y="3876412"/>
            <a:ext cx="1209030" cy="518260"/>
          </a:xfrm>
          <a:prstGeom prst="rect">
            <a:avLst/>
          </a:prstGeom>
          <a:noFill/>
          <a:ln>
            <a:noFill/>
          </a:ln>
        </p:spPr>
      </p:pic>
      <p:sp>
        <p:nvSpPr>
          <p:cNvPr id="220" name="Google Shape;220;p26"/>
          <p:cNvSpPr/>
          <p:nvPr/>
        </p:nvSpPr>
        <p:spPr>
          <a:xfrm>
            <a:off x="2852166" y="3821694"/>
            <a:ext cx="813600" cy="591000"/>
          </a:xfrm>
          <a:prstGeom prst="can">
            <a:avLst>
              <a:gd name="adj" fmla="val 25000"/>
            </a:avLst>
          </a:prstGeom>
          <a:solidFill>
            <a:srgbClr val="595959"/>
          </a:solidFill>
          <a:ln w="25400" cap="flat" cmpd="sng">
            <a:solidFill>
              <a:srgbClr val="40404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FFFFFF"/>
              </a:buClr>
              <a:buSzPts val="1400"/>
              <a:buFont typeface="Arial"/>
              <a:buNone/>
            </a:pPr>
            <a:endParaRPr sz="1600" b="0" i="0" u="none" strike="noStrike" cap="none">
              <a:solidFill>
                <a:srgbClr val="FFFFFF"/>
              </a:solidFill>
              <a:latin typeface="Arial"/>
              <a:ea typeface="Arial"/>
              <a:cs typeface="Arial"/>
              <a:sym typeface="Arial"/>
            </a:endParaRPr>
          </a:p>
        </p:txBody>
      </p:sp>
      <p:pic>
        <p:nvPicPr>
          <p:cNvPr id="221" name="Google Shape;221;p26"/>
          <p:cNvPicPr preferRelativeResize="0"/>
          <p:nvPr/>
        </p:nvPicPr>
        <p:blipFill rotWithShape="1">
          <a:blip r:embed="rId4">
            <a:alphaModFix/>
          </a:blip>
          <a:srcRect/>
          <a:stretch/>
        </p:blipFill>
        <p:spPr>
          <a:xfrm>
            <a:off x="6787463" y="3410145"/>
            <a:ext cx="105761" cy="387068"/>
          </a:xfrm>
          <a:prstGeom prst="rect">
            <a:avLst/>
          </a:prstGeom>
          <a:noFill/>
          <a:ln>
            <a:noFill/>
          </a:ln>
        </p:spPr>
      </p:pic>
      <p:pic>
        <p:nvPicPr>
          <p:cNvPr id="222" name="Google Shape;222;p26"/>
          <p:cNvPicPr preferRelativeResize="0"/>
          <p:nvPr/>
        </p:nvPicPr>
        <p:blipFill rotWithShape="1">
          <a:blip r:embed="rId5">
            <a:alphaModFix/>
          </a:blip>
          <a:srcRect/>
          <a:stretch/>
        </p:blipFill>
        <p:spPr>
          <a:xfrm>
            <a:off x="3998369" y="3894931"/>
            <a:ext cx="985438" cy="464957"/>
          </a:xfrm>
          <a:prstGeom prst="rect">
            <a:avLst/>
          </a:prstGeom>
          <a:noFill/>
          <a:ln>
            <a:noFill/>
          </a:ln>
        </p:spPr>
      </p:pic>
      <p:pic>
        <p:nvPicPr>
          <p:cNvPr id="223" name="Google Shape;223;p26"/>
          <p:cNvPicPr preferRelativeResize="0"/>
          <p:nvPr/>
        </p:nvPicPr>
        <p:blipFill rotWithShape="1">
          <a:blip r:embed="rId6">
            <a:alphaModFix/>
          </a:blip>
          <a:srcRect/>
          <a:stretch/>
        </p:blipFill>
        <p:spPr>
          <a:xfrm>
            <a:off x="5194653" y="3914012"/>
            <a:ext cx="780854" cy="498713"/>
          </a:xfrm>
          <a:prstGeom prst="rect">
            <a:avLst/>
          </a:prstGeom>
          <a:noFill/>
          <a:ln>
            <a:noFill/>
          </a:ln>
        </p:spPr>
      </p:pic>
      <p:pic>
        <p:nvPicPr>
          <p:cNvPr id="224" name="Google Shape;224;p26"/>
          <p:cNvPicPr preferRelativeResize="0"/>
          <p:nvPr/>
        </p:nvPicPr>
        <p:blipFill rotWithShape="1">
          <a:blip r:embed="rId4">
            <a:alphaModFix/>
          </a:blip>
          <a:srcRect/>
          <a:stretch/>
        </p:blipFill>
        <p:spPr>
          <a:xfrm>
            <a:off x="5486826" y="3420838"/>
            <a:ext cx="105761" cy="387068"/>
          </a:xfrm>
          <a:prstGeom prst="rect">
            <a:avLst/>
          </a:prstGeom>
          <a:noFill/>
          <a:ln>
            <a:noFill/>
          </a:ln>
        </p:spPr>
      </p:pic>
      <p:pic>
        <p:nvPicPr>
          <p:cNvPr id="225" name="Google Shape;225;p26"/>
          <p:cNvPicPr preferRelativeResize="0"/>
          <p:nvPr/>
        </p:nvPicPr>
        <p:blipFill rotWithShape="1">
          <a:blip r:embed="rId4">
            <a:alphaModFix/>
          </a:blip>
          <a:srcRect/>
          <a:stretch/>
        </p:blipFill>
        <p:spPr>
          <a:xfrm>
            <a:off x="4426140" y="3418606"/>
            <a:ext cx="105761" cy="387068"/>
          </a:xfrm>
          <a:prstGeom prst="rect">
            <a:avLst/>
          </a:prstGeom>
          <a:noFill/>
          <a:ln>
            <a:noFill/>
          </a:ln>
        </p:spPr>
      </p:pic>
      <p:pic>
        <p:nvPicPr>
          <p:cNvPr id="226" name="Google Shape;226;p26"/>
          <p:cNvPicPr preferRelativeResize="0"/>
          <p:nvPr/>
        </p:nvPicPr>
        <p:blipFill rotWithShape="1">
          <a:blip r:embed="rId4">
            <a:alphaModFix/>
          </a:blip>
          <a:srcRect/>
          <a:stretch/>
        </p:blipFill>
        <p:spPr>
          <a:xfrm>
            <a:off x="3192441" y="3410040"/>
            <a:ext cx="105761" cy="387068"/>
          </a:xfrm>
          <a:prstGeom prst="rect">
            <a:avLst/>
          </a:prstGeom>
          <a:noFill/>
          <a:ln>
            <a:noFill/>
          </a:ln>
        </p:spPr>
      </p:pic>
      <p:pic>
        <p:nvPicPr>
          <p:cNvPr id="227" name="Google Shape;227;p26" descr="http://www.winboard.org/artikel-attachments/66513d1370425936-large-oracle-logo.jpg"/>
          <p:cNvPicPr preferRelativeResize="0"/>
          <p:nvPr/>
        </p:nvPicPr>
        <p:blipFill rotWithShape="1">
          <a:blip r:embed="rId7">
            <a:alphaModFix/>
          </a:blip>
          <a:srcRect/>
          <a:stretch/>
        </p:blipFill>
        <p:spPr>
          <a:xfrm>
            <a:off x="2921410" y="4093855"/>
            <a:ext cx="676364" cy="161024"/>
          </a:xfrm>
          <a:prstGeom prst="rect">
            <a:avLst/>
          </a:prstGeom>
          <a:noFill/>
          <a:ln>
            <a:noFill/>
          </a:ln>
        </p:spPr>
      </p:pic>
      <p:sp>
        <p:nvSpPr>
          <p:cNvPr id="228" name="Google Shape;228;p26"/>
          <p:cNvSpPr/>
          <p:nvPr/>
        </p:nvSpPr>
        <p:spPr>
          <a:xfrm>
            <a:off x="7712573" y="3801499"/>
            <a:ext cx="813600" cy="591000"/>
          </a:xfrm>
          <a:prstGeom prst="can">
            <a:avLst>
              <a:gd name="adj" fmla="val 25000"/>
            </a:avLst>
          </a:prstGeom>
          <a:solidFill>
            <a:srgbClr val="595959"/>
          </a:solidFill>
          <a:ln w="25400" cap="flat" cmpd="sng">
            <a:solidFill>
              <a:srgbClr val="404040"/>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600"/>
              <a:buFont typeface="Calibri"/>
              <a:buNone/>
            </a:pPr>
            <a:endParaRPr sz="1600" b="0" i="0" u="none" strike="noStrike" cap="none">
              <a:solidFill>
                <a:srgbClr val="FFFFFF"/>
              </a:solidFill>
              <a:latin typeface="Arial"/>
              <a:ea typeface="Arial"/>
              <a:cs typeface="Arial"/>
              <a:sym typeface="Arial"/>
            </a:endParaRPr>
          </a:p>
        </p:txBody>
      </p:sp>
      <p:pic>
        <p:nvPicPr>
          <p:cNvPr id="229" name="Google Shape;229;p26"/>
          <p:cNvPicPr preferRelativeResize="0"/>
          <p:nvPr/>
        </p:nvPicPr>
        <p:blipFill rotWithShape="1">
          <a:blip r:embed="rId8">
            <a:alphaModFix/>
          </a:blip>
          <a:srcRect/>
          <a:stretch/>
        </p:blipFill>
        <p:spPr>
          <a:xfrm>
            <a:off x="7855863" y="4037269"/>
            <a:ext cx="533200" cy="239447"/>
          </a:xfrm>
          <a:prstGeom prst="rect">
            <a:avLst/>
          </a:prstGeom>
          <a:noFill/>
          <a:ln>
            <a:noFill/>
          </a:ln>
        </p:spPr>
      </p:pic>
      <p:pic>
        <p:nvPicPr>
          <p:cNvPr id="230" name="Google Shape;230;p26"/>
          <p:cNvPicPr preferRelativeResize="0"/>
          <p:nvPr/>
        </p:nvPicPr>
        <p:blipFill rotWithShape="1">
          <a:blip r:embed="rId4">
            <a:alphaModFix/>
          </a:blip>
          <a:srcRect/>
          <a:stretch/>
        </p:blipFill>
        <p:spPr>
          <a:xfrm>
            <a:off x="8088100" y="3399116"/>
            <a:ext cx="105761" cy="387068"/>
          </a:xfrm>
          <a:prstGeom prst="rect">
            <a:avLst/>
          </a:prstGeom>
          <a:noFill/>
          <a:ln>
            <a:noFill/>
          </a:ln>
        </p:spPr>
      </p:pic>
      <p:pic>
        <p:nvPicPr>
          <p:cNvPr id="231" name="Google Shape;231;p26"/>
          <p:cNvPicPr preferRelativeResize="0"/>
          <p:nvPr/>
        </p:nvPicPr>
        <p:blipFill rotWithShape="1">
          <a:blip r:embed="rId9">
            <a:alphaModFix/>
          </a:blip>
          <a:srcRect t="37194" b="39109"/>
          <a:stretch/>
        </p:blipFill>
        <p:spPr>
          <a:xfrm>
            <a:off x="913420" y="3900200"/>
            <a:ext cx="1660976" cy="393600"/>
          </a:xfrm>
          <a:prstGeom prst="rect">
            <a:avLst/>
          </a:prstGeom>
          <a:noFill/>
          <a:ln>
            <a:noFill/>
          </a:ln>
        </p:spPr>
      </p:pic>
      <p:pic>
        <p:nvPicPr>
          <p:cNvPr id="232" name="Google Shape;232;p26"/>
          <p:cNvPicPr preferRelativeResize="0"/>
          <p:nvPr/>
        </p:nvPicPr>
        <p:blipFill rotWithShape="1">
          <a:blip r:embed="rId4">
            <a:alphaModFix/>
          </a:blip>
          <a:srcRect/>
          <a:stretch/>
        </p:blipFill>
        <p:spPr>
          <a:xfrm>
            <a:off x="1744641" y="3410040"/>
            <a:ext cx="105761" cy="387068"/>
          </a:xfrm>
          <a:prstGeom prst="rect">
            <a:avLst/>
          </a:prstGeom>
          <a:noFill/>
          <a:ln>
            <a:noFill/>
          </a:ln>
        </p:spPr>
      </p:pic>
      <p:sp>
        <p:nvSpPr>
          <p:cNvPr id="2" name="Left Brace 1">
            <a:extLst>
              <a:ext uri="{FF2B5EF4-FFF2-40B4-BE49-F238E27FC236}">
                <a16:creationId xmlns:a16="http://schemas.microsoft.com/office/drawing/2014/main" id="{BC29FECB-DF5E-4767-842D-4B5462CEB299}"/>
              </a:ext>
            </a:extLst>
          </p:cNvPr>
          <p:cNvSpPr/>
          <p:nvPr/>
        </p:nvSpPr>
        <p:spPr>
          <a:xfrm>
            <a:off x="457202" y="1229710"/>
            <a:ext cx="186287" cy="227811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
        <p:nvSpPr>
          <p:cNvPr id="3" name="TextBox 2">
            <a:extLst>
              <a:ext uri="{FF2B5EF4-FFF2-40B4-BE49-F238E27FC236}">
                <a16:creationId xmlns:a16="http://schemas.microsoft.com/office/drawing/2014/main" id="{BA923647-F728-4AFE-B110-BE00A4104886}"/>
              </a:ext>
            </a:extLst>
          </p:cNvPr>
          <p:cNvSpPr txBox="1"/>
          <p:nvPr/>
        </p:nvSpPr>
        <p:spPr>
          <a:xfrm rot="16200000">
            <a:off x="-782832" y="2311064"/>
            <a:ext cx="2085507" cy="246221"/>
          </a:xfrm>
          <a:prstGeom prst="rect">
            <a:avLst/>
          </a:prstGeom>
          <a:noFill/>
        </p:spPr>
        <p:txBody>
          <a:bodyPr wrap="none" lIns="0" tIns="0" rIns="0" bIns="0" rtlCol="0">
            <a:spAutoFit/>
          </a:bodyPr>
          <a:lstStyle/>
          <a:p>
            <a:r>
              <a:rPr lang="nl-NL" sz="1600" dirty="0"/>
              <a:t>Enterprise Service Bus</a:t>
            </a:r>
            <a:endParaRPr lang="en-NL" sz="1600" dirty="0" err="1"/>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 descr="Related image">
            <a:extLst>
              <a:ext uri="{FF2B5EF4-FFF2-40B4-BE49-F238E27FC236}">
                <a16:creationId xmlns:a16="http://schemas.microsoft.com/office/drawing/2014/main" id="{93B0B4D8-F994-4880-AA25-113823AED2E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4449" y="1599005"/>
            <a:ext cx="833530" cy="833530"/>
          </a:xfrm>
          <a:prstGeom prst="rect">
            <a:avLst/>
          </a:prstGeom>
          <a:noFill/>
          <a:extLst>
            <a:ext uri="{909E8E84-426E-40DD-AFC4-6F175D3DCCD1}">
              <a14:hiddenFill xmlns:a14="http://schemas.microsoft.com/office/drawing/2010/main">
                <a:solidFill>
                  <a:srgbClr val="FFFFFF"/>
                </a:solidFill>
              </a14:hiddenFill>
            </a:ext>
          </a:extLst>
        </p:spPr>
      </p:pic>
      <p:sp>
        <p:nvSpPr>
          <p:cNvPr id="23" name="Title 22">
            <a:extLst>
              <a:ext uri="{FF2B5EF4-FFF2-40B4-BE49-F238E27FC236}">
                <a16:creationId xmlns:a16="http://schemas.microsoft.com/office/drawing/2014/main" id="{025B2635-CBFA-4359-A7CE-FB51DD1B0E3E}"/>
              </a:ext>
            </a:extLst>
          </p:cNvPr>
          <p:cNvSpPr>
            <a:spLocks noGrp="1"/>
          </p:cNvSpPr>
          <p:nvPr>
            <p:ph type="title"/>
          </p:nvPr>
        </p:nvSpPr>
        <p:spPr/>
        <p:txBody>
          <a:bodyPr/>
          <a:lstStyle/>
          <a:p>
            <a:endParaRPr lang="en-NL"/>
          </a:p>
        </p:txBody>
      </p:sp>
      <p:sp>
        <p:nvSpPr>
          <p:cNvPr id="4" name="Cube 3">
            <a:extLst>
              <a:ext uri="{FF2B5EF4-FFF2-40B4-BE49-F238E27FC236}">
                <a16:creationId xmlns:a16="http://schemas.microsoft.com/office/drawing/2014/main" id="{637DF981-2AD8-4765-8130-6C5E2D979C42}"/>
              </a:ext>
            </a:extLst>
          </p:cNvPr>
          <p:cNvSpPr/>
          <p:nvPr/>
        </p:nvSpPr>
        <p:spPr>
          <a:xfrm>
            <a:off x="2546944" y="2491796"/>
            <a:ext cx="3518501" cy="661068"/>
          </a:xfrm>
          <a:prstGeom prst="cube">
            <a:avLst>
              <a:gd name="adj" fmla="val 63274"/>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350" kern="1200" dirty="0">
                <a:solidFill>
                  <a:prstClr val="white"/>
                </a:solidFill>
                <a:latin typeface="Calibri" panose="020F0502020204030204"/>
              </a:rPr>
              <a:t>Application Server</a:t>
            </a:r>
            <a:endParaRPr lang="en-NL" sz="1350" kern="1200" dirty="0">
              <a:solidFill>
                <a:prstClr val="white"/>
              </a:solidFill>
              <a:latin typeface="Calibri" panose="020F0502020204030204"/>
            </a:endParaRPr>
          </a:p>
        </p:txBody>
      </p:sp>
      <p:sp>
        <p:nvSpPr>
          <p:cNvPr id="6" name="Cube 5">
            <a:extLst>
              <a:ext uri="{FF2B5EF4-FFF2-40B4-BE49-F238E27FC236}">
                <a16:creationId xmlns:a16="http://schemas.microsoft.com/office/drawing/2014/main" id="{A5AC3E9B-0A79-4FF3-B40C-C148413321C3}"/>
              </a:ext>
            </a:extLst>
          </p:cNvPr>
          <p:cNvSpPr/>
          <p:nvPr/>
        </p:nvSpPr>
        <p:spPr>
          <a:xfrm>
            <a:off x="3169329" y="1727291"/>
            <a:ext cx="2363680" cy="1118586"/>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350" kern="1200" dirty="0">
                <a:solidFill>
                  <a:prstClr val="white"/>
                </a:solidFill>
                <a:latin typeface="Calibri" panose="020F0502020204030204"/>
              </a:rPr>
              <a:t>Enterprise Service Bus</a:t>
            </a:r>
            <a:endParaRPr lang="en-NL" sz="1350" kern="1200" dirty="0">
              <a:solidFill>
                <a:prstClr val="white"/>
              </a:solidFill>
              <a:latin typeface="Calibri" panose="020F0502020204030204"/>
            </a:endParaRPr>
          </a:p>
        </p:txBody>
      </p:sp>
      <p:sp>
        <p:nvSpPr>
          <p:cNvPr id="7" name="Cylinder 6">
            <a:extLst>
              <a:ext uri="{FF2B5EF4-FFF2-40B4-BE49-F238E27FC236}">
                <a16:creationId xmlns:a16="http://schemas.microsoft.com/office/drawing/2014/main" id="{1C71E48A-C147-4484-9B2A-8FE12C8E5D8F}"/>
              </a:ext>
            </a:extLst>
          </p:cNvPr>
          <p:cNvSpPr/>
          <p:nvPr/>
        </p:nvSpPr>
        <p:spPr>
          <a:xfrm>
            <a:off x="2626702" y="3916973"/>
            <a:ext cx="1338629" cy="1107831"/>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defTabSz="685800">
              <a:buClrTx/>
            </a:pPr>
            <a:r>
              <a:rPr lang="nl-NL" sz="1350" kern="1200" dirty="0">
                <a:solidFill>
                  <a:prstClr val="white"/>
                </a:solidFill>
                <a:latin typeface="Calibri" panose="020F0502020204030204"/>
              </a:rPr>
              <a:t>Backend Database</a:t>
            </a:r>
            <a:endParaRPr lang="en-NL" sz="1350" kern="1200" dirty="0">
              <a:solidFill>
                <a:prstClr val="white"/>
              </a:solidFill>
              <a:latin typeface="Calibri" panose="020F0502020204030204"/>
            </a:endParaRPr>
          </a:p>
        </p:txBody>
      </p:sp>
      <p:sp>
        <p:nvSpPr>
          <p:cNvPr id="8" name="Cylinder 7">
            <a:extLst>
              <a:ext uri="{FF2B5EF4-FFF2-40B4-BE49-F238E27FC236}">
                <a16:creationId xmlns:a16="http://schemas.microsoft.com/office/drawing/2014/main" id="{36D4F0A8-C5AA-452C-B83C-9D6C4C50A6E2}"/>
              </a:ext>
            </a:extLst>
          </p:cNvPr>
          <p:cNvSpPr/>
          <p:nvPr/>
        </p:nvSpPr>
        <p:spPr>
          <a:xfrm>
            <a:off x="6434871" y="3916973"/>
            <a:ext cx="1338629" cy="1107831"/>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85800">
              <a:buClrTx/>
            </a:pPr>
            <a:r>
              <a:rPr lang="nl-NL" sz="1350" kern="1200" dirty="0">
                <a:solidFill>
                  <a:prstClr val="black"/>
                </a:solidFill>
                <a:latin typeface="Calibri" panose="020F0502020204030204"/>
              </a:rPr>
              <a:t>Backend </a:t>
            </a:r>
            <a:r>
              <a:rPr lang="nl-NL" sz="1350" kern="1200" dirty="0" err="1">
                <a:solidFill>
                  <a:prstClr val="black"/>
                </a:solidFill>
                <a:latin typeface="Calibri" panose="020F0502020204030204"/>
              </a:rPr>
              <a:t>Alternative</a:t>
            </a:r>
            <a:r>
              <a:rPr lang="nl-NL" sz="1350" kern="1200" dirty="0">
                <a:solidFill>
                  <a:prstClr val="black"/>
                </a:solidFill>
                <a:latin typeface="Calibri" panose="020F0502020204030204"/>
              </a:rPr>
              <a:t> Datastore </a:t>
            </a:r>
            <a:endParaRPr lang="en-NL" sz="1350" kern="1200" dirty="0">
              <a:solidFill>
                <a:prstClr val="black"/>
              </a:solidFill>
              <a:latin typeface="Calibri" panose="020F0502020204030204"/>
            </a:endParaRPr>
          </a:p>
        </p:txBody>
      </p:sp>
      <p:sp>
        <p:nvSpPr>
          <p:cNvPr id="9" name="Cube 8">
            <a:extLst>
              <a:ext uri="{FF2B5EF4-FFF2-40B4-BE49-F238E27FC236}">
                <a16:creationId xmlns:a16="http://schemas.microsoft.com/office/drawing/2014/main" id="{7556D687-58F4-4B41-B9C7-6589E0E14E46}"/>
              </a:ext>
            </a:extLst>
          </p:cNvPr>
          <p:cNvSpPr/>
          <p:nvPr/>
        </p:nvSpPr>
        <p:spPr>
          <a:xfrm>
            <a:off x="4415938" y="4108207"/>
            <a:ext cx="1424354" cy="85725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85800">
              <a:buClrTx/>
            </a:pPr>
            <a:r>
              <a:rPr lang="nl-NL" sz="1350" kern="1200" dirty="0">
                <a:solidFill>
                  <a:prstClr val="black"/>
                </a:solidFill>
                <a:latin typeface="Calibri" panose="020F0502020204030204"/>
              </a:rPr>
              <a:t>Backend </a:t>
            </a:r>
            <a:r>
              <a:rPr lang="nl-NL" sz="1350" kern="1200" dirty="0" err="1">
                <a:solidFill>
                  <a:prstClr val="black"/>
                </a:solidFill>
                <a:latin typeface="Calibri" panose="020F0502020204030204"/>
              </a:rPr>
              <a:t>custom</a:t>
            </a:r>
            <a:r>
              <a:rPr lang="nl-NL" sz="1350" kern="1200" dirty="0">
                <a:solidFill>
                  <a:prstClr val="black"/>
                </a:solidFill>
                <a:latin typeface="Calibri" panose="020F0502020204030204"/>
              </a:rPr>
              <a:t> App</a:t>
            </a:r>
            <a:endParaRPr lang="en-NL" sz="1350" kern="1200" dirty="0">
              <a:solidFill>
                <a:prstClr val="black"/>
              </a:solidFill>
              <a:latin typeface="Calibri" panose="020F0502020204030204"/>
            </a:endParaRPr>
          </a:p>
        </p:txBody>
      </p:sp>
      <p:sp>
        <p:nvSpPr>
          <p:cNvPr id="10" name="Cube 9">
            <a:extLst>
              <a:ext uri="{FF2B5EF4-FFF2-40B4-BE49-F238E27FC236}">
                <a16:creationId xmlns:a16="http://schemas.microsoft.com/office/drawing/2014/main" id="{8FD35FEF-06EF-4F36-875F-5D1772540768}"/>
              </a:ext>
            </a:extLst>
          </p:cNvPr>
          <p:cNvSpPr/>
          <p:nvPr/>
        </p:nvSpPr>
        <p:spPr>
          <a:xfrm>
            <a:off x="751743" y="4042264"/>
            <a:ext cx="1424354" cy="85725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defTabSz="685800">
              <a:buClrTx/>
            </a:pPr>
            <a:r>
              <a:rPr lang="nl-NL" sz="1350" kern="1200" dirty="0">
                <a:solidFill>
                  <a:prstClr val="black"/>
                </a:solidFill>
                <a:latin typeface="Calibri" panose="020F0502020204030204"/>
              </a:rPr>
              <a:t>Backend Standard App</a:t>
            </a:r>
            <a:endParaRPr lang="en-NL" sz="1350" kern="1200" dirty="0">
              <a:solidFill>
                <a:prstClr val="black"/>
              </a:solidFill>
              <a:latin typeface="Calibri" panose="020F0502020204030204"/>
            </a:endParaRPr>
          </a:p>
        </p:txBody>
      </p:sp>
      <p:sp>
        <p:nvSpPr>
          <p:cNvPr id="11" name="Oval 10">
            <a:extLst>
              <a:ext uri="{FF2B5EF4-FFF2-40B4-BE49-F238E27FC236}">
                <a16:creationId xmlns:a16="http://schemas.microsoft.com/office/drawing/2014/main" id="{3D5F78E8-1A56-490F-A6F4-8E6F70CB8C51}"/>
              </a:ext>
            </a:extLst>
          </p:cNvPr>
          <p:cNvSpPr/>
          <p:nvPr/>
        </p:nvSpPr>
        <p:spPr>
          <a:xfrm>
            <a:off x="7609743" y="2973998"/>
            <a:ext cx="1483702" cy="99572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85800">
              <a:buClrTx/>
            </a:pPr>
            <a:r>
              <a:rPr lang="nl-NL" sz="1350" kern="1200" dirty="0" err="1">
                <a:solidFill>
                  <a:prstClr val="black"/>
                </a:solidFill>
                <a:latin typeface="Calibri" panose="020F0502020204030204"/>
              </a:rPr>
              <a:t>Some</a:t>
            </a:r>
            <a:r>
              <a:rPr lang="nl-NL" sz="1350" kern="1200" dirty="0">
                <a:solidFill>
                  <a:prstClr val="black"/>
                </a:solidFill>
                <a:latin typeface="Calibri" panose="020F0502020204030204"/>
              </a:rPr>
              <a:t> </a:t>
            </a:r>
            <a:r>
              <a:rPr lang="nl-NL" sz="1350" kern="1200" dirty="0" err="1">
                <a:solidFill>
                  <a:prstClr val="black"/>
                </a:solidFill>
                <a:latin typeface="Calibri" panose="020F0502020204030204"/>
              </a:rPr>
              <a:t>External</a:t>
            </a:r>
            <a:r>
              <a:rPr lang="nl-NL" sz="1350" kern="1200" dirty="0">
                <a:solidFill>
                  <a:prstClr val="black"/>
                </a:solidFill>
                <a:latin typeface="Calibri" panose="020F0502020204030204"/>
              </a:rPr>
              <a:t> Service</a:t>
            </a:r>
            <a:endParaRPr lang="en-NL" sz="1350" kern="1200" dirty="0">
              <a:solidFill>
                <a:prstClr val="black"/>
              </a:solidFill>
              <a:latin typeface="Calibri" panose="020F0502020204030204"/>
            </a:endParaRPr>
          </a:p>
        </p:txBody>
      </p:sp>
      <p:cxnSp>
        <p:nvCxnSpPr>
          <p:cNvPr id="12" name="Connector: Elbow 11">
            <a:extLst>
              <a:ext uri="{FF2B5EF4-FFF2-40B4-BE49-F238E27FC236}">
                <a16:creationId xmlns:a16="http://schemas.microsoft.com/office/drawing/2014/main" id="{AC0B7658-0FBE-4A10-8867-82BA45F5689C}"/>
              </a:ext>
            </a:extLst>
          </p:cNvPr>
          <p:cNvCxnSpPr>
            <a:cxnSpLocks/>
            <a:stCxn id="6" idx="3"/>
            <a:endCxn id="9" idx="0"/>
          </p:cNvCxnSpPr>
          <p:nvPr/>
        </p:nvCxnSpPr>
        <p:spPr>
          <a:xfrm rot="16200000" flipH="1">
            <a:off x="4092144" y="2965078"/>
            <a:ext cx="1262330" cy="1023926"/>
          </a:xfrm>
          <a:prstGeom prst="bentConnector3">
            <a:avLst>
              <a:gd name="adj1" fmla="val 63738"/>
            </a:avLst>
          </a:prstGeom>
          <a:ln w="1905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6A714B54-8FC5-448C-9C2E-952A5CA7D52E}"/>
              </a:ext>
            </a:extLst>
          </p:cNvPr>
          <p:cNvCxnSpPr>
            <a:cxnSpLocks/>
          </p:cNvCxnSpPr>
          <p:nvPr/>
        </p:nvCxnSpPr>
        <p:spPr>
          <a:xfrm>
            <a:off x="5391810" y="2443361"/>
            <a:ext cx="2367279" cy="832213"/>
          </a:xfrm>
          <a:prstGeom prst="bentConnector3">
            <a:avLst>
              <a:gd name="adj1" fmla="val 36348"/>
            </a:avLst>
          </a:prstGeom>
          <a:ln w="1905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07CE6AB6-AA55-436A-AC50-9D1954AE391C}"/>
              </a:ext>
            </a:extLst>
          </p:cNvPr>
          <p:cNvCxnSpPr>
            <a:cxnSpLocks/>
            <a:stCxn id="6" idx="3"/>
            <a:endCxn id="8" idx="1"/>
          </p:cNvCxnSpPr>
          <p:nvPr/>
        </p:nvCxnSpPr>
        <p:spPr>
          <a:xfrm rot="16200000" flipH="1">
            <a:off x="5122218" y="1935005"/>
            <a:ext cx="1071097" cy="2892840"/>
          </a:xfrm>
          <a:prstGeom prst="bentConnector3">
            <a:avLst>
              <a:gd name="adj1" fmla="val 49999"/>
            </a:avLst>
          </a:prstGeom>
          <a:ln w="1905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15" name="Rectangle: Rounded Corners 14">
            <a:extLst>
              <a:ext uri="{FF2B5EF4-FFF2-40B4-BE49-F238E27FC236}">
                <a16:creationId xmlns:a16="http://schemas.microsoft.com/office/drawing/2014/main" id="{A6FDCF2B-6898-4438-97A9-7913D3514012}"/>
              </a:ext>
            </a:extLst>
          </p:cNvPr>
          <p:cNvSpPr/>
          <p:nvPr/>
        </p:nvSpPr>
        <p:spPr>
          <a:xfrm>
            <a:off x="1469191" y="697388"/>
            <a:ext cx="1899138" cy="69898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350" kern="1200" dirty="0">
                <a:solidFill>
                  <a:prstClr val="white"/>
                </a:solidFill>
                <a:latin typeface="Calibri" panose="020F0502020204030204"/>
              </a:rPr>
              <a:t>UI </a:t>
            </a:r>
          </a:p>
          <a:p>
            <a:pPr algn="ctr" defTabSz="685800">
              <a:buClrTx/>
            </a:pPr>
            <a:r>
              <a:rPr lang="nl-NL" sz="1350" kern="1200" dirty="0">
                <a:solidFill>
                  <a:prstClr val="white"/>
                </a:solidFill>
                <a:latin typeface="Calibri" panose="020F0502020204030204"/>
              </a:rPr>
              <a:t>(Web Portal, Mobile) </a:t>
            </a:r>
            <a:endParaRPr lang="en-NL" sz="1350" kern="1200" dirty="0">
              <a:solidFill>
                <a:prstClr val="white"/>
              </a:solidFill>
              <a:latin typeface="Calibri" panose="020F0502020204030204"/>
            </a:endParaRPr>
          </a:p>
        </p:txBody>
      </p:sp>
      <p:sp>
        <p:nvSpPr>
          <p:cNvPr id="16" name="Rectangle: Rounded Corners 15">
            <a:extLst>
              <a:ext uri="{FF2B5EF4-FFF2-40B4-BE49-F238E27FC236}">
                <a16:creationId xmlns:a16="http://schemas.microsoft.com/office/drawing/2014/main" id="{FB2DD84E-A698-4176-BA2C-D9AF1004D364}"/>
              </a:ext>
            </a:extLst>
          </p:cNvPr>
          <p:cNvSpPr/>
          <p:nvPr/>
        </p:nvSpPr>
        <p:spPr>
          <a:xfrm>
            <a:off x="5729063" y="697388"/>
            <a:ext cx="1899138" cy="69898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350" kern="1200" dirty="0">
                <a:solidFill>
                  <a:prstClr val="white"/>
                </a:solidFill>
                <a:latin typeface="Calibri" panose="020F0502020204030204"/>
              </a:rPr>
              <a:t>B2B Partner </a:t>
            </a:r>
            <a:endParaRPr lang="en-NL" sz="1350" kern="1200" dirty="0">
              <a:solidFill>
                <a:prstClr val="white"/>
              </a:solidFill>
              <a:latin typeface="Calibri" panose="020F0502020204030204"/>
            </a:endParaRPr>
          </a:p>
        </p:txBody>
      </p:sp>
      <p:sp>
        <p:nvSpPr>
          <p:cNvPr id="17" name="Rectangle: Rounded Corners 16">
            <a:extLst>
              <a:ext uri="{FF2B5EF4-FFF2-40B4-BE49-F238E27FC236}">
                <a16:creationId xmlns:a16="http://schemas.microsoft.com/office/drawing/2014/main" id="{5A7B15AD-EF2E-4FFE-810B-CB042033808E}"/>
              </a:ext>
            </a:extLst>
          </p:cNvPr>
          <p:cNvSpPr/>
          <p:nvPr/>
        </p:nvSpPr>
        <p:spPr>
          <a:xfrm>
            <a:off x="3599127" y="697389"/>
            <a:ext cx="1899138" cy="69898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350" kern="1200" dirty="0">
                <a:solidFill>
                  <a:prstClr val="white"/>
                </a:solidFill>
                <a:latin typeface="Calibri" panose="020F0502020204030204"/>
              </a:rPr>
              <a:t>Service</a:t>
            </a:r>
            <a:endParaRPr lang="en-NL" sz="1350" kern="1200" dirty="0">
              <a:solidFill>
                <a:prstClr val="white"/>
              </a:solidFill>
              <a:latin typeface="Calibri" panose="020F0502020204030204"/>
            </a:endParaRPr>
          </a:p>
        </p:txBody>
      </p:sp>
      <p:cxnSp>
        <p:nvCxnSpPr>
          <p:cNvPr id="18" name="Connector: Elbow 17">
            <a:extLst>
              <a:ext uri="{FF2B5EF4-FFF2-40B4-BE49-F238E27FC236}">
                <a16:creationId xmlns:a16="http://schemas.microsoft.com/office/drawing/2014/main" id="{F4B486C9-30C6-41BF-B1B7-FB51CE62DCFE}"/>
              </a:ext>
            </a:extLst>
          </p:cNvPr>
          <p:cNvCxnSpPr>
            <a:stCxn id="15" idx="2"/>
          </p:cNvCxnSpPr>
          <p:nvPr/>
        </p:nvCxnSpPr>
        <p:spPr>
          <a:xfrm rot="16200000" flipH="1">
            <a:off x="3163358" y="651778"/>
            <a:ext cx="474786" cy="19639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292158B-B976-4B6C-85DB-58113EE8C40A}"/>
              </a:ext>
            </a:extLst>
          </p:cNvPr>
          <p:cNvCxnSpPr>
            <a:stCxn id="17" idx="2"/>
          </p:cNvCxnSpPr>
          <p:nvPr/>
        </p:nvCxnSpPr>
        <p:spPr>
          <a:xfrm rot="5400000">
            <a:off x="4228327" y="1550793"/>
            <a:ext cx="474785" cy="1659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D87300A1-39DE-4726-95C5-F019830FC32E}"/>
              </a:ext>
            </a:extLst>
          </p:cNvPr>
          <p:cNvCxnSpPr>
            <a:stCxn id="16" idx="2"/>
          </p:cNvCxnSpPr>
          <p:nvPr/>
        </p:nvCxnSpPr>
        <p:spPr>
          <a:xfrm rot="5400000">
            <a:off x="5293294" y="485824"/>
            <a:ext cx="474786" cy="22958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loud 20">
            <a:extLst>
              <a:ext uri="{FF2B5EF4-FFF2-40B4-BE49-F238E27FC236}">
                <a16:creationId xmlns:a16="http://schemas.microsoft.com/office/drawing/2014/main" id="{416DE9C3-B314-4A38-A67F-FDC652DD7788}"/>
              </a:ext>
            </a:extLst>
          </p:cNvPr>
          <p:cNvSpPr/>
          <p:nvPr/>
        </p:nvSpPr>
        <p:spPr>
          <a:xfrm>
            <a:off x="286665" y="2295614"/>
            <a:ext cx="1151541" cy="857250"/>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defTabSz="685800">
              <a:buClrTx/>
            </a:pPr>
            <a:endParaRPr lang="en-NL" sz="1350" kern="1200">
              <a:solidFill>
                <a:prstClr val="white"/>
              </a:solidFill>
              <a:latin typeface="Calibri" panose="020F0502020204030204"/>
            </a:endParaRPr>
          </a:p>
        </p:txBody>
      </p:sp>
      <p:sp>
        <p:nvSpPr>
          <p:cNvPr id="22" name="Cube 21">
            <a:extLst>
              <a:ext uri="{FF2B5EF4-FFF2-40B4-BE49-F238E27FC236}">
                <a16:creationId xmlns:a16="http://schemas.microsoft.com/office/drawing/2014/main" id="{3D389AC4-B728-4584-B7B3-AB325C6C2DCB}"/>
              </a:ext>
            </a:extLst>
          </p:cNvPr>
          <p:cNvSpPr/>
          <p:nvPr/>
        </p:nvSpPr>
        <p:spPr>
          <a:xfrm>
            <a:off x="436102" y="2420905"/>
            <a:ext cx="824279" cy="501161"/>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85800">
              <a:buClrTx/>
            </a:pPr>
            <a:r>
              <a:rPr lang="nl-NL" sz="1350" kern="1200" dirty="0">
                <a:solidFill>
                  <a:prstClr val="black"/>
                </a:solidFill>
                <a:latin typeface="Calibri" panose="020F0502020204030204"/>
              </a:rPr>
              <a:t>SaaS</a:t>
            </a:r>
            <a:endParaRPr lang="en-NL" sz="1350" kern="1200" dirty="0">
              <a:solidFill>
                <a:prstClr val="black"/>
              </a:solidFill>
              <a:latin typeface="Calibri" panose="020F0502020204030204"/>
            </a:endParaRPr>
          </a:p>
        </p:txBody>
      </p:sp>
      <p:cxnSp>
        <p:nvCxnSpPr>
          <p:cNvPr id="29" name="Connector: Elbow 28">
            <a:extLst>
              <a:ext uri="{FF2B5EF4-FFF2-40B4-BE49-F238E27FC236}">
                <a16:creationId xmlns:a16="http://schemas.microsoft.com/office/drawing/2014/main" id="{2BFC2ABD-B8A0-4F49-8615-3E52F385C882}"/>
              </a:ext>
            </a:extLst>
          </p:cNvPr>
          <p:cNvCxnSpPr>
            <a:stCxn id="6" idx="3"/>
            <a:endCxn id="10" idx="0"/>
          </p:cNvCxnSpPr>
          <p:nvPr/>
        </p:nvCxnSpPr>
        <p:spPr>
          <a:xfrm rot="5400000">
            <a:off x="2293018" y="2123936"/>
            <a:ext cx="1196387" cy="2640269"/>
          </a:xfrm>
          <a:prstGeom prst="bentConnector3">
            <a:avLst>
              <a:gd name="adj1" fmla="val 33528"/>
            </a:avLst>
          </a:prstGeom>
          <a:ln w="1905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6124F2EF-F1D7-4F1E-B08D-6705C62581A4}"/>
              </a:ext>
            </a:extLst>
          </p:cNvPr>
          <p:cNvCxnSpPr>
            <a:cxnSpLocks/>
            <a:stCxn id="6" idx="3"/>
            <a:endCxn id="7" idx="1"/>
          </p:cNvCxnSpPr>
          <p:nvPr/>
        </p:nvCxnSpPr>
        <p:spPr>
          <a:xfrm rot="5400000">
            <a:off x="3218133" y="2923760"/>
            <a:ext cx="1071097" cy="915329"/>
          </a:xfrm>
          <a:prstGeom prst="bentConnector3">
            <a:avLst>
              <a:gd name="adj1" fmla="val 60303"/>
            </a:avLst>
          </a:prstGeom>
          <a:ln w="1905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771C4686-A89C-404A-B75D-14A25EF2A341}"/>
              </a:ext>
            </a:extLst>
          </p:cNvPr>
          <p:cNvCxnSpPr>
            <a:cxnSpLocks/>
            <a:stCxn id="6" idx="2"/>
            <a:endCxn id="22" idx="4"/>
          </p:cNvCxnSpPr>
          <p:nvPr/>
        </p:nvCxnSpPr>
        <p:spPr>
          <a:xfrm rot="10800000" flipV="1">
            <a:off x="1135091" y="2426407"/>
            <a:ext cx="2034238" cy="307724"/>
          </a:xfrm>
          <a:prstGeom prst="bentConnector3">
            <a:avLst/>
          </a:prstGeom>
          <a:ln w="19050">
            <a:solidFill>
              <a:srgbClr val="00B0F0"/>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5" name="Speech Bubble: Rectangle 4">
            <a:extLst>
              <a:ext uri="{FF2B5EF4-FFF2-40B4-BE49-F238E27FC236}">
                <a16:creationId xmlns:a16="http://schemas.microsoft.com/office/drawing/2014/main" id="{49181B19-FDC1-42E9-85B0-BB8EB2CB2479}"/>
              </a:ext>
            </a:extLst>
          </p:cNvPr>
          <p:cNvSpPr/>
          <p:nvPr/>
        </p:nvSpPr>
        <p:spPr>
          <a:xfrm>
            <a:off x="6294495" y="627196"/>
            <a:ext cx="2780627" cy="1969223"/>
          </a:xfrm>
          <a:prstGeom prst="wedgeRectCallout">
            <a:avLst>
              <a:gd name="adj1" fmla="val -85260"/>
              <a:gd name="adj2" fmla="val 32139"/>
            </a:avLst>
          </a:prstGeom>
          <a:solidFill>
            <a:srgbClr val="FFFF00">
              <a:alpha val="92000"/>
            </a:srgbClr>
          </a:solidFill>
        </p:spPr>
        <p:style>
          <a:lnRef idx="1">
            <a:schemeClr val="accent4"/>
          </a:lnRef>
          <a:fillRef idx="3">
            <a:schemeClr val="accent4"/>
          </a:fillRef>
          <a:effectRef idx="2">
            <a:schemeClr val="accent4"/>
          </a:effectRef>
          <a:fontRef idx="minor">
            <a:schemeClr val="lt1"/>
          </a:fontRef>
        </p:style>
        <p:txBody>
          <a:bodyPr rtlCol="0" anchor="ctr"/>
          <a:lstStyle/>
          <a:p>
            <a:pPr algn="ctr" defTabSz="685800">
              <a:buClrTx/>
            </a:pPr>
            <a:r>
              <a:rPr lang="nl-NL" kern="1200" dirty="0">
                <a:solidFill>
                  <a:srgbClr val="4472C4">
                    <a:lumMod val="50000"/>
                  </a:srgbClr>
                </a:solidFill>
                <a:latin typeface="Calibri" panose="020F0502020204030204"/>
              </a:rPr>
              <a:t>Load </a:t>
            </a:r>
            <a:r>
              <a:rPr lang="nl-NL" kern="1200" dirty="0" err="1">
                <a:solidFill>
                  <a:srgbClr val="4472C4">
                    <a:lumMod val="50000"/>
                  </a:srgbClr>
                </a:solidFill>
                <a:latin typeface="Calibri" panose="020F0502020204030204"/>
              </a:rPr>
              <a:t>balance</a:t>
            </a:r>
            <a:r>
              <a:rPr lang="nl-NL" kern="1200" dirty="0">
                <a:solidFill>
                  <a:srgbClr val="4472C4">
                    <a:lumMod val="50000"/>
                  </a:srgbClr>
                </a:solidFill>
                <a:latin typeface="Calibri" panose="020F0502020204030204"/>
              </a:rPr>
              <a:t>, En/De-</a:t>
            </a:r>
            <a:r>
              <a:rPr lang="nl-NL" kern="1200" dirty="0" err="1">
                <a:solidFill>
                  <a:srgbClr val="4472C4">
                    <a:lumMod val="50000"/>
                  </a:srgbClr>
                </a:solidFill>
                <a:latin typeface="Calibri" panose="020F0502020204030204"/>
              </a:rPr>
              <a:t>cryption</a:t>
            </a:r>
            <a:r>
              <a:rPr lang="nl-NL" kern="1200" dirty="0">
                <a:solidFill>
                  <a:srgbClr val="4472C4">
                    <a:lumMod val="50000"/>
                  </a:srgbClr>
                </a:solidFill>
                <a:latin typeface="Calibri" panose="020F0502020204030204"/>
              </a:rPr>
              <a:t>,</a:t>
            </a:r>
          </a:p>
          <a:p>
            <a:pPr algn="ctr" defTabSz="685800">
              <a:buClrTx/>
            </a:pPr>
            <a:r>
              <a:rPr lang="nl-NL" kern="1200" dirty="0">
                <a:solidFill>
                  <a:srgbClr val="4472C4">
                    <a:lumMod val="50000"/>
                  </a:srgbClr>
                </a:solidFill>
                <a:latin typeface="Calibri" panose="020F0502020204030204"/>
              </a:rPr>
              <a:t>VETRO, Monitoring, Analytics, </a:t>
            </a:r>
            <a:r>
              <a:rPr lang="nl-NL" kern="1200" dirty="0" err="1">
                <a:solidFill>
                  <a:srgbClr val="4472C4">
                    <a:lumMod val="50000"/>
                  </a:srgbClr>
                </a:solidFill>
                <a:latin typeface="Calibri" panose="020F0502020204030204"/>
              </a:rPr>
              <a:t>Throttling</a:t>
            </a:r>
            <a:r>
              <a:rPr lang="nl-NL" kern="1200" dirty="0">
                <a:solidFill>
                  <a:srgbClr val="4472C4">
                    <a:lumMod val="50000"/>
                  </a:srgbClr>
                </a:solidFill>
                <a:latin typeface="Calibri" panose="020F0502020204030204"/>
              </a:rPr>
              <a:t>, </a:t>
            </a:r>
            <a:r>
              <a:rPr lang="nl-NL" kern="1200" dirty="0" err="1">
                <a:solidFill>
                  <a:srgbClr val="4472C4">
                    <a:lumMod val="50000"/>
                  </a:srgbClr>
                </a:solidFill>
                <a:latin typeface="Calibri" panose="020F0502020204030204"/>
              </a:rPr>
              <a:t>Caching</a:t>
            </a:r>
            <a:r>
              <a:rPr lang="nl-NL" kern="1200" dirty="0">
                <a:solidFill>
                  <a:srgbClr val="4472C4">
                    <a:lumMod val="50000"/>
                  </a:srgbClr>
                </a:solidFill>
                <a:latin typeface="Calibri" panose="020F0502020204030204"/>
              </a:rPr>
              <a:t>, </a:t>
            </a:r>
            <a:r>
              <a:rPr lang="nl-NL" kern="1200" dirty="0" err="1">
                <a:solidFill>
                  <a:srgbClr val="4472C4">
                    <a:lumMod val="50000"/>
                  </a:srgbClr>
                </a:solidFill>
                <a:latin typeface="Calibri" panose="020F0502020204030204"/>
              </a:rPr>
              <a:t>Authentication</a:t>
            </a:r>
            <a:r>
              <a:rPr lang="nl-NL" kern="1200" dirty="0">
                <a:solidFill>
                  <a:srgbClr val="4472C4">
                    <a:lumMod val="50000"/>
                  </a:srgbClr>
                </a:solidFill>
                <a:latin typeface="Calibri" panose="020F0502020204030204"/>
              </a:rPr>
              <a:t>, </a:t>
            </a:r>
            <a:r>
              <a:rPr lang="nl-NL" kern="1200" dirty="0" err="1">
                <a:solidFill>
                  <a:srgbClr val="4472C4">
                    <a:lumMod val="50000"/>
                  </a:srgbClr>
                </a:solidFill>
                <a:latin typeface="Calibri" panose="020F0502020204030204"/>
              </a:rPr>
              <a:t>Authorization</a:t>
            </a:r>
            <a:r>
              <a:rPr lang="nl-NL" kern="1200" dirty="0">
                <a:solidFill>
                  <a:srgbClr val="4472C4">
                    <a:lumMod val="50000"/>
                  </a:srgbClr>
                </a:solidFill>
                <a:latin typeface="Calibri" panose="020F0502020204030204"/>
              </a:rPr>
              <a:t>, </a:t>
            </a:r>
            <a:r>
              <a:rPr lang="nl-NL" kern="1200" dirty="0" err="1">
                <a:solidFill>
                  <a:srgbClr val="4472C4">
                    <a:lumMod val="50000"/>
                  </a:srgbClr>
                </a:solidFill>
                <a:latin typeface="Calibri" panose="020F0502020204030204"/>
              </a:rPr>
              <a:t>Orchestration</a:t>
            </a:r>
            <a:r>
              <a:rPr lang="nl-NL" kern="1200" dirty="0">
                <a:solidFill>
                  <a:srgbClr val="4472C4">
                    <a:lumMod val="50000"/>
                  </a:srgbClr>
                </a:solidFill>
                <a:latin typeface="Calibri" panose="020F0502020204030204"/>
              </a:rPr>
              <a:t>, Circuit </a:t>
            </a:r>
            <a:r>
              <a:rPr lang="nl-NL" kern="1200" dirty="0" err="1">
                <a:solidFill>
                  <a:srgbClr val="4472C4">
                    <a:lumMod val="50000"/>
                  </a:srgbClr>
                </a:solidFill>
                <a:latin typeface="Calibri" panose="020F0502020204030204"/>
              </a:rPr>
              <a:t>Breaking</a:t>
            </a:r>
            <a:r>
              <a:rPr lang="nl-NL" kern="1200" dirty="0">
                <a:solidFill>
                  <a:srgbClr val="4472C4">
                    <a:lumMod val="50000"/>
                  </a:srgbClr>
                </a:solidFill>
                <a:latin typeface="Calibri" panose="020F0502020204030204"/>
              </a:rPr>
              <a:t>, </a:t>
            </a:r>
            <a:r>
              <a:rPr lang="nl-NL" kern="1200" dirty="0" err="1">
                <a:solidFill>
                  <a:srgbClr val="4472C4">
                    <a:lumMod val="50000"/>
                  </a:srgbClr>
                </a:solidFill>
                <a:latin typeface="Calibri" panose="020F0502020204030204"/>
              </a:rPr>
              <a:t>Exception</a:t>
            </a:r>
            <a:r>
              <a:rPr lang="nl-NL" kern="1200" dirty="0">
                <a:solidFill>
                  <a:srgbClr val="4472C4">
                    <a:lumMod val="50000"/>
                  </a:srgbClr>
                </a:solidFill>
                <a:latin typeface="Calibri" panose="020F0502020204030204"/>
              </a:rPr>
              <a:t> Handling &amp; </a:t>
            </a:r>
            <a:r>
              <a:rPr lang="nl-NL" kern="1200" dirty="0" err="1">
                <a:solidFill>
                  <a:srgbClr val="4472C4">
                    <a:lumMod val="50000"/>
                  </a:srgbClr>
                </a:solidFill>
                <a:latin typeface="Calibri" panose="020F0502020204030204"/>
              </a:rPr>
              <a:t>Retries</a:t>
            </a:r>
            <a:r>
              <a:rPr lang="nl-NL" kern="1200" dirty="0">
                <a:solidFill>
                  <a:srgbClr val="4472C4">
                    <a:lumMod val="50000"/>
                  </a:srgbClr>
                </a:solidFill>
                <a:latin typeface="Calibri" panose="020F0502020204030204"/>
              </a:rPr>
              <a:t>, </a:t>
            </a:r>
            <a:r>
              <a:rPr lang="nl-NL" kern="1200" dirty="0" err="1">
                <a:solidFill>
                  <a:srgbClr val="4472C4">
                    <a:lumMod val="50000"/>
                  </a:srgbClr>
                </a:solidFill>
                <a:latin typeface="Calibri" panose="020F0502020204030204"/>
              </a:rPr>
              <a:t>Logging</a:t>
            </a:r>
            <a:r>
              <a:rPr lang="nl-NL" kern="1200" dirty="0">
                <a:solidFill>
                  <a:srgbClr val="4472C4">
                    <a:lumMod val="50000"/>
                  </a:srgbClr>
                </a:solidFill>
                <a:latin typeface="Calibri" panose="020F0502020204030204"/>
              </a:rPr>
              <a:t>, Technology &amp; Application Adapters &amp; </a:t>
            </a:r>
            <a:r>
              <a:rPr lang="nl-NL" kern="1200" dirty="0" err="1">
                <a:solidFill>
                  <a:srgbClr val="4472C4">
                    <a:lumMod val="50000"/>
                  </a:srgbClr>
                </a:solidFill>
                <a:latin typeface="Calibri" panose="020F0502020204030204"/>
              </a:rPr>
              <a:t>Connectors</a:t>
            </a:r>
            <a:r>
              <a:rPr lang="nl-NL" kern="1200" dirty="0">
                <a:solidFill>
                  <a:srgbClr val="4472C4">
                    <a:lumMod val="50000"/>
                  </a:srgbClr>
                </a:solidFill>
                <a:latin typeface="Calibri" panose="020F0502020204030204"/>
              </a:rPr>
              <a:t>, Workflow </a:t>
            </a:r>
            <a:r>
              <a:rPr lang="nl-NL" kern="1200" dirty="0" err="1">
                <a:solidFill>
                  <a:srgbClr val="4472C4">
                    <a:lumMod val="50000"/>
                  </a:srgbClr>
                </a:solidFill>
                <a:latin typeface="Calibri" panose="020F0502020204030204"/>
              </a:rPr>
              <a:t>coordination</a:t>
            </a:r>
            <a:r>
              <a:rPr lang="nl-NL" kern="1200" dirty="0">
                <a:solidFill>
                  <a:srgbClr val="4472C4">
                    <a:lumMod val="50000"/>
                  </a:srgbClr>
                </a:solidFill>
                <a:latin typeface="Calibri" panose="020F0502020204030204"/>
              </a:rPr>
              <a:t>, Job </a:t>
            </a:r>
            <a:r>
              <a:rPr lang="nl-NL" kern="1200" dirty="0" err="1">
                <a:solidFill>
                  <a:srgbClr val="4472C4">
                    <a:lumMod val="50000"/>
                  </a:srgbClr>
                </a:solidFill>
                <a:latin typeface="Calibri" panose="020F0502020204030204"/>
              </a:rPr>
              <a:t>Scheduling</a:t>
            </a:r>
            <a:r>
              <a:rPr lang="nl-NL" kern="1200" dirty="0">
                <a:solidFill>
                  <a:srgbClr val="4472C4">
                    <a:lumMod val="50000"/>
                  </a:srgbClr>
                </a:solidFill>
                <a:latin typeface="Calibri" panose="020F0502020204030204"/>
              </a:rPr>
              <a:t> &amp; </a:t>
            </a:r>
            <a:r>
              <a:rPr lang="nl-NL" kern="1200" dirty="0" err="1">
                <a:solidFill>
                  <a:srgbClr val="4472C4">
                    <a:lumMod val="50000"/>
                  </a:srgbClr>
                </a:solidFill>
                <a:latin typeface="Calibri" panose="020F0502020204030204"/>
              </a:rPr>
              <a:t>Mgt</a:t>
            </a:r>
            <a:endParaRPr lang="en-NL" kern="1200" dirty="0">
              <a:solidFill>
                <a:srgbClr val="4472C4">
                  <a:lumMod val="50000"/>
                </a:srgbClr>
              </a:solidFill>
              <a:latin typeface="Calibri" panose="020F0502020204030204"/>
            </a:endParaRPr>
          </a:p>
        </p:txBody>
      </p:sp>
      <p:sp>
        <p:nvSpPr>
          <p:cNvPr id="41" name="Cylinder 40">
            <a:extLst>
              <a:ext uri="{FF2B5EF4-FFF2-40B4-BE49-F238E27FC236}">
                <a16:creationId xmlns:a16="http://schemas.microsoft.com/office/drawing/2014/main" id="{C0EBFF72-1A97-41B2-9CAB-FFEF1015F5A8}"/>
              </a:ext>
            </a:extLst>
          </p:cNvPr>
          <p:cNvSpPr/>
          <p:nvPr/>
        </p:nvSpPr>
        <p:spPr>
          <a:xfrm>
            <a:off x="98073" y="3353301"/>
            <a:ext cx="764362" cy="680385"/>
          </a:xfrm>
          <a:prstGeom prst="can">
            <a:avLst/>
          </a:prstGeom>
          <a:solidFill>
            <a:schemeClr val="accent4">
              <a:lumMod val="50000"/>
            </a:schemeClr>
          </a:solidFill>
        </p:spPr>
        <p:style>
          <a:lnRef idx="0">
            <a:schemeClr val="dk1"/>
          </a:lnRef>
          <a:fillRef idx="3">
            <a:schemeClr val="dk1"/>
          </a:fillRef>
          <a:effectRef idx="3">
            <a:schemeClr val="dk1"/>
          </a:effectRef>
          <a:fontRef idx="minor">
            <a:schemeClr val="lt1"/>
          </a:fontRef>
        </p:style>
        <p:txBody>
          <a:bodyPr rtlCol="0" anchor="ctr"/>
          <a:lstStyle/>
          <a:p>
            <a:pPr algn="ctr" defTabSz="685800">
              <a:buClrTx/>
            </a:pPr>
            <a:r>
              <a:rPr lang="nl-NL" sz="1350" kern="1200" dirty="0">
                <a:solidFill>
                  <a:prstClr val="white"/>
                </a:solidFill>
                <a:latin typeface="Calibri" panose="020F0502020204030204"/>
              </a:rPr>
              <a:t>DWH??</a:t>
            </a:r>
            <a:endParaRPr lang="en-NL" sz="1350" kern="1200" dirty="0">
              <a:solidFill>
                <a:prstClr val="white"/>
              </a:solidFill>
              <a:latin typeface="Calibri" panose="020F0502020204030204"/>
            </a:endParaRPr>
          </a:p>
        </p:txBody>
      </p:sp>
    </p:spTree>
    <p:extLst>
      <p:ext uri="{BB962C8B-B14F-4D97-AF65-F5344CB8AC3E}">
        <p14:creationId xmlns:p14="http://schemas.microsoft.com/office/powerpoint/2010/main" val="29726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75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25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36" name="Picture 2" descr="Related image">
            <a:extLst>
              <a:ext uri="{FF2B5EF4-FFF2-40B4-BE49-F238E27FC236}">
                <a16:creationId xmlns:a16="http://schemas.microsoft.com/office/drawing/2014/main" id="{AC8A3168-81F8-43B1-B751-28C14C5E36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757" y="-5666"/>
            <a:ext cx="941666" cy="941666"/>
          </a:xfrm>
          <a:prstGeom prst="rect">
            <a:avLst/>
          </a:prstGeom>
          <a:noFill/>
          <a:extLst>
            <a:ext uri="{909E8E84-426E-40DD-AFC4-6F175D3DCCD1}">
              <a14:hiddenFill xmlns:a14="http://schemas.microsoft.com/office/drawing/2010/main">
                <a:solidFill>
                  <a:srgbClr val="FFFFFF"/>
                </a:solidFill>
              </a14:hiddenFill>
            </a:ext>
          </a:extLst>
        </p:spPr>
      </p:pic>
      <p:sp>
        <p:nvSpPr>
          <p:cNvPr id="237" name="Google Shape;237;p27"/>
          <p:cNvSpPr txBox="1">
            <a:spLocks noGrp="1"/>
          </p:cNvSpPr>
          <p:nvPr>
            <p:ph type="title"/>
          </p:nvPr>
        </p:nvSpPr>
        <p:spPr>
          <a:prstGeom prst="rect">
            <a:avLst/>
          </a:prstGeom>
          <a:noFill/>
          <a:ln>
            <a:noFill/>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000000"/>
              </a:buClr>
              <a:buSzPts val="3300"/>
              <a:buFont typeface="Calibri"/>
              <a:buNone/>
            </a:pPr>
            <a:r>
              <a:rPr lang="en" dirty="0">
                <a:sym typeface="Calibri"/>
              </a:rPr>
              <a:t>	Limited and expensive Scalability</a:t>
            </a:r>
            <a:endParaRPr dirty="0"/>
          </a:p>
        </p:txBody>
      </p:sp>
      <p:sp>
        <p:nvSpPr>
          <p:cNvPr id="2" name="Content Placeholder 1">
            <a:extLst>
              <a:ext uri="{FF2B5EF4-FFF2-40B4-BE49-F238E27FC236}">
                <a16:creationId xmlns:a16="http://schemas.microsoft.com/office/drawing/2014/main" id="{4E9CA1E7-0F53-40B0-80E6-6432E3A5BC50}"/>
              </a:ext>
            </a:extLst>
          </p:cNvPr>
          <p:cNvSpPr>
            <a:spLocks noGrp="1"/>
          </p:cNvSpPr>
          <p:nvPr>
            <p:ph idx="1"/>
          </p:nvPr>
        </p:nvSpPr>
        <p:spPr/>
        <p:txBody>
          <a:bodyPr/>
          <a:lstStyle/>
          <a:p>
            <a:endParaRPr lang="en-NL"/>
          </a:p>
        </p:txBody>
      </p:sp>
      <p:sp>
        <p:nvSpPr>
          <p:cNvPr id="267" name="Google Shape;267;p27"/>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18</a:t>
            </a:fld>
            <a:endParaRPr/>
          </a:p>
        </p:txBody>
      </p:sp>
      <p:pic>
        <p:nvPicPr>
          <p:cNvPr id="238" name="Google Shape;238;p27"/>
          <p:cNvPicPr preferRelativeResize="0"/>
          <p:nvPr/>
        </p:nvPicPr>
        <p:blipFill rotWithShape="1">
          <a:blip r:embed="rId4">
            <a:alphaModFix/>
          </a:blip>
          <a:srcRect/>
          <a:stretch/>
        </p:blipFill>
        <p:spPr>
          <a:xfrm>
            <a:off x="1668706" y="1787794"/>
            <a:ext cx="1350000" cy="1350000"/>
          </a:xfrm>
          <a:prstGeom prst="rect">
            <a:avLst/>
          </a:prstGeom>
          <a:noFill/>
          <a:ln>
            <a:noFill/>
          </a:ln>
        </p:spPr>
      </p:pic>
      <p:pic>
        <p:nvPicPr>
          <p:cNvPr id="239" name="Google Shape;239;p27"/>
          <p:cNvPicPr preferRelativeResize="0"/>
          <p:nvPr/>
        </p:nvPicPr>
        <p:blipFill rotWithShape="1">
          <a:blip r:embed="rId4">
            <a:alphaModFix/>
          </a:blip>
          <a:srcRect/>
          <a:stretch/>
        </p:blipFill>
        <p:spPr>
          <a:xfrm>
            <a:off x="3810336" y="1787794"/>
            <a:ext cx="1350000" cy="1350000"/>
          </a:xfrm>
          <a:prstGeom prst="rect">
            <a:avLst/>
          </a:prstGeom>
          <a:noFill/>
          <a:ln>
            <a:noFill/>
          </a:ln>
        </p:spPr>
      </p:pic>
      <p:grpSp>
        <p:nvGrpSpPr>
          <p:cNvPr id="240" name="Google Shape;240;p27"/>
          <p:cNvGrpSpPr/>
          <p:nvPr/>
        </p:nvGrpSpPr>
        <p:grpSpPr>
          <a:xfrm>
            <a:off x="1181100" y="1315021"/>
            <a:ext cx="6743700" cy="278100"/>
            <a:chOff x="0" y="0"/>
            <a:chExt cx="8991600" cy="370800"/>
          </a:xfrm>
        </p:grpSpPr>
        <p:sp>
          <p:nvSpPr>
            <p:cNvPr id="241" name="Google Shape;241;p27"/>
            <p:cNvSpPr/>
            <p:nvPr/>
          </p:nvSpPr>
          <p:spPr>
            <a:xfrm>
              <a:off x="0" y="2538"/>
              <a:ext cx="8991600" cy="365700"/>
            </a:xfrm>
            <a:prstGeom prst="rect">
              <a:avLst/>
            </a:prstGeom>
            <a:solidFill>
              <a:srgbClr val="BFBFBF"/>
            </a:solidFill>
            <a:ln w="25400" cap="flat" cmpd="sng">
              <a:solidFill>
                <a:srgbClr val="203864"/>
              </a:solidFill>
              <a:prstDash val="solid"/>
              <a:round/>
              <a:headEnd type="none" w="sm" len="sm"/>
              <a:tailEnd type="none" w="sm" len="sm"/>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endParaRPr sz="1400" b="0" i="0" u="none" strike="noStrike" cap="none">
                <a:solidFill>
                  <a:srgbClr val="000000"/>
                </a:solidFill>
                <a:latin typeface="Helvetica Neue"/>
                <a:ea typeface="Helvetica Neue"/>
                <a:cs typeface="Helvetica Neue"/>
                <a:sym typeface="Helvetica Neue"/>
              </a:endParaRPr>
            </a:p>
          </p:txBody>
        </p:sp>
        <p:sp>
          <p:nvSpPr>
            <p:cNvPr id="242" name="Google Shape;242;p27"/>
            <p:cNvSpPr/>
            <p:nvPr/>
          </p:nvSpPr>
          <p:spPr>
            <a:xfrm>
              <a:off x="0" y="0"/>
              <a:ext cx="8991600" cy="370800"/>
            </a:xfrm>
            <a:prstGeom prst="rect">
              <a:avLst/>
            </a:prstGeom>
            <a:noFill/>
            <a:ln>
              <a:noFill/>
            </a:ln>
          </p:spPr>
          <p:txBody>
            <a:bodyPr spcFirstLastPara="1" wrap="square" lIns="34275" tIns="34275" rIns="34275" bIns="34275" anchor="ctr" anchorCtr="0">
              <a:noAutofit/>
            </a:bodyPr>
            <a:lstStyle/>
            <a:p>
              <a:pPr marL="0" marR="0" lvl="0" indent="0" algn="ctr" rtl="0">
                <a:lnSpc>
                  <a:spcPct val="100000"/>
                </a:lnSpc>
                <a:spcBef>
                  <a:spcPts val="0"/>
                </a:spcBef>
                <a:spcAft>
                  <a:spcPts val="0"/>
                </a:spcAft>
                <a:buClr>
                  <a:srgbClr val="FFFFFF"/>
                </a:buClr>
                <a:buSzPts val="1400"/>
                <a:buFont typeface="Helvetica Neue"/>
                <a:buNone/>
              </a:pPr>
              <a:r>
                <a:rPr lang="en" sz="1400" b="0" i="0" u="none" strike="noStrike" cap="none">
                  <a:solidFill>
                    <a:srgbClr val="FFFFFF"/>
                  </a:solidFill>
                  <a:latin typeface="Helvetica Neue"/>
                  <a:ea typeface="Helvetica Neue"/>
                  <a:cs typeface="Helvetica Neue"/>
                  <a:sym typeface="Helvetica Neue"/>
                </a:rPr>
                <a:t>Loadbalancer</a:t>
              </a:r>
              <a:endParaRPr sz="1100"/>
            </a:p>
          </p:txBody>
        </p:sp>
      </p:grpSp>
      <p:sp>
        <p:nvSpPr>
          <p:cNvPr id="243" name="Google Shape;243;p27"/>
          <p:cNvSpPr/>
          <p:nvPr/>
        </p:nvSpPr>
        <p:spPr>
          <a:xfrm>
            <a:off x="2087920" y="3145878"/>
            <a:ext cx="491100" cy="2688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 sz="1400" b="0" i="0" u="none" strike="noStrike" cap="none">
                <a:solidFill>
                  <a:srgbClr val="000000"/>
                </a:solidFill>
                <a:latin typeface="Calibri"/>
                <a:ea typeface="Calibri"/>
                <a:cs typeface="Calibri"/>
                <a:sym typeface="Calibri"/>
              </a:rPr>
              <a:t>ESB 1</a:t>
            </a:r>
            <a:endParaRPr sz="1100"/>
          </a:p>
        </p:txBody>
      </p:sp>
      <p:sp>
        <p:nvSpPr>
          <p:cNvPr id="244" name="Google Shape;244;p27"/>
          <p:cNvSpPr/>
          <p:nvPr/>
        </p:nvSpPr>
        <p:spPr>
          <a:xfrm>
            <a:off x="4249574" y="3145878"/>
            <a:ext cx="491100" cy="2688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 sz="1400" b="0" i="0" u="none" strike="noStrike" cap="none">
                <a:solidFill>
                  <a:srgbClr val="000000"/>
                </a:solidFill>
                <a:latin typeface="Calibri"/>
                <a:ea typeface="Calibri"/>
                <a:cs typeface="Calibri"/>
                <a:sym typeface="Calibri"/>
              </a:rPr>
              <a:t>ESB 2</a:t>
            </a:r>
            <a:endParaRPr sz="1100"/>
          </a:p>
        </p:txBody>
      </p:sp>
      <p:pic>
        <p:nvPicPr>
          <p:cNvPr id="245" name="Google Shape;245;p27"/>
          <p:cNvPicPr preferRelativeResize="0"/>
          <p:nvPr/>
        </p:nvPicPr>
        <p:blipFill rotWithShape="1">
          <a:blip r:embed="rId4">
            <a:alphaModFix/>
          </a:blip>
          <a:srcRect/>
          <a:stretch/>
        </p:blipFill>
        <p:spPr>
          <a:xfrm>
            <a:off x="5951966" y="1787794"/>
            <a:ext cx="1350000" cy="1350000"/>
          </a:xfrm>
          <a:prstGeom prst="rect">
            <a:avLst/>
          </a:prstGeom>
          <a:noFill/>
          <a:ln>
            <a:noFill/>
          </a:ln>
        </p:spPr>
      </p:pic>
      <p:sp>
        <p:nvSpPr>
          <p:cNvPr id="246" name="Google Shape;246;p27"/>
          <p:cNvSpPr/>
          <p:nvPr/>
        </p:nvSpPr>
        <p:spPr>
          <a:xfrm>
            <a:off x="6364510" y="3093940"/>
            <a:ext cx="491100" cy="2688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 sz="1400" b="0" i="0" u="none" strike="noStrike" cap="none">
                <a:solidFill>
                  <a:srgbClr val="000000"/>
                </a:solidFill>
                <a:latin typeface="Calibri"/>
                <a:ea typeface="Calibri"/>
                <a:cs typeface="Calibri"/>
                <a:sym typeface="Calibri"/>
              </a:rPr>
              <a:t>ESB 3</a:t>
            </a:r>
            <a:endParaRPr sz="1100"/>
          </a:p>
        </p:txBody>
      </p:sp>
      <p:sp>
        <p:nvSpPr>
          <p:cNvPr id="247" name="Google Shape;247;p27"/>
          <p:cNvSpPr/>
          <p:nvPr/>
        </p:nvSpPr>
        <p:spPr>
          <a:xfrm>
            <a:off x="1181100" y="1711594"/>
            <a:ext cx="6743700" cy="1774500"/>
          </a:xfrm>
          <a:prstGeom prst="rect">
            <a:avLst/>
          </a:prstGeom>
          <a:noFill/>
          <a:ln w="25400" cap="flat" cmpd="sng">
            <a:solidFill>
              <a:srgbClr val="203864"/>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Helvetica Neue"/>
              <a:ea typeface="Helvetica Neue"/>
              <a:cs typeface="Helvetica Neue"/>
              <a:sym typeface="Helvetica Neue"/>
            </a:endParaRPr>
          </a:p>
        </p:txBody>
      </p:sp>
      <p:pic>
        <p:nvPicPr>
          <p:cNvPr id="248" name="Google Shape;248;p27" descr="https://upload.wikimedia.org/wikipedia/commons/thumb/5/59/SAP_2011_logo.svg/200px-SAP_2011_logo.svg.png"/>
          <p:cNvPicPr preferRelativeResize="0"/>
          <p:nvPr/>
        </p:nvPicPr>
        <p:blipFill rotWithShape="1">
          <a:blip r:embed="rId5">
            <a:alphaModFix/>
          </a:blip>
          <a:srcRect/>
          <a:stretch/>
        </p:blipFill>
        <p:spPr>
          <a:xfrm>
            <a:off x="5817311" y="3983578"/>
            <a:ext cx="988236" cy="485776"/>
          </a:xfrm>
          <a:prstGeom prst="rect">
            <a:avLst/>
          </a:prstGeom>
          <a:noFill/>
          <a:ln>
            <a:noFill/>
          </a:ln>
        </p:spPr>
      </p:pic>
      <p:grpSp>
        <p:nvGrpSpPr>
          <p:cNvPr id="249" name="Google Shape;249;p27"/>
          <p:cNvGrpSpPr/>
          <p:nvPr/>
        </p:nvGrpSpPr>
        <p:grpSpPr>
          <a:xfrm>
            <a:off x="3008356" y="3932289"/>
            <a:ext cx="665100" cy="553999"/>
            <a:chOff x="-1" y="-1"/>
            <a:chExt cx="886800" cy="738666"/>
          </a:xfrm>
        </p:grpSpPr>
        <p:sp>
          <p:nvSpPr>
            <p:cNvPr id="250" name="Google Shape;250;p27"/>
            <p:cNvSpPr/>
            <p:nvPr/>
          </p:nvSpPr>
          <p:spPr>
            <a:xfrm>
              <a:off x="-1" y="-1"/>
              <a:ext cx="886680" cy="738666"/>
            </a:xfrm>
            <a:custGeom>
              <a:avLst/>
              <a:gdLst/>
              <a:ahLst/>
              <a:cxnLst/>
              <a:rect l="l" t="t"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595959"/>
            </a:solidFill>
            <a:ln>
              <a:noFill/>
            </a:ln>
          </p:spPr>
          <p:txBody>
            <a:bodyPr spcFirstLastPara="1" wrap="square" lIns="34275" tIns="34275" rIns="34275" bIns="34275" anchor="t" anchorCtr="0">
              <a:noAutofit/>
            </a:bodyPr>
            <a:lstStyle/>
            <a:p>
              <a:pPr marL="0" marR="0" lvl="0" indent="0" algn="ctr" rtl="0">
                <a:lnSpc>
                  <a:spcPct val="130000"/>
                </a:lnSpc>
                <a:spcBef>
                  <a:spcPts val="0"/>
                </a:spcBef>
                <a:spcAft>
                  <a:spcPts val="0"/>
                </a:spcAft>
                <a:buClr>
                  <a:srgbClr val="FFFFFF"/>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51" name="Google Shape;251;p27"/>
            <p:cNvSpPr/>
            <p:nvPr/>
          </p:nvSpPr>
          <p:spPr>
            <a:xfrm>
              <a:off x="-1" y="-1"/>
              <a:ext cx="886800" cy="184800"/>
            </a:xfrm>
            <a:prstGeom prst="ellipse">
              <a:avLst/>
            </a:prstGeom>
            <a:solidFill>
              <a:srgbClr val="FFFFFF">
                <a:alpha val="40000"/>
              </a:srgbClr>
            </a:solidFill>
            <a:ln>
              <a:noFill/>
            </a:ln>
          </p:spPr>
          <p:txBody>
            <a:bodyPr spcFirstLastPara="1" wrap="square" lIns="34275" tIns="34275" rIns="34275" bIns="34275" anchor="t" anchorCtr="0">
              <a:noAutofit/>
            </a:bodyPr>
            <a:lstStyle/>
            <a:p>
              <a:pPr marL="0" marR="0" lvl="0" indent="0" algn="ctr" rtl="0">
                <a:lnSpc>
                  <a:spcPct val="130000"/>
                </a:lnSpc>
                <a:spcBef>
                  <a:spcPts val="0"/>
                </a:spcBef>
                <a:spcAft>
                  <a:spcPts val="0"/>
                </a:spcAft>
                <a:buClr>
                  <a:srgbClr val="FFFFFF"/>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52" name="Google Shape;252;p27"/>
            <p:cNvSpPr/>
            <p:nvPr/>
          </p:nvSpPr>
          <p:spPr>
            <a:xfrm>
              <a:off x="-1" y="-1"/>
              <a:ext cx="886680" cy="738666"/>
            </a:xfrm>
            <a:custGeom>
              <a:avLst/>
              <a:gdLst/>
              <a:ahLst/>
              <a:cxnLst/>
              <a:rect l="l" t="t"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25400" cap="flat" cmpd="sng">
              <a:solidFill>
                <a:srgbClr val="414141"/>
              </a:solidFill>
              <a:prstDash val="solid"/>
              <a:round/>
              <a:headEnd type="none" w="sm" len="sm"/>
              <a:tailEnd type="none" w="sm" len="sm"/>
            </a:ln>
          </p:spPr>
          <p:txBody>
            <a:bodyPr spcFirstLastPara="1" wrap="square" lIns="34275" tIns="34275" rIns="34275" bIns="34275" anchor="t" anchorCtr="0">
              <a:noAutofit/>
            </a:bodyPr>
            <a:lstStyle/>
            <a:p>
              <a:pPr marL="0" marR="0" lvl="0" indent="0" algn="ctr" rtl="0">
                <a:lnSpc>
                  <a:spcPct val="130000"/>
                </a:lnSpc>
                <a:spcBef>
                  <a:spcPts val="0"/>
                </a:spcBef>
                <a:spcAft>
                  <a:spcPts val="0"/>
                </a:spcAft>
                <a:buClr>
                  <a:srgbClr val="FFFFFF"/>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53" name="Google Shape;253;p27"/>
            <p:cNvSpPr/>
            <p:nvPr/>
          </p:nvSpPr>
          <p:spPr>
            <a:xfrm>
              <a:off x="-1" y="184660"/>
              <a:ext cx="886800" cy="307200"/>
            </a:xfrm>
            <a:prstGeom prst="rect">
              <a:avLst/>
            </a:prstGeom>
            <a:noFill/>
            <a:ln>
              <a:noFill/>
            </a:ln>
          </p:spPr>
          <p:txBody>
            <a:bodyPr spcFirstLastPara="1" wrap="square" lIns="34275" tIns="34275" rIns="34275" bIns="34275" anchor="t" anchorCtr="0">
              <a:noAutofit/>
            </a:bodyPr>
            <a:lstStyle/>
            <a:p>
              <a:pPr marL="0" marR="0" lvl="0" indent="0" algn="ctr" rtl="0">
                <a:lnSpc>
                  <a:spcPct val="130000"/>
                </a:lnSpc>
                <a:spcBef>
                  <a:spcPts val="0"/>
                </a:spcBef>
                <a:spcAft>
                  <a:spcPts val="0"/>
                </a:spcAft>
                <a:buClr>
                  <a:srgbClr val="FFFFFF"/>
                </a:buClr>
                <a:buSzPts val="1100"/>
                <a:buFont typeface="Arial"/>
                <a:buNone/>
              </a:pPr>
              <a:endParaRPr sz="1100"/>
            </a:p>
          </p:txBody>
        </p:sp>
      </p:grpSp>
      <p:pic>
        <p:nvPicPr>
          <p:cNvPr id="254" name="Google Shape;254;p27"/>
          <p:cNvPicPr preferRelativeResize="0"/>
          <p:nvPr/>
        </p:nvPicPr>
        <p:blipFill rotWithShape="1">
          <a:blip r:embed="rId6">
            <a:alphaModFix/>
          </a:blip>
          <a:srcRect/>
          <a:stretch/>
        </p:blipFill>
        <p:spPr>
          <a:xfrm>
            <a:off x="6224981" y="3546538"/>
            <a:ext cx="86447" cy="362806"/>
          </a:xfrm>
          <a:prstGeom prst="rect">
            <a:avLst/>
          </a:prstGeom>
          <a:noFill/>
          <a:ln>
            <a:noFill/>
          </a:ln>
        </p:spPr>
      </p:pic>
      <p:pic>
        <p:nvPicPr>
          <p:cNvPr id="255" name="Google Shape;255;p27"/>
          <p:cNvPicPr preferRelativeResize="0"/>
          <p:nvPr/>
        </p:nvPicPr>
        <p:blipFill rotWithShape="1">
          <a:blip r:embed="rId7">
            <a:alphaModFix/>
          </a:blip>
          <a:srcRect/>
          <a:stretch/>
        </p:blipFill>
        <p:spPr>
          <a:xfrm>
            <a:off x="3945237" y="4000937"/>
            <a:ext cx="805476" cy="435814"/>
          </a:xfrm>
          <a:prstGeom prst="rect">
            <a:avLst/>
          </a:prstGeom>
          <a:noFill/>
          <a:ln>
            <a:noFill/>
          </a:ln>
        </p:spPr>
      </p:pic>
      <p:pic>
        <p:nvPicPr>
          <p:cNvPr id="256" name="Google Shape;256;p27"/>
          <p:cNvPicPr preferRelativeResize="0"/>
          <p:nvPr/>
        </p:nvPicPr>
        <p:blipFill rotWithShape="1">
          <a:blip r:embed="rId8">
            <a:alphaModFix/>
          </a:blip>
          <a:srcRect/>
          <a:stretch/>
        </p:blipFill>
        <p:spPr>
          <a:xfrm>
            <a:off x="4923053" y="4018822"/>
            <a:ext cx="638254" cy="467453"/>
          </a:xfrm>
          <a:prstGeom prst="rect">
            <a:avLst/>
          </a:prstGeom>
          <a:noFill/>
          <a:ln>
            <a:noFill/>
          </a:ln>
        </p:spPr>
      </p:pic>
      <p:pic>
        <p:nvPicPr>
          <p:cNvPr id="257" name="Google Shape;257;p27"/>
          <p:cNvPicPr preferRelativeResize="0"/>
          <p:nvPr/>
        </p:nvPicPr>
        <p:blipFill rotWithShape="1">
          <a:blip r:embed="rId6">
            <a:alphaModFix/>
          </a:blip>
          <a:srcRect/>
          <a:stretch/>
        </p:blipFill>
        <p:spPr>
          <a:xfrm>
            <a:off x="5161870" y="3556561"/>
            <a:ext cx="86447" cy="362806"/>
          </a:xfrm>
          <a:prstGeom prst="rect">
            <a:avLst/>
          </a:prstGeom>
          <a:noFill/>
          <a:ln>
            <a:noFill/>
          </a:ln>
        </p:spPr>
      </p:pic>
      <p:pic>
        <p:nvPicPr>
          <p:cNvPr id="258" name="Google Shape;258;p27"/>
          <p:cNvPicPr preferRelativeResize="0"/>
          <p:nvPr/>
        </p:nvPicPr>
        <p:blipFill rotWithShape="1">
          <a:blip r:embed="rId6">
            <a:alphaModFix/>
          </a:blip>
          <a:srcRect/>
          <a:stretch/>
        </p:blipFill>
        <p:spPr>
          <a:xfrm>
            <a:off x="4294888" y="3554467"/>
            <a:ext cx="86447" cy="362806"/>
          </a:xfrm>
          <a:prstGeom prst="rect">
            <a:avLst/>
          </a:prstGeom>
          <a:noFill/>
          <a:ln>
            <a:noFill/>
          </a:ln>
        </p:spPr>
      </p:pic>
      <p:pic>
        <p:nvPicPr>
          <p:cNvPr id="259" name="Google Shape;259;p27"/>
          <p:cNvPicPr preferRelativeResize="0"/>
          <p:nvPr/>
        </p:nvPicPr>
        <p:blipFill rotWithShape="1">
          <a:blip r:embed="rId6">
            <a:alphaModFix/>
          </a:blip>
          <a:srcRect/>
          <a:stretch/>
        </p:blipFill>
        <p:spPr>
          <a:xfrm>
            <a:off x="3348774" y="3546439"/>
            <a:ext cx="86447" cy="362806"/>
          </a:xfrm>
          <a:prstGeom prst="rect">
            <a:avLst/>
          </a:prstGeom>
          <a:noFill/>
          <a:ln>
            <a:noFill/>
          </a:ln>
        </p:spPr>
      </p:pic>
      <p:pic>
        <p:nvPicPr>
          <p:cNvPr id="260" name="Google Shape;260;p27" descr="http://www.winboard.org/artikel-attachments/66513d1370425936-large-oracle-logo.jpg"/>
          <p:cNvPicPr preferRelativeResize="0"/>
          <p:nvPr/>
        </p:nvPicPr>
        <p:blipFill rotWithShape="1">
          <a:blip r:embed="rId9">
            <a:alphaModFix/>
          </a:blip>
          <a:srcRect/>
          <a:stretch/>
        </p:blipFill>
        <p:spPr>
          <a:xfrm>
            <a:off x="3069820" y="4180090"/>
            <a:ext cx="552845" cy="150932"/>
          </a:xfrm>
          <a:prstGeom prst="rect">
            <a:avLst/>
          </a:prstGeom>
          <a:noFill/>
          <a:ln>
            <a:noFill/>
          </a:ln>
        </p:spPr>
      </p:pic>
      <p:grpSp>
        <p:nvGrpSpPr>
          <p:cNvPr id="261" name="Google Shape;261;p27"/>
          <p:cNvGrpSpPr/>
          <p:nvPr/>
        </p:nvGrpSpPr>
        <p:grpSpPr>
          <a:xfrm>
            <a:off x="6981144" y="3913360"/>
            <a:ext cx="665100" cy="553999"/>
            <a:chOff x="-1" y="-1"/>
            <a:chExt cx="886800" cy="738666"/>
          </a:xfrm>
        </p:grpSpPr>
        <p:sp>
          <p:nvSpPr>
            <p:cNvPr id="262" name="Google Shape;262;p27"/>
            <p:cNvSpPr/>
            <p:nvPr/>
          </p:nvSpPr>
          <p:spPr>
            <a:xfrm>
              <a:off x="-1" y="-1"/>
              <a:ext cx="886680" cy="738666"/>
            </a:xfrm>
            <a:custGeom>
              <a:avLst/>
              <a:gdLst/>
              <a:ahLst/>
              <a:cxnLst/>
              <a:rect l="l" t="t" r="r" b="b"/>
              <a:pathLst>
                <a:path w="21600" h="21600" extrusionOk="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595959"/>
            </a:solidFill>
            <a:ln>
              <a:noFill/>
            </a:ln>
          </p:spPr>
          <p:txBody>
            <a:bodyPr spcFirstLastPara="1" wrap="square" lIns="34275" tIns="34275" rIns="34275" bIns="34275" anchor="t" anchorCtr="0">
              <a:noAutofit/>
            </a:bodyPr>
            <a:lstStyle/>
            <a:p>
              <a:pPr marL="0" marR="0" lvl="0" indent="0" algn="ctr" rtl="0">
                <a:lnSpc>
                  <a:spcPct val="130000"/>
                </a:lnSpc>
                <a:spcBef>
                  <a:spcPts val="0"/>
                </a:spcBef>
                <a:spcAft>
                  <a:spcPts val="0"/>
                </a:spcAft>
                <a:buClr>
                  <a:srgbClr val="FFFFFF"/>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63" name="Google Shape;263;p27"/>
            <p:cNvSpPr/>
            <p:nvPr/>
          </p:nvSpPr>
          <p:spPr>
            <a:xfrm>
              <a:off x="-1" y="-1"/>
              <a:ext cx="886800" cy="184800"/>
            </a:xfrm>
            <a:prstGeom prst="ellipse">
              <a:avLst/>
            </a:prstGeom>
            <a:solidFill>
              <a:srgbClr val="FFFFFF">
                <a:alpha val="40000"/>
              </a:srgbClr>
            </a:solidFill>
            <a:ln>
              <a:noFill/>
            </a:ln>
          </p:spPr>
          <p:txBody>
            <a:bodyPr spcFirstLastPara="1" wrap="square" lIns="34275" tIns="34275" rIns="34275" bIns="34275" anchor="t" anchorCtr="0">
              <a:noAutofit/>
            </a:bodyPr>
            <a:lstStyle/>
            <a:p>
              <a:pPr marL="0" marR="0" lvl="0" indent="0" algn="ctr" rtl="0">
                <a:lnSpc>
                  <a:spcPct val="130000"/>
                </a:lnSpc>
                <a:spcBef>
                  <a:spcPts val="0"/>
                </a:spcBef>
                <a:spcAft>
                  <a:spcPts val="0"/>
                </a:spcAft>
                <a:buClr>
                  <a:srgbClr val="FFFFFF"/>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sp>
          <p:nvSpPr>
            <p:cNvPr id="264" name="Google Shape;264;p27"/>
            <p:cNvSpPr/>
            <p:nvPr/>
          </p:nvSpPr>
          <p:spPr>
            <a:xfrm>
              <a:off x="-1" y="-1"/>
              <a:ext cx="886680" cy="738666"/>
            </a:xfrm>
            <a:custGeom>
              <a:avLst/>
              <a:gdLst/>
              <a:ahLst/>
              <a:cxnLst/>
              <a:rect l="l" t="t" r="r" b="b"/>
              <a:pathLst>
                <a:path w="21600" h="21600" extrusionOk="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w="25400" cap="flat" cmpd="sng">
              <a:solidFill>
                <a:srgbClr val="414141"/>
              </a:solidFill>
              <a:prstDash val="solid"/>
              <a:round/>
              <a:headEnd type="none" w="sm" len="sm"/>
              <a:tailEnd type="none" w="sm" len="sm"/>
            </a:ln>
          </p:spPr>
          <p:txBody>
            <a:bodyPr spcFirstLastPara="1" wrap="square" lIns="34275" tIns="34275" rIns="34275" bIns="34275" anchor="t" anchorCtr="0">
              <a:noAutofit/>
            </a:bodyPr>
            <a:lstStyle/>
            <a:p>
              <a:pPr marL="0" marR="0" lvl="0" indent="0" algn="ctr" rtl="0">
                <a:lnSpc>
                  <a:spcPct val="130000"/>
                </a:lnSpc>
                <a:spcBef>
                  <a:spcPts val="0"/>
                </a:spcBef>
                <a:spcAft>
                  <a:spcPts val="0"/>
                </a:spcAft>
                <a:buClr>
                  <a:srgbClr val="FFFFFF"/>
                </a:buClr>
                <a:buSzPts val="1400"/>
                <a:buFont typeface="Arial"/>
                <a:buNone/>
              </a:pPr>
              <a:endParaRPr sz="1400" b="0" i="0" u="none" strike="noStrike" cap="none">
                <a:solidFill>
                  <a:srgbClr val="000000"/>
                </a:solidFill>
                <a:latin typeface="Helvetica Neue"/>
                <a:ea typeface="Helvetica Neue"/>
                <a:cs typeface="Helvetica Neue"/>
                <a:sym typeface="Helvetica Neue"/>
              </a:endParaRPr>
            </a:p>
          </p:txBody>
        </p:sp>
      </p:grpSp>
      <p:pic>
        <p:nvPicPr>
          <p:cNvPr id="265" name="Google Shape;265;p27"/>
          <p:cNvPicPr preferRelativeResize="0"/>
          <p:nvPr/>
        </p:nvPicPr>
        <p:blipFill rotWithShape="1">
          <a:blip r:embed="rId10">
            <a:alphaModFix/>
          </a:blip>
          <a:srcRect/>
          <a:stretch/>
        </p:blipFill>
        <p:spPr>
          <a:xfrm>
            <a:off x="7098268" y="4105799"/>
            <a:ext cx="435827" cy="224438"/>
          </a:xfrm>
          <a:prstGeom prst="rect">
            <a:avLst/>
          </a:prstGeom>
          <a:noFill/>
          <a:ln>
            <a:noFill/>
          </a:ln>
        </p:spPr>
      </p:pic>
      <p:pic>
        <p:nvPicPr>
          <p:cNvPr id="266" name="Google Shape;266;p27"/>
          <p:cNvPicPr preferRelativeResize="0"/>
          <p:nvPr/>
        </p:nvPicPr>
        <p:blipFill rotWithShape="1">
          <a:blip r:embed="rId6">
            <a:alphaModFix/>
          </a:blip>
          <a:srcRect/>
          <a:stretch/>
        </p:blipFill>
        <p:spPr>
          <a:xfrm>
            <a:off x="7288093" y="3536200"/>
            <a:ext cx="86447" cy="362806"/>
          </a:xfrm>
          <a:prstGeom prst="rect">
            <a:avLst/>
          </a:prstGeom>
          <a:noFill/>
          <a:ln>
            <a:noFill/>
          </a:ln>
        </p:spPr>
      </p:pic>
      <p:pic>
        <p:nvPicPr>
          <p:cNvPr id="268" name="Google Shape;268;p27"/>
          <p:cNvPicPr preferRelativeResize="0"/>
          <p:nvPr/>
        </p:nvPicPr>
        <p:blipFill rotWithShape="1">
          <a:blip r:embed="rId11">
            <a:alphaModFix/>
          </a:blip>
          <a:srcRect t="37194" b="39109"/>
          <a:stretch/>
        </p:blipFill>
        <p:spPr>
          <a:xfrm>
            <a:off x="1302301" y="3900200"/>
            <a:ext cx="1660976" cy="393600"/>
          </a:xfrm>
          <a:prstGeom prst="rect">
            <a:avLst/>
          </a:prstGeom>
          <a:noFill/>
          <a:ln>
            <a:noFill/>
          </a:ln>
        </p:spPr>
      </p:pic>
      <p:pic>
        <p:nvPicPr>
          <p:cNvPr id="269" name="Google Shape;269;p27"/>
          <p:cNvPicPr preferRelativeResize="0"/>
          <p:nvPr/>
        </p:nvPicPr>
        <p:blipFill rotWithShape="1">
          <a:blip r:embed="rId6">
            <a:alphaModFix/>
          </a:blip>
          <a:srcRect/>
          <a:stretch/>
        </p:blipFill>
        <p:spPr>
          <a:xfrm>
            <a:off x="2133522" y="3562440"/>
            <a:ext cx="105761" cy="38706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5" name="Google Shape;275;p28"/>
          <p:cNvPicPr preferRelativeResize="0"/>
          <p:nvPr/>
        </p:nvPicPr>
        <p:blipFill rotWithShape="1">
          <a:blip r:embed="rId3">
            <a:alphaModFix/>
          </a:blip>
          <a:srcRect l="3141" t="5400" r="6858" b="7354"/>
          <a:stretch/>
        </p:blipFill>
        <p:spPr>
          <a:xfrm>
            <a:off x="812345" y="1387568"/>
            <a:ext cx="2479671" cy="1346107"/>
          </a:xfrm>
          <a:prstGeom prst="rect">
            <a:avLst/>
          </a:prstGeom>
          <a:noFill/>
          <a:ln>
            <a:noFill/>
          </a:ln>
        </p:spPr>
      </p:pic>
      <p:grpSp>
        <p:nvGrpSpPr>
          <p:cNvPr id="276" name="Google Shape;276;p28"/>
          <p:cNvGrpSpPr/>
          <p:nvPr/>
        </p:nvGrpSpPr>
        <p:grpSpPr>
          <a:xfrm>
            <a:off x="2855682" y="2162175"/>
            <a:ext cx="685800" cy="685800"/>
            <a:chOff x="0" y="0"/>
            <a:chExt cx="914400" cy="914400"/>
          </a:xfrm>
        </p:grpSpPr>
        <p:sp>
          <p:nvSpPr>
            <p:cNvPr id="277" name="Google Shape;277;p28"/>
            <p:cNvSpPr/>
            <p:nvPr/>
          </p:nvSpPr>
          <p:spPr>
            <a:xfrm>
              <a:off x="0" y="0"/>
              <a:ext cx="914400" cy="914400"/>
            </a:xfrm>
            <a:prstGeom prst="rect">
              <a:avLst/>
            </a:prstGeom>
            <a:solidFill>
              <a:srgbClr val="1F7767"/>
            </a:solidFill>
            <a:ln>
              <a:noFill/>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Helvetica Neue"/>
                <a:buNone/>
              </a:pPr>
              <a:endParaRPr sz="1400" b="0" i="0" u="none" strike="noStrike" cap="none">
                <a:solidFill>
                  <a:srgbClr val="000000"/>
                </a:solidFill>
                <a:latin typeface="Helvetica Neue"/>
                <a:ea typeface="Helvetica Neue"/>
                <a:cs typeface="Helvetica Neue"/>
                <a:sym typeface="Helvetica Neue"/>
              </a:endParaRPr>
            </a:p>
          </p:txBody>
        </p:sp>
        <p:pic>
          <p:nvPicPr>
            <p:cNvPr id="278" name="Google Shape;278;p28"/>
            <p:cNvPicPr preferRelativeResize="0"/>
            <p:nvPr/>
          </p:nvPicPr>
          <p:blipFill rotWithShape="1">
            <a:blip r:embed="rId4">
              <a:alphaModFix/>
            </a:blip>
            <a:srcRect/>
            <a:stretch/>
          </p:blipFill>
          <p:spPr>
            <a:xfrm>
              <a:off x="0" y="0"/>
              <a:ext cx="914400" cy="914400"/>
            </a:xfrm>
            <a:prstGeom prst="rect">
              <a:avLst/>
            </a:prstGeom>
            <a:noFill/>
            <a:ln>
              <a:noFill/>
            </a:ln>
          </p:spPr>
        </p:pic>
      </p:grpSp>
      <p:pic>
        <p:nvPicPr>
          <p:cNvPr id="279" name="Google Shape;279;p28" descr="Image result for Mule ESB"/>
          <p:cNvPicPr preferRelativeResize="0"/>
          <p:nvPr/>
        </p:nvPicPr>
        <p:blipFill rotWithShape="1">
          <a:blip r:embed="rId5">
            <a:alphaModFix/>
          </a:blip>
          <a:srcRect/>
          <a:stretch/>
        </p:blipFill>
        <p:spPr>
          <a:xfrm>
            <a:off x="6086475" y="1592705"/>
            <a:ext cx="2743200" cy="935832"/>
          </a:xfrm>
          <a:prstGeom prst="rect">
            <a:avLst/>
          </a:prstGeom>
          <a:noFill/>
          <a:ln>
            <a:noFill/>
          </a:ln>
        </p:spPr>
      </p:pic>
      <p:pic>
        <p:nvPicPr>
          <p:cNvPr id="280" name="Google Shape;280;p28"/>
          <p:cNvPicPr preferRelativeResize="0"/>
          <p:nvPr/>
        </p:nvPicPr>
        <p:blipFill rotWithShape="1">
          <a:blip r:embed="rId6">
            <a:alphaModFix/>
          </a:blip>
          <a:srcRect/>
          <a:stretch/>
        </p:blipFill>
        <p:spPr>
          <a:xfrm>
            <a:off x="3703407" y="1088981"/>
            <a:ext cx="2286001" cy="1128713"/>
          </a:xfrm>
          <a:prstGeom prst="rect">
            <a:avLst/>
          </a:prstGeom>
          <a:noFill/>
          <a:ln>
            <a:noFill/>
          </a:ln>
        </p:spPr>
      </p:pic>
      <p:sp>
        <p:nvSpPr>
          <p:cNvPr id="281" name="Google Shape;281;p28"/>
          <p:cNvSpPr/>
          <p:nvPr/>
        </p:nvSpPr>
        <p:spPr>
          <a:xfrm>
            <a:off x="2619375" y="2847974"/>
            <a:ext cx="1371600" cy="4686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
                <a:latin typeface="Calibri"/>
                <a:ea typeface="Calibri"/>
                <a:cs typeface="Calibri"/>
                <a:sym typeface="Calibri"/>
              </a:rPr>
              <a:t>Oracle </a:t>
            </a:r>
            <a:r>
              <a:rPr lang="en" sz="1400" b="0" i="0" u="none" strike="noStrike" cap="none">
                <a:solidFill>
                  <a:srgbClr val="000000"/>
                </a:solidFill>
                <a:latin typeface="Calibri"/>
                <a:ea typeface="Calibri"/>
                <a:cs typeface="Calibri"/>
                <a:sym typeface="Calibri"/>
              </a:rPr>
              <a:t>SOA Cloud Service</a:t>
            </a:r>
            <a:endParaRPr sz="1100"/>
          </a:p>
        </p:txBody>
      </p:sp>
      <p:sp>
        <p:nvSpPr>
          <p:cNvPr id="282" name="Google Shape;282;p28"/>
          <p:cNvSpPr/>
          <p:nvPr/>
        </p:nvSpPr>
        <p:spPr>
          <a:xfrm>
            <a:off x="628650" y="3505200"/>
            <a:ext cx="7886700" cy="1123800"/>
          </a:xfrm>
          <a:prstGeom prst="rect">
            <a:avLst/>
          </a:prstGeom>
          <a:solidFill>
            <a:srgbClr val="FFFFFF"/>
          </a:solidFill>
          <a:ln w="12700" cap="flat" cmpd="sng">
            <a:solidFill>
              <a:srgbClr val="000000"/>
            </a:solidFill>
            <a:prstDash val="solid"/>
            <a:miter lim="8000"/>
            <a:headEnd type="none" w="sm" len="sm"/>
            <a:tailEnd type="none" w="sm" len="sm"/>
          </a:ln>
        </p:spPr>
        <p:txBody>
          <a:bodyPr spcFirstLastPara="1" wrap="square" lIns="34275" tIns="34275" rIns="34275" bIns="34275" anchor="ctr" anchorCtr="0">
            <a:noAutofit/>
          </a:bodyPr>
          <a:lstStyle/>
          <a:p>
            <a:pPr marL="0" marR="0" lvl="0" indent="0" algn="l" rtl="0">
              <a:lnSpc>
                <a:spcPct val="100000"/>
              </a:lnSpc>
              <a:spcBef>
                <a:spcPts val="0"/>
              </a:spcBef>
              <a:spcAft>
                <a:spcPts val="0"/>
              </a:spcAft>
              <a:buClr>
                <a:srgbClr val="000000"/>
              </a:buClr>
              <a:buSzPts val="1400"/>
              <a:buFont typeface="Calibri"/>
              <a:buNone/>
            </a:pPr>
            <a:endParaRPr sz="1400" b="0" i="0" u="none" strike="noStrike" cap="none">
              <a:solidFill>
                <a:srgbClr val="000000"/>
              </a:solidFill>
              <a:latin typeface="Helvetica Neue"/>
              <a:ea typeface="Helvetica Neue"/>
              <a:cs typeface="Helvetica Neue"/>
              <a:sym typeface="Helvetica Neue"/>
            </a:endParaRPr>
          </a:p>
        </p:txBody>
      </p:sp>
      <p:sp>
        <p:nvSpPr>
          <p:cNvPr id="283" name="Google Shape;283;p28"/>
          <p:cNvSpPr/>
          <p:nvPr/>
        </p:nvSpPr>
        <p:spPr>
          <a:xfrm>
            <a:off x="680579" y="3505199"/>
            <a:ext cx="1900800" cy="2688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Calibri"/>
              <a:buNone/>
            </a:pPr>
            <a:r>
              <a:rPr lang="en" sz="1400" b="0" i="0" u="none" strike="noStrike" cap="none">
                <a:solidFill>
                  <a:srgbClr val="000000"/>
                </a:solidFill>
                <a:latin typeface="Calibri"/>
                <a:ea typeface="Calibri"/>
                <a:cs typeface="Calibri"/>
                <a:sym typeface="Calibri"/>
              </a:rPr>
              <a:t>Fixed Technologies Set</a:t>
            </a:r>
            <a:endParaRPr sz="1100"/>
          </a:p>
        </p:txBody>
      </p:sp>
      <p:pic>
        <p:nvPicPr>
          <p:cNvPr id="284" name="Google Shape;284;p28"/>
          <p:cNvPicPr preferRelativeResize="0"/>
          <p:nvPr/>
        </p:nvPicPr>
        <p:blipFill rotWithShape="1">
          <a:blip r:embed="rId7">
            <a:alphaModFix/>
          </a:blip>
          <a:srcRect/>
          <a:stretch/>
        </p:blipFill>
        <p:spPr>
          <a:xfrm>
            <a:off x="2386130" y="3712240"/>
            <a:ext cx="847725" cy="847725"/>
          </a:xfrm>
          <a:prstGeom prst="rect">
            <a:avLst/>
          </a:prstGeom>
          <a:noFill/>
          <a:ln>
            <a:noFill/>
          </a:ln>
        </p:spPr>
      </p:pic>
      <p:sp>
        <p:nvSpPr>
          <p:cNvPr id="285" name="Google Shape;285;p28"/>
          <p:cNvSpPr/>
          <p:nvPr/>
        </p:nvSpPr>
        <p:spPr>
          <a:xfrm>
            <a:off x="4731442" y="4297525"/>
            <a:ext cx="859500" cy="2781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1400"/>
              <a:buFont typeface="Courier"/>
              <a:buNone/>
            </a:pPr>
            <a:r>
              <a:rPr lang="en" sz="1400" b="0" i="0" u="none" strike="noStrike" cap="none">
                <a:solidFill>
                  <a:srgbClr val="000000"/>
                </a:solidFill>
                <a:latin typeface="Courier"/>
                <a:ea typeface="Courier"/>
                <a:cs typeface="Courier"/>
                <a:sym typeface="Courier"/>
              </a:rPr>
              <a:t>&lt;XML /&gt;</a:t>
            </a:r>
            <a:endParaRPr sz="1100"/>
          </a:p>
        </p:txBody>
      </p:sp>
      <p:sp>
        <p:nvSpPr>
          <p:cNvPr id="286" name="Google Shape;286;p28"/>
          <p:cNvSpPr/>
          <p:nvPr/>
        </p:nvSpPr>
        <p:spPr>
          <a:xfrm>
            <a:off x="5924872" y="3580334"/>
            <a:ext cx="1293600" cy="4686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900"/>
              <a:buFont typeface="Courier"/>
              <a:buNone/>
            </a:pPr>
            <a:r>
              <a:rPr lang="en" sz="900" b="0" i="0" u="none" strike="noStrike" cap="none">
                <a:solidFill>
                  <a:srgbClr val="000000"/>
                </a:solidFill>
                <a:latin typeface="Courier"/>
                <a:ea typeface="Courier"/>
                <a:cs typeface="Courier"/>
                <a:sym typeface="Courier"/>
              </a:rPr>
              <a:t>{</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Courier"/>
              <a:buNone/>
            </a:pPr>
            <a:r>
              <a:rPr lang="en" sz="900" b="0" i="0" u="none" strike="noStrike" cap="none">
                <a:solidFill>
                  <a:srgbClr val="000000"/>
                </a:solidFill>
                <a:latin typeface="Courier"/>
                <a:ea typeface="Courier"/>
                <a:cs typeface="Courier"/>
                <a:sym typeface="Courier"/>
              </a:rPr>
              <a:t> „dialect“:“JSON“</a:t>
            </a:r>
            <a:endParaRPr sz="1400" b="0" i="0" u="none" strike="noStrike" cap="none">
              <a:solidFill>
                <a:srgbClr val="000000"/>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Courier"/>
              <a:buNone/>
            </a:pPr>
            <a:r>
              <a:rPr lang="en" sz="900" b="0" i="0" u="none" strike="noStrike" cap="none">
                <a:solidFill>
                  <a:srgbClr val="000000"/>
                </a:solidFill>
                <a:latin typeface="Courier"/>
                <a:ea typeface="Courier"/>
                <a:cs typeface="Courier"/>
                <a:sym typeface="Courier"/>
              </a:rPr>
              <a:t>}</a:t>
            </a:r>
            <a:endParaRPr sz="1100"/>
          </a:p>
        </p:txBody>
      </p:sp>
      <p:pic>
        <p:nvPicPr>
          <p:cNvPr id="287" name="Google Shape;287;p28"/>
          <p:cNvPicPr preferRelativeResize="0"/>
          <p:nvPr/>
        </p:nvPicPr>
        <p:blipFill rotWithShape="1">
          <a:blip r:embed="rId8">
            <a:alphaModFix/>
          </a:blip>
          <a:srcRect/>
          <a:stretch/>
        </p:blipFill>
        <p:spPr>
          <a:xfrm>
            <a:off x="6064063" y="4136103"/>
            <a:ext cx="390526" cy="438420"/>
          </a:xfrm>
          <a:prstGeom prst="rect">
            <a:avLst/>
          </a:prstGeom>
          <a:noFill/>
          <a:ln>
            <a:noFill/>
          </a:ln>
        </p:spPr>
      </p:pic>
      <p:pic>
        <p:nvPicPr>
          <p:cNvPr id="288" name="Google Shape;288;p28"/>
          <p:cNvPicPr preferRelativeResize="0"/>
          <p:nvPr/>
        </p:nvPicPr>
        <p:blipFill rotWithShape="1">
          <a:blip r:embed="rId9">
            <a:alphaModFix/>
          </a:blip>
          <a:srcRect/>
          <a:stretch/>
        </p:blipFill>
        <p:spPr>
          <a:xfrm>
            <a:off x="7668917" y="3563054"/>
            <a:ext cx="438285" cy="438285"/>
          </a:xfrm>
          <a:prstGeom prst="rect">
            <a:avLst/>
          </a:prstGeom>
          <a:noFill/>
          <a:ln>
            <a:noFill/>
          </a:ln>
        </p:spPr>
      </p:pic>
      <p:pic>
        <p:nvPicPr>
          <p:cNvPr id="289" name="Google Shape;289;p28"/>
          <p:cNvPicPr preferRelativeResize="0"/>
          <p:nvPr/>
        </p:nvPicPr>
        <p:blipFill rotWithShape="1">
          <a:blip r:embed="rId10">
            <a:alphaModFix/>
          </a:blip>
          <a:srcRect/>
          <a:stretch/>
        </p:blipFill>
        <p:spPr>
          <a:xfrm>
            <a:off x="7078828" y="4106849"/>
            <a:ext cx="438150" cy="438150"/>
          </a:xfrm>
          <a:prstGeom prst="rect">
            <a:avLst/>
          </a:prstGeom>
          <a:noFill/>
          <a:ln>
            <a:noFill/>
          </a:ln>
        </p:spPr>
      </p:pic>
      <p:pic>
        <p:nvPicPr>
          <p:cNvPr id="290" name="Google Shape;290;p28"/>
          <p:cNvPicPr preferRelativeResize="0"/>
          <p:nvPr/>
        </p:nvPicPr>
        <p:blipFill rotWithShape="1">
          <a:blip r:embed="rId11">
            <a:alphaModFix/>
          </a:blip>
          <a:srcRect/>
          <a:stretch/>
        </p:blipFill>
        <p:spPr>
          <a:xfrm>
            <a:off x="4003300" y="3925150"/>
            <a:ext cx="541023" cy="541023"/>
          </a:xfrm>
          <a:prstGeom prst="rect">
            <a:avLst/>
          </a:prstGeom>
          <a:noFill/>
          <a:ln>
            <a:noFill/>
          </a:ln>
        </p:spPr>
      </p:pic>
      <p:pic>
        <p:nvPicPr>
          <p:cNvPr id="291" name="Google Shape;291;p28"/>
          <p:cNvPicPr preferRelativeResize="0"/>
          <p:nvPr/>
        </p:nvPicPr>
        <p:blipFill rotWithShape="1">
          <a:blip r:embed="rId12">
            <a:alphaModFix/>
          </a:blip>
          <a:srcRect/>
          <a:stretch/>
        </p:blipFill>
        <p:spPr>
          <a:xfrm>
            <a:off x="4896418" y="3528451"/>
            <a:ext cx="669407" cy="642632"/>
          </a:xfrm>
          <a:prstGeom prst="rect">
            <a:avLst/>
          </a:prstGeom>
          <a:noFill/>
          <a:ln>
            <a:noFill/>
          </a:ln>
        </p:spPr>
      </p:pic>
      <p:pic>
        <p:nvPicPr>
          <p:cNvPr id="292" name="Google Shape;292;p28"/>
          <p:cNvPicPr preferRelativeResize="0"/>
          <p:nvPr/>
        </p:nvPicPr>
        <p:blipFill rotWithShape="1">
          <a:blip r:embed="rId13">
            <a:alphaModFix/>
          </a:blip>
          <a:srcRect/>
          <a:stretch/>
        </p:blipFill>
        <p:spPr>
          <a:xfrm>
            <a:off x="3133816" y="3580334"/>
            <a:ext cx="838062" cy="419032"/>
          </a:xfrm>
          <a:prstGeom prst="rect">
            <a:avLst/>
          </a:prstGeom>
          <a:noFill/>
          <a:ln>
            <a:noFill/>
          </a:ln>
        </p:spPr>
      </p:pic>
      <p:sp>
        <p:nvSpPr>
          <p:cNvPr id="7" name="Title 6">
            <a:extLst>
              <a:ext uri="{FF2B5EF4-FFF2-40B4-BE49-F238E27FC236}">
                <a16:creationId xmlns:a16="http://schemas.microsoft.com/office/drawing/2014/main" id="{5682D69E-EBB1-4D1B-B36A-6E1B6F92B0A5}"/>
              </a:ext>
            </a:extLst>
          </p:cNvPr>
          <p:cNvSpPr>
            <a:spLocks noGrp="1"/>
          </p:cNvSpPr>
          <p:nvPr>
            <p:ph type="title"/>
          </p:nvPr>
        </p:nvSpPr>
        <p:spPr/>
        <p:txBody>
          <a:bodyPr/>
          <a:lstStyle/>
          <a:p>
            <a:r>
              <a:rPr lang="en" dirty="0">
                <a:sym typeface="Calibri"/>
              </a:rPr>
              <a:t>		Caught in a </a:t>
            </a:r>
            <a:r>
              <a:rPr lang="en-US" dirty="0">
                <a:sym typeface="Calibri"/>
              </a:rPr>
              <a:t>vendor and/or </a:t>
            </a:r>
            <a:r>
              <a:rPr lang="en" dirty="0">
                <a:sym typeface="Calibri"/>
              </a:rPr>
              <a:t>technology Trap</a:t>
            </a:r>
            <a:endParaRPr lang="en-NL" dirty="0"/>
          </a:p>
        </p:txBody>
      </p:sp>
      <p:sp>
        <p:nvSpPr>
          <p:cNvPr id="8" name="Content Placeholder 7">
            <a:extLst>
              <a:ext uri="{FF2B5EF4-FFF2-40B4-BE49-F238E27FC236}">
                <a16:creationId xmlns:a16="http://schemas.microsoft.com/office/drawing/2014/main" id="{53C35562-1D22-4447-81A4-96D785F06994}"/>
              </a:ext>
            </a:extLst>
          </p:cNvPr>
          <p:cNvSpPr>
            <a:spLocks noGrp="1"/>
          </p:cNvSpPr>
          <p:nvPr>
            <p:ph idx="1"/>
          </p:nvPr>
        </p:nvSpPr>
        <p:spPr/>
        <p:txBody>
          <a:bodyPr/>
          <a:lstStyle/>
          <a:p>
            <a:endParaRPr lang="en-NL"/>
          </a:p>
        </p:txBody>
      </p:sp>
      <p:sp>
        <p:nvSpPr>
          <p:cNvPr id="293" name="Google Shape;293;p28"/>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19</a:t>
            </a:fld>
            <a:endParaRPr/>
          </a:p>
        </p:txBody>
      </p:sp>
      <p:pic>
        <p:nvPicPr>
          <p:cNvPr id="22" name="Picture 2" descr="Related image">
            <a:extLst>
              <a:ext uri="{FF2B5EF4-FFF2-40B4-BE49-F238E27FC236}">
                <a16:creationId xmlns:a16="http://schemas.microsoft.com/office/drawing/2014/main" id="{3B377367-CFA0-4875-9BB0-41E643010A1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17757" y="-5666"/>
            <a:ext cx="941666" cy="941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30B97D9E-E876-4B5E-8DD8-9A1EB5BCC84E}"/>
              </a:ext>
            </a:extLst>
          </p:cNvPr>
          <p:cNvGrpSpPr/>
          <p:nvPr/>
        </p:nvGrpSpPr>
        <p:grpSpPr>
          <a:xfrm>
            <a:off x="6297303" y="3305446"/>
            <a:ext cx="2664420" cy="965173"/>
            <a:chOff x="315263" y="828156"/>
            <a:chExt cx="8513474" cy="3487189"/>
          </a:xfrm>
        </p:grpSpPr>
        <p:pic>
          <p:nvPicPr>
            <p:cNvPr id="41" name="Google Shape;71;p15">
              <a:extLst>
                <a:ext uri="{FF2B5EF4-FFF2-40B4-BE49-F238E27FC236}">
                  <a16:creationId xmlns:a16="http://schemas.microsoft.com/office/drawing/2014/main" id="{2F5E96A2-2F07-411D-9B35-8F8E8D3ADF69}"/>
                </a:ext>
              </a:extLst>
            </p:cNvPr>
            <p:cNvPicPr preferRelativeResize="0"/>
            <p:nvPr/>
          </p:nvPicPr>
          <p:blipFill rotWithShape="1">
            <a:blip r:embed="rId2">
              <a:alphaModFix/>
            </a:blip>
            <a:srcRect l="17425" t="24883" r="64058" b="64823"/>
            <a:stretch/>
          </p:blipFill>
          <p:spPr>
            <a:xfrm>
              <a:off x="2775791" y="828156"/>
              <a:ext cx="3446158" cy="1103543"/>
            </a:xfrm>
            <a:prstGeom prst="rect">
              <a:avLst/>
            </a:prstGeom>
            <a:noFill/>
            <a:ln>
              <a:noFill/>
            </a:ln>
          </p:spPr>
        </p:pic>
        <p:pic>
          <p:nvPicPr>
            <p:cNvPr id="42" name="Google Shape;72;p15">
              <a:extLst>
                <a:ext uri="{FF2B5EF4-FFF2-40B4-BE49-F238E27FC236}">
                  <a16:creationId xmlns:a16="http://schemas.microsoft.com/office/drawing/2014/main" id="{7873C1C6-B034-4E75-985D-7A1F3B6D98F1}"/>
                </a:ext>
              </a:extLst>
            </p:cNvPr>
            <p:cNvPicPr preferRelativeResize="0"/>
            <p:nvPr/>
          </p:nvPicPr>
          <p:blipFill rotWithShape="1">
            <a:blip r:embed="rId3">
              <a:alphaModFix/>
            </a:blip>
            <a:srcRect/>
            <a:stretch/>
          </p:blipFill>
          <p:spPr>
            <a:xfrm>
              <a:off x="4106932" y="2090030"/>
              <a:ext cx="3856029" cy="1156808"/>
            </a:xfrm>
            <a:prstGeom prst="rect">
              <a:avLst/>
            </a:prstGeom>
            <a:noFill/>
            <a:ln>
              <a:noFill/>
            </a:ln>
          </p:spPr>
        </p:pic>
        <p:pic>
          <p:nvPicPr>
            <p:cNvPr id="43" name="Google Shape;73;p15">
              <a:extLst>
                <a:ext uri="{FF2B5EF4-FFF2-40B4-BE49-F238E27FC236}">
                  <a16:creationId xmlns:a16="http://schemas.microsoft.com/office/drawing/2014/main" id="{D81DC81B-FC66-4359-89B1-C93E97314CEE}"/>
                </a:ext>
              </a:extLst>
            </p:cNvPr>
            <p:cNvPicPr preferRelativeResize="0"/>
            <p:nvPr/>
          </p:nvPicPr>
          <p:blipFill rotWithShape="1">
            <a:blip r:embed="rId4">
              <a:alphaModFix/>
            </a:blip>
            <a:srcRect/>
            <a:stretch/>
          </p:blipFill>
          <p:spPr>
            <a:xfrm>
              <a:off x="7097728" y="964521"/>
              <a:ext cx="1731009" cy="802175"/>
            </a:xfrm>
            <a:prstGeom prst="rect">
              <a:avLst/>
            </a:prstGeom>
            <a:noFill/>
            <a:ln>
              <a:noFill/>
            </a:ln>
          </p:spPr>
        </p:pic>
        <p:pic>
          <p:nvPicPr>
            <p:cNvPr id="44" name="Google Shape;75;p15">
              <a:extLst>
                <a:ext uri="{FF2B5EF4-FFF2-40B4-BE49-F238E27FC236}">
                  <a16:creationId xmlns:a16="http://schemas.microsoft.com/office/drawing/2014/main" id="{A9989CBF-A28F-46FE-9E0C-0B887B33E512}"/>
                </a:ext>
              </a:extLst>
            </p:cNvPr>
            <p:cNvPicPr preferRelativeResize="0"/>
            <p:nvPr/>
          </p:nvPicPr>
          <p:blipFill rotWithShape="1">
            <a:blip r:embed="rId5">
              <a:alphaModFix/>
            </a:blip>
            <a:srcRect/>
            <a:stretch/>
          </p:blipFill>
          <p:spPr>
            <a:xfrm>
              <a:off x="315263" y="2223871"/>
              <a:ext cx="3382125" cy="623025"/>
            </a:xfrm>
            <a:prstGeom prst="rect">
              <a:avLst/>
            </a:prstGeom>
            <a:noFill/>
            <a:ln>
              <a:noFill/>
            </a:ln>
          </p:spPr>
        </p:pic>
        <p:pic>
          <p:nvPicPr>
            <p:cNvPr id="45" name="Google Shape;76;p15">
              <a:extLst>
                <a:ext uri="{FF2B5EF4-FFF2-40B4-BE49-F238E27FC236}">
                  <a16:creationId xmlns:a16="http://schemas.microsoft.com/office/drawing/2014/main" id="{8439EEF0-2A2E-49CC-A89D-F5371D67F01D}"/>
                </a:ext>
              </a:extLst>
            </p:cNvPr>
            <p:cNvPicPr preferRelativeResize="0"/>
            <p:nvPr/>
          </p:nvPicPr>
          <p:blipFill rotWithShape="1">
            <a:blip r:embed="rId6">
              <a:alphaModFix/>
            </a:blip>
            <a:srcRect/>
            <a:stretch/>
          </p:blipFill>
          <p:spPr>
            <a:xfrm>
              <a:off x="6592551" y="2324323"/>
              <a:ext cx="2176276" cy="843865"/>
            </a:xfrm>
            <a:prstGeom prst="rect">
              <a:avLst/>
            </a:prstGeom>
            <a:noFill/>
            <a:ln>
              <a:noFill/>
            </a:ln>
          </p:spPr>
        </p:pic>
        <p:pic>
          <p:nvPicPr>
            <p:cNvPr id="46" name="Google Shape;77;p15">
              <a:extLst>
                <a:ext uri="{FF2B5EF4-FFF2-40B4-BE49-F238E27FC236}">
                  <a16:creationId xmlns:a16="http://schemas.microsoft.com/office/drawing/2014/main" id="{04F5FA33-2BE5-4984-8A2E-1F8E7D910ECF}"/>
                </a:ext>
              </a:extLst>
            </p:cNvPr>
            <p:cNvPicPr preferRelativeResize="0"/>
            <p:nvPr/>
          </p:nvPicPr>
          <p:blipFill>
            <a:blip r:embed="rId7">
              <a:alphaModFix/>
            </a:blip>
            <a:stretch>
              <a:fillRect/>
            </a:stretch>
          </p:blipFill>
          <p:spPr>
            <a:xfrm>
              <a:off x="4909756" y="3350145"/>
              <a:ext cx="3053205" cy="965200"/>
            </a:xfrm>
            <a:prstGeom prst="rect">
              <a:avLst/>
            </a:prstGeom>
            <a:noFill/>
            <a:ln>
              <a:noFill/>
            </a:ln>
          </p:spPr>
        </p:pic>
        <p:pic>
          <p:nvPicPr>
            <p:cNvPr id="47" name="Google Shape;78;p15">
              <a:extLst>
                <a:ext uri="{FF2B5EF4-FFF2-40B4-BE49-F238E27FC236}">
                  <a16:creationId xmlns:a16="http://schemas.microsoft.com/office/drawing/2014/main" id="{86F7BD02-A5E8-49A1-9F00-8267E990B920}"/>
                </a:ext>
              </a:extLst>
            </p:cNvPr>
            <p:cNvPicPr preferRelativeResize="0"/>
            <p:nvPr/>
          </p:nvPicPr>
          <p:blipFill>
            <a:blip r:embed="rId8">
              <a:alphaModFix/>
            </a:blip>
            <a:stretch>
              <a:fillRect/>
            </a:stretch>
          </p:blipFill>
          <p:spPr>
            <a:xfrm>
              <a:off x="579447" y="895082"/>
              <a:ext cx="1961864" cy="1103550"/>
            </a:xfrm>
            <a:prstGeom prst="rect">
              <a:avLst/>
            </a:prstGeom>
            <a:noFill/>
            <a:ln>
              <a:noFill/>
            </a:ln>
          </p:spPr>
        </p:pic>
      </p:grpSp>
      <p:sp>
        <p:nvSpPr>
          <p:cNvPr id="3" name="Footer Placeholder 2">
            <a:extLst>
              <a:ext uri="{FF2B5EF4-FFF2-40B4-BE49-F238E27FC236}">
                <a16:creationId xmlns:a16="http://schemas.microsoft.com/office/drawing/2014/main" id="{DE87E958-33C8-495A-BB01-882F1D9C69B3}"/>
              </a:ext>
            </a:extLst>
          </p:cNvPr>
          <p:cNvSpPr>
            <a:spLocks noGrp="1"/>
          </p:cNvSpPr>
          <p:nvPr>
            <p:ph type="ftr" sz="quarter" idx="11"/>
          </p:nvPr>
        </p:nvSpPr>
        <p:spPr/>
        <p:txBody>
          <a:bodyPr/>
          <a:lstStyle/>
          <a:p>
            <a:r>
              <a:rPr lang="en-US" noProof="0"/>
              <a:t>Changing Views on Integration - AUSOUG Webinar Series</a:t>
            </a:r>
            <a:endParaRPr lang="nl-NL" noProof="0" dirty="0"/>
          </a:p>
        </p:txBody>
      </p:sp>
      <p:grpSp>
        <p:nvGrpSpPr>
          <p:cNvPr id="21" name="Group 20">
            <a:extLst>
              <a:ext uri="{FF2B5EF4-FFF2-40B4-BE49-F238E27FC236}">
                <a16:creationId xmlns:a16="http://schemas.microsoft.com/office/drawing/2014/main" id="{616D507A-2A2B-4762-B099-47E4A432560A}"/>
              </a:ext>
            </a:extLst>
          </p:cNvPr>
          <p:cNvGrpSpPr/>
          <p:nvPr/>
        </p:nvGrpSpPr>
        <p:grpSpPr>
          <a:xfrm>
            <a:off x="7146907" y="1186787"/>
            <a:ext cx="1492905" cy="2039664"/>
            <a:chOff x="6438380" y="2057281"/>
            <a:chExt cx="1709395" cy="2345825"/>
          </a:xfrm>
        </p:grpSpPr>
        <p:pic>
          <p:nvPicPr>
            <p:cNvPr id="11" name="Google Shape;90;p16">
              <a:extLst>
                <a:ext uri="{FF2B5EF4-FFF2-40B4-BE49-F238E27FC236}">
                  <a16:creationId xmlns:a16="http://schemas.microsoft.com/office/drawing/2014/main" id="{222F8167-451C-4CD3-B859-22CF302BC70F}"/>
                </a:ext>
              </a:extLst>
            </p:cNvPr>
            <p:cNvPicPr preferRelativeResize="0"/>
            <p:nvPr/>
          </p:nvPicPr>
          <p:blipFill>
            <a:blip r:embed="rId9">
              <a:alphaModFix/>
            </a:blip>
            <a:stretch>
              <a:fillRect/>
            </a:stretch>
          </p:blipFill>
          <p:spPr>
            <a:xfrm>
              <a:off x="7397025" y="3251956"/>
              <a:ext cx="750750" cy="1151150"/>
            </a:xfrm>
            <a:prstGeom prst="rect">
              <a:avLst/>
            </a:prstGeom>
            <a:noFill/>
            <a:ln>
              <a:noFill/>
            </a:ln>
          </p:spPr>
        </p:pic>
        <p:pic>
          <p:nvPicPr>
            <p:cNvPr id="12" name="Google Shape;91;p16">
              <a:extLst>
                <a:ext uri="{FF2B5EF4-FFF2-40B4-BE49-F238E27FC236}">
                  <a16:creationId xmlns:a16="http://schemas.microsoft.com/office/drawing/2014/main" id="{2E8CF109-BDF1-4E16-8FBF-792DAE7D1D6F}"/>
                </a:ext>
              </a:extLst>
            </p:cNvPr>
            <p:cNvPicPr preferRelativeResize="0"/>
            <p:nvPr/>
          </p:nvPicPr>
          <p:blipFill>
            <a:blip r:embed="rId10">
              <a:alphaModFix/>
            </a:blip>
            <a:stretch>
              <a:fillRect/>
            </a:stretch>
          </p:blipFill>
          <p:spPr>
            <a:xfrm>
              <a:off x="6438380" y="2724541"/>
              <a:ext cx="750750" cy="1054830"/>
            </a:xfrm>
            <a:prstGeom prst="rect">
              <a:avLst/>
            </a:prstGeom>
            <a:noFill/>
            <a:ln>
              <a:noFill/>
            </a:ln>
          </p:spPr>
        </p:pic>
        <p:pic>
          <p:nvPicPr>
            <p:cNvPr id="13" name="Google Shape;86;p16">
              <a:extLst>
                <a:ext uri="{FF2B5EF4-FFF2-40B4-BE49-F238E27FC236}">
                  <a16:creationId xmlns:a16="http://schemas.microsoft.com/office/drawing/2014/main" id="{FDB29F4F-1D22-40FC-95B4-CD2E0F1A3A53}"/>
                </a:ext>
              </a:extLst>
            </p:cNvPr>
            <p:cNvPicPr preferRelativeResize="0"/>
            <p:nvPr/>
          </p:nvPicPr>
          <p:blipFill>
            <a:blip r:embed="rId11">
              <a:alphaModFix/>
            </a:blip>
            <a:stretch>
              <a:fillRect/>
            </a:stretch>
          </p:blipFill>
          <p:spPr>
            <a:xfrm>
              <a:off x="7264289" y="2057281"/>
              <a:ext cx="750750" cy="1122675"/>
            </a:xfrm>
            <a:prstGeom prst="rect">
              <a:avLst/>
            </a:prstGeom>
            <a:noFill/>
            <a:ln>
              <a:noFill/>
            </a:ln>
          </p:spPr>
        </p:pic>
      </p:grpSp>
      <p:grpSp>
        <p:nvGrpSpPr>
          <p:cNvPr id="20" name="Group 19">
            <a:extLst>
              <a:ext uri="{FF2B5EF4-FFF2-40B4-BE49-F238E27FC236}">
                <a16:creationId xmlns:a16="http://schemas.microsoft.com/office/drawing/2014/main" id="{54F4B7A9-4A1B-4BA3-8DED-6C704476ACEA}"/>
              </a:ext>
            </a:extLst>
          </p:cNvPr>
          <p:cNvGrpSpPr/>
          <p:nvPr/>
        </p:nvGrpSpPr>
        <p:grpSpPr>
          <a:xfrm>
            <a:off x="242971" y="3790335"/>
            <a:ext cx="1858624" cy="914572"/>
            <a:chOff x="558703" y="2594983"/>
            <a:chExt cx="3822191" cy="2065592"/>
          </a:xfrm>
        </p:grpSpPr>
        <p:pic>
          <p:nvPicPr>
            <p:cNvPr id="2050" name="Picture 2" descr="Oracle ACE Director Sven Bernhardt">
              <a:extLst>
                <a:ext uri="{FF2B5EF4-FFF2-40B4-BE49-F238E27FC236}">
                  <a16:creationId xmlns:a16="http://schemas.microsoft.com/office/drawing/2014/main" id="{7A91F5D5-0AFE-4272-B386-3C92395073D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97373" y="2875031"/>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acle ACE Rolando Carrasco">
              <a:extLst>
                <a:ext uri="{FF2B5EF4-FFF2-40B4-BE49-F238E27FC236}">
                  <a16:creationId xmlns:a16="http://schemas.microsoft.com/office/drawing/2014/main" id="{0F4FC886-8B5C-4EE7-806F-61454144D4A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0368" y="370807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racle ACE Director Lonneke Dikmans">
              <a:extLst>
                <a:ext uri="{FF2B5EF4-FFF2-40B4-BE49-F238E27FC236}">
                  <a16:creationId xmlns:a16="http://schemas.microsoft.com/office/drawing/2014/main" id="{9792D984-84DB-4D64-9C5E-0D3C73F7634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265729" y="259498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Oracle ACE Director Lucas Jellema">
              <a:extLst>
                <a:ext uri="{FF2B5EF4-FFF2-40B4-BE49-F238E27FC236}">
                  <a16:creationId xmlns:a16="http://schemas.microsoft.com/office/drawing/2014/main" id="{625CDE82-9473-4A21-B609-A6C2A0C3F070}"/>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58703" y="370807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Leon Smiers">
              <a:extLst>
                <a:ext uri="{FF2B5EF4-FFF2-40B4-BE49-F238E27FC236}">
                  <a16:creationId xmlns:a16="http://schemas.microsoft.com/office/drawing/2014/main" id="{8BC12D4D-E16B-4AD3-B5FD-27506B926D3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428394" y="2703706"/>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Oracle ACE Arturo Viveros">
              <a:extLst>
                <a:ext uri="{FF2B5EF4-FFF2-40B4-BE49-F238E27FC236}">
                  <a16:creationId xmlns:a16="http://schemas.microsoft.com/office/drawing/2014/main" id="{49E4FC9A-7674-48A9-998D-74459E67324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23371" y="3547483"/>
              <a:ext cx="952500" cy="952500"/>
            </a:xfrm>
            <a:prstGeom prst="rect">
              <a:avLst/>
            </a:prstGeom>
            <a:noFill/>
            <a:extLst>
              <a:ext uri="{909E8E84-426E-40DD-AFC4-6F175D3DCCD1}">
                <a14:hiddenFill xmlns:a14="http://schemas.microsoft.com/office/drawing/2010/main">
                  <a:solidFill>
                    <a:srgbClr val="FFFFFF"/>
                  </a:solidFill>
                </a14:hiddenFill>
              </a:ext>
            </a:extLst>
          </p:spPr>
        </p:pic>
      </p:grpSp>
      <p:pic>
        <p:nvPicPr>
          <p:cNvPr id="2062" name="Picture 14">
            <a:extLst>
              <a:ext uri="{FF2B5EF4-FFF2-40B4-BE49-F238E27FC236}">
                <a16:creationId xmlns:a16="http://schemas.microsoft.com/office/drawing/2014/main" id="{A01564AC-6696-4783-A65D-1D18CF8107A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43508" y="269956"/>
            <a:ext cx="2599597" cy="990645"/>
          </a:xfrm>
          <a:prstGeom prst="rect">
            <a:avLst/>
          </a:prstGeom>
          <a:noFill/>
          <a:extLst>
            <a:ext uri="{909E8E84-426E-40DD-AFC4-6F175D3DCCD1}">
              <a14:hiddenFill xmlns:a14="http://schemas.microsoft.com/office/drawing/2010/main">
                <a:solidFill>
                  <a:srgbClr val="FFFFFF"/>
                </a:solidFill>
              </a14:hiddenFill>
            </a:ext>
          </a:extLst>
        </p:spPr>
      </p:pic>
      <p:pic>
        <p:nvPicPr>
          <p:cNvPr id="19" name="Snagit_SNG82B">
            <a:extLst>
              <a:ext uri="{FF2B5EF4-FFF2-40B4-BE49-F238E27FC236}">
                <a16:creationId xmlns:a16="http://schemas.microsoft.com/office/drawing/2014/main" id="{DA5C4F72-F122-470A-B1C2-E9188EF98996}"/>
              </a:ext>
            </a:extLst>
          </p:cNvPr>
          <p:cNvPicPr>
            <a:picLocks noChangeAspect="1"/>
          </p:cNvPicPr>
          <p:nvPr/>
        </p:nvPicPr>
        <p:blipFill>
          <a:blip r:embed="rId19"/>
          <a:stretch>
            <a:fillRect/>
          </a:stretch>
        </p:blipFill>
        <p:spPr>
          <a:xfrm>
            <a:off x="3290921" y="102416"/>
            <a:ext cx="2687317" cy="2768639"/>
          </a:xfrm>
          <a:prstGeom prst="rect">
            <a:avLst/>
          </a:prstGeom>
          <a:ln>
            <a:noFill/>
          </a:ln>
          <a:effectLst>
            <a:outerShdw blurRad="292100" dist="139700" dir="2700000" algn="tl" rotWithShape="0">
              <a:srgbClr val="333333">
                <a:alpha val="65000"/>
              </a:srgbClr>
            </a:outerShdw>
          </a:effectLst>
        </p:spPr>
      </p:pic>
      <p:pic>
        <p:nvPicPr>
          <p:cNvPr id="23" name="Snagit_SNG860">
            <a:extLst>
              <a:ext uri="{FF2B5EF4-FFF2-40B4-BE49-F238E27FC236}">
                <a16:creationId xmlns:a16="http://schemas.microsoft.com/office/drawing/2014/main" id="{588F885B-8430-4F25-BF52-C96BDE72122B}"/>
              </a:ext>
            </a:extLst>
          </p:cNvPr>
          <p:cNvPicPr>
            <a:picLocks noChangeAspect="1"/>
          </p:cNvPicPr>
          <p:nvPr/>
        </p:nvPicPr>
        <p:blipFill>
          <a:blip r:embed="rId20"/>
          <a:stretch>
            <a:fillRect/>
          </a:stretch>
        </p:blipFill>
        <p:spPr>
          <a:xfrm>
            <a:off x="7086365" y="3803040"/>
            <a:ext cx="1957704" cy="1056023"/>
          </a:xfrm>
          <a:prstGeom prst="rect">
            <a:avLst/>
          </a:prstGeom>
        </p:spPr>
      </p:pic>
      <p:pic>
        <p:nvPicPr>
          <p:cNvPr id="25" name="Snagit_SNG838">
            <a:extLst>
              <a:ext uri="{FF2B5EF4-FFF2-40B4-BE49-F238E27FC236}">
                <a16:creationId xmlns:a16="http://schemas.microsoft.com/office/drawing/2014/main" id="{B2FB9E91-43B2-4399-A2FB-070F5BDEB891}"/>
              </a:ext>
            </a:extLst>
          </p:cNvPr>
          <p:cNvPicPr>
            <a:picLocks noChangeAspect="1"/>
          </p:cNvPicPr>
          <p:nvPr/>
        </p:nvPicPr>
        <p:blipFill>
          <a:blip r:embed="rId21"/>
          <a:stretch>
            <a:fillRect/>
          </a:stretch>
        </p:blipFill>
        <p:spPr>
          <a:xfrm>
            <a:off x="2256111" y="2991088"/>
            <a:ext cx="2583961" cy="1947491"/>
          </a:xfrm>
          <a:prstGeom prst="rect">
            <a:avLst/>
          </a:prstGeom>
        </p:spPr>
      </p:pic>
      <p:pic>
        <p:nvPicPr>
          <p:cNvPr id="35" name="Google Shape;84;p16">
            <a:extLst>
              <a:ext uri="{FF2B5EF4-FFF2-40B4-BE49-F238E27FC236}">
                <a16:creationId xmlns:a16="http://schemas.microsoft.com/office/drawing/2014/main" id="{06EAA5F9-0C88-43A3-8D9F-6D2D83C39C70}"/>
              </a:ext>
            </a:extLst>
          </p:cNvPr>
          <p:cNvPicPr preferRelativeResize="0"/>
          <p:nvPr/>
        </p:nvPicPr>
        <p:blipFill>
          <a:blip r:embed="rId22">
            <a:alphaModFix/>
          </a:blip>
          <a:stretch>
            <a:fillRect/>
          </a:stretch>
        </p:blipFill>
        <p:spPr>
          <a:xfrm rot="19918068">
            <a:off x="7137246" y="2002550"/>
            <a:ext cx="1798608" cy="414453"/>
          </a:xfrm>
          <a:prstGeom prst="rect">
            <a:avLst/>
          </a:prstGeom>
          <a:noFill/>
          <a:ln>
            <a:noFill/>
          </a:ln>
        </p:spPr>
      </p:pic>
      <p:pic>
        <p:nvPicPr>
          <p:cNvPr id="28" name="Picture 27">
            <a:extLst>
              <a:ext uri="{FF2B5EF4-FFF2-40B4-BE49-F238E27FC236}">
                <a16:creationId xmlns:a16="http://schemas.microsoft.com/office/drawing/2014/main" id="{73A764B6-E547-4833-BB85-C0308BBA7CB2}"/>
              </a:ext>
            </a:extLst>
          </p:cNvPr>
          <p:cNvPicPr>
            <a:picLocks noChangeAspect="1"/>
          </p:cNvPicPr>
          <p:nvPr/>
        </p:nvPicPr>
        <p:blipFill>
          <a:blip r:embed="rId23"/>
          <a:stretch>
            <a:fillRect/>
          </a:stretch>
        </p:blipFill>
        <p:spPr>
          <a:xfrm>
            <a:off x="652520" y="281024"/>
            <a:ext cx="2234549" cy="2496165"/>
          </a:xfrm>
          <a:prstGeom prst="rect">
            <a:avLst/>
          </a:prstGeom>
          <a:ln>
            <a:noFill/>
          </a:ln>
          <a:effectLst>
            <a:outerShdw blurRad="292100" dist="139700" dir="2700000" algn="tl" rotWithShape="0">
              <a:srgbClr val="333333">
                <a:alpha val="65000"/>
              </a:srgbClr>
            </a:outerShdw>
          </a:effectLst>
        </p:spPr>
      </p:pic>
      <p:pic>
        <p:nvPicPr>
          <p:cNvPr id="29" name="Picture 28">
            <a:extLst>
              <a:ext uri="{FF2B5EF4-FFF2-40B4-BE49-F238E27FC236}">
                <a16:creationId xmlns:a16="http://schemas.microsoft.com/office/drawing/2014/main" id="{F2658999-F1D4-45FD-BC37-9A204520561C}"/>
              </a:ext>
            </a:extLst>
          </p:cNvPr>
          <p:cNvPicPr>
            <a:picLocks noChangeAspect="1"/>
          </p:cNvPicPr>
          <p:nvPr/>
        </p:nvPicPr>
        <p:blipFill>
          <a:blip r:embed="rId24"/>
          <a:stretch>
            <a:fillRect/>
          </a:stretch>
        </p:blipFill>
        <p:spPr>
          <a:xfrm>
            <a:off x="5156769" y="3162932"/>
            <a:ext cx="2177081" cy="1502795"/>
          </a:xfrm>
          <a:prstGeom prst="rect">
            <a:avLst/>
          </a:prstGeom>
          <a:ln>
            <a:noFill/>
          </a:ln>
          <a:effectLst>
            <a:outerShdw blurRad="292100" dist="139700" dir="2700000" algn="tl" rotWithShape="0">
              <a:srgbClr val="333333">
                <a:alpha val="65000"/>
              </a:srgbClr>
            </a:outerShdw>
          </a:effectLst>
        </p:spPr>
      </p:pic>
      <p:pic>
        <p:nvPicPr>
          <p:cNvPr id="17" name="Snagit_SNG836">
            <a:extLst>
              <a:ext uri="{FF2B5EF4-FFF2-40B4-BE49-F238E27FC236}">
                <a16:creationId xmlns:a16="http://schemas.microsoft.com/office/drawing/2014/main" id="{293B7B91-9CAE-4283-800A-1A0AD6E2902E}"/>
              </a:ext>
            </a:extLst>
          </p:cNvPr>
          <p:cNvPicPr>
            <a:picLocks noChangeAspect="1"/>
          </p:cNvPicPr>
          <p:nvPr/>
        </p:nvPicPr>
        <p:blipFill>
          <a:blip r:embed="rId25"/>
          <a:stretch>
            <a:fillRect/>
          </a:stretch>
        </p:blipFill>
        <p:spPr>
          <a:xfrm>
            <a:off x="57298" y="1996919"/>
            <a:ext cx="2118499" cy="1793416"/>
          </a:xfrm>
          <a:prstGeom prst="rect">
            <a:avLst/>
          </a:prstGeom>
        </p:spPr>
      </p:pic>
    </p:spTree>
    <p:extLst>
      <p:ext uri="{BB962C8B-B14F-4D97-AF65-F5344CB8AC3E}">
        <p14:creationId xmlns:p14="http://schemas.microsoft.com/office/powerpoint/2010/main" val="185150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75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par>
                                <p:cTn id="18" presetID="10" presetClass="entr" presetSubtype="0" fill="hold" nodeType="withEffect">
                                  <p:stCondLst>
                                    <p:cond delay="0"/>
                                  </p:stCondLst>
                                  <p:childTnLst>
                                    <p:set>
                                      <p:cBhvr>
                                        <p:cTn id="19" dur="1" fill="hold">
                                          <p:stCondLst>
                                            <p:cond delay="0"/>
                                          </p:stCondLst>
                                        </p:cTn>
                                        <p:tgtEl>
                                          <p:spTgt spid="2062"/>
                                        </p:tgtEl>
                                        <p:attrNameLst>
                                          <p:attrName>style.visibility</p:attrName>
                                        </p:attrNameLst>
                                      </p:cBhvr>
                                      <p:to>
                                        <p:strVal val="visible"/>
                                      </p:to>
                                    </p:set>
                                    <p:animEffect transition="in" filter="fade">
                                      <p:cBhvr>
                                        <p:cTn id="20" dur="500"/>
                                        <p:tgtEl>
                                          <p:spTgt spid="2062"/>
                                        </p:tgtEl>
                                      </p:cBhvr>
                                    </p:animEffect>
                                  </p:childTnLst>
                                </p:cTn>
                              </p:par>
                              <p:par>
                                <p:cTn id="21" presetID="10"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par>
                                <p:cTn id="24" presetID="1" presetClass="entr" presetSubtype="0" fill="hold" nodeType="withEffect">
                                  <p:stCondLst>
                                    <p:cond delay="0"/>
                                  </p:stCondLst>
                                  <p:childTnLst>
                                    <p:set>
                                      <p:cBhvr>
                                        <p:cTn id="25" dur="1" fill="hold">
                                          <p:stCondLst>
                                            <p:cond delay="0"/>
                                          </p:stCondLst>
                                        </p:cTn>
                                        <p:tgtEl>
                                          <p:spTgt spid="4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1+#ppt_w/2"/>
                                          </p:val>
                                        </p:tav>
                                        <p:tav tm="100000">
                                          <p:val>
                                            <p:strVal val="#ppt_x"/>
                                          </p:val>
                                        </p:tav>
                                      </p:tavLst>
                                    </p:anim>
                                    <p:anim calcmode="lin" valueType="num">
                                      <p:cBhvr additive="base">
                                        <p:cTn id="31" dur="500" fill="hold"/>
                                        <p:tgtEl>
                                          <p:spTgt spid="23"/>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2" presetClass="entr" presetSubtype="4" fill="hold" nodeType="after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fill="hold"/>
                                        <p:tgtEl>
                                          <p:spTgt spid="29"/>
                                        </p:tgtEl>
                                        <p:attrNameLst>
                                          <p:attrName>ppt_x</p:attrName>
                                        </p:attrNameLst>
                                      </p:cBhvr>
                                      <p:tavLst>
                                        <p:tav tm="0">
                                          <p:val>
                                            <p:strVal val="#ppt_x"/>
                                          </p:val>
                                        </p:tav>
                                        <p:tav tm="100000">
                                          <p:val>
                                            <p:strVal val="#ppt_x"/>
                                          </p:val>
                                        </p:tav>
                                      </p:tavLst>
                                    </p:anim>
                                    <p:anim calcmode="lin" valueType="num">
                                      <p:cBhvr additive="base">
                                        <p:cTn id="3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fade">
                                      <p:cBhvr>
                                        <p:cTn id="41" dur="500"/>
                                        <p:tgtEl>
                                          <p:spTgt spid="20"/>
                                        </p:tgtEl>
                                      </p:cBhvr>
                                    </p:animEffect>
                                  </p:childTnLst>
                                </p:cTn>
                              </p:par>
                              <p:par>
                                <p:cTn id="42" presetID="10"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fade">
                                      <p:cBhvr>
                                        <p:cTn id="44" dur="500"/>
                                        <p:tgtEl>
                                          <p:spTgt spid="17"/>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p:cTn id="49" dur="500" fill="hold"/>
                                        <p:tgtEl>
                                          <p:spTgt spid="25"/>
                                        </p:tgtEl>
                                        <p:attrNameLst>
                                          <p:attrName>ppt_w</p:attrName>
                                        </p:attrNameLst>
                                      </p:cBhvr>
                                      <p:tavLst>
                                        <p:tav tm="0">
                                          <p:val>
                                            <p:fltVal val="0"/>
                                          </p:val>
                                        </p:tav>
                                        <p:tav tm="100000">
                                          <p:val>
                                            <p:strVal val="#ppt_w"/>
                                          </p:val>
                                        </p:tav>
                                      </p:tavLst>
                                    </p:anim>
                                    <p:anim calcmode="lin" valueType="num">
                                      <p:cBhvr>
                                        <p:cTn id="50" dur="500" fill="hold"/>
                                        <p:tgtEl>
                                          <p:spTgt spid="25"/>
                                        </p:tgtEl>
                                        <p:attrNameLst>
                                          <p:attrName>ppt_h</p:attrName>
                                        </p:attrNameLst>
                                      </p:cBhvr>
                                      <p:tavLst>
                                        <p:tav tm="0">
                                          <p:val>
                                            <p:fltVal val="0"/>
                                          </p:val>
                                        </p:tav>
                                        <p:tav tm="100000">
                                          <p:val>
                                            <p:strVal val="#ppt_h"/>
                                          </p:val>
                                        </p:tav>
                                      </p:tavLst>
                                    </p:anim>
                                    <p:animEffect transition="in" filter="fade">
                                      <p:cBhvr>
                                        <p:cTn id="5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5B2A7-4374-425A-B751-DE1571CA37FB}"/>
              </a:ext>
            </a:extLst>
          </p:cNvPr>
          <p:cNvSpPr>
            <a:spLocks noGrp="1"/>
          </p:cNvSpPr>
          <p:nvPr>
            <p:ph type="title"/>
          </p:nvPr>
        </p:nvSpPr>
        <p:spPr/>
        <p:txBody>
          <a:bodyPr/>
          <a:lstStyle/>
          <a:p>
            <a:r>
              <a:rPr lang="en" dirty="0">
                <a:sym typeface="Calibri"/>
              </a:rPr>
              <a:t>	Limited agility</a:t>
            </a:r>
            <a:endParaRPr lang="en-NL" dirty="0"/>
          </a:p>
        </p:txBody>
      </p:sp>
      <p:sp>
        <p:nvSpPr>
          <p:cNvPr id="3" name="Content Placeholder 2">
            <a:extLst>
              <a:ext uri="{FF2B5EF4-FFF2-40B4-BE49-F238E27FC236}">
                <a16:creationId xmlns:a16="http://schemas.microsoft.com/office/drawing/2014/main" id="{934CD49A-1B0E-4451-81DC-6384596DE6BB}"/>
              </a:ext>
            </a:extLst>
          </p:cNvPr>
          <p:cNvSpPr>
            <a:spLocks noGrp="1"/>
          </p:cNvSpPr>
          <p:nvPr>
            <p:ph idx="1"/>
          </p:nvPr>
        </p:nvSpPr>
        <p:spPr/>
        <p:txBody>
          <a:bodyPr/>
          <a:lstStyle/>
          <a:p>
            <a:r>
              <a:rPr lang="en-US" dirty="0"/>
              <a:t>Hard to implement Continuous Integration / Continuous Delivery</a:t>
            </a:r>
          </a:p>
          <a:p>
            <a:pPr lvl="1"/>
            <a:r>
              <a:rPr lang="en-US" dirty="0"/>
              <a:t>Complex infrastructure</a:t>
            </a:r>
          </a:p>
          <a:p>
            <a:pPr lvl="1"/>
            <a:r>
              <a:rPr lang="en-US" dirty="0"/>
              <a:t>Missing automated testing capabilities</a:t>
            </a:r>
          </a:p>
          <a:p>
            <a:r>
              <a:rPr lang="en-US" dirty="0"/>
              <a:t>Single Point Of …</a:t>
            </a:r>
          </a:p>
          <a:p>
            <a:r>
              <a:rPr lang="en-US" dirty="0"/>
              <a:t>Monolithic deployment approach</a:t>
            </a:r>
          </a:p>
          <a:p>
            <a:r>
              <a:rPr lang="en-US" dirty="0"/>
              <a:t>Monolithic management (scalability, load balance etc.)</a:t>
            </a:r>
          </a:p>
          <a:p>
            <a:r>
              <a:rPr lang="en-US" dirty="0"/>
              <a:t>Expert knowledge needed</a:t>
            </a:r>
          </a:p>
          <a:p>
            <a:pPr lvl="1"/>
            <a:r>
              <a:rPr lang="en-US" dirty="0"/>
              <a:t>Implementation	</a:t>
            </a:r>
          </a:p>
          <a:p>
            <a:pPr lvl="1"/>
            <a:r>
              <a:rPr lang="en-US" dirty="0"/>
              <a:t>Deployment</a:t>
            </a:r>
          </a:p>
          <a:p>
            <a:pPr lvl="1"/>
            <a:r>
              <a:rPr lang="en-US" dirty="0"/>
              <a:t>Error analysis and resolution</a:t>
            </a:r>
          </a:p>
          <a:p>
            <a:r>
              <a:rPr lang="en-US" dirty="0"/>
              <a:t>TCO</a:t>
            </a:r>
            <a:endParaRPr lang="en-NL" dirty="0"/>
          </a:p>
        </p:txBody>
      </p:sp>
      <p:sp>
        <p:nvSpPr>
          <p:cNvPr id="4" name="Footer Placeholder 3">
            <a:extLst>
              <a:ext uri="{FF2B5EF4-FFF2-40B4-BE49-F238E27FC236}">
                <a16:creationId xmlns:a16="http://schemas.microsoft.com/office/drawing/2014/main" id="{FD927C9F-26BE-4A8C-BB55-A349E70B6873}"/>
              </a:ext>
            </a:extLst>
          </p:cNvPr>
          <p:cNvSpPr>
            <a:spLocks noGrp="1"/>
          </p:cNvSpPr>
          <p:nvPr>
            <p:ph type="ftr" sz="quarter" idx="11"/>
          </p:nvPr>
        </p:nvSpPr>
        <p:spPr/>
        <p:txBody>
          <a:bodyPr/>
          <a:lstStyle/>
          <a:p>
            <a:r>
              <a:rPr lang="en-US"/>
              <a:t>Changing Views on Integration - AUSOUG Webinar Series</a:t>
            </a:r>
            <a:endParaRPr lang="nl-NL"/>
          </a:p>
        </p:txBody>
      </p:sp>
      <p:pic>
        <p:nvPicPr>
          <p:cNvPr id="6" name="Google Shape;298;p29">
            <a:extLst>
              <a:ext uri="{FF2B5EF4-FFF2-40B4-BE49-F238E27FC236}">
                <a16:creationId xmlns:a16="http://schemas.microsoft.com/office/drawing/2014/main" id="{0911F7EB-F4A3-4A43-BA9F-FD087D2055AA}"/>
              </a:ext>
            </a:extLst>
          </p:cNvPr>
          <p:cNvPicPr preferRelativeResize="0"/>
          <p:nvPr/>
        </p:nvPicPr>
        <p:blipFill rotWithShape="1">
          <a:blip r:embed="rId2">
            <a:alphaModFix/>
          </a:blip>
          <a:srcRect/>
          <a:stretch/>
        </p:blipFill>
        <p:spPr>
          <a:xfrm>
            <a:off x="6719547" y="1290500"/>
            <a:ext cx="2484491" cy="3514727"/>
          </a:xfrm>
          <a:prstGeom prst="rect">
            <a:avLst/>
          </a:prstGeom>
          <a:noFill/>
          <a:ln>
            <a:noFill/>
          </a:ln>
        </p:spPr>
      </p:pic>
      <p:sp>
        <p:nvSpPr>
          <p:cNvPr id="8" name="Google Shape;301;p29">
            <a:extLst>
              <a:ext uri="{FF2B5EF4-FFF2-40B4-BE49-F238E27FC236}">
                <a16:creationId xmlns:a16="http://schemas.microsoft.com/office/drawing/2014/main" id="{864869A4-0C87-44D9-962D-4D9D777A0841}"/>
              </a:ext>
            </a:extLst>
          </p:cNvPr>
          <p:cNvSpPr/>
          <p:nvPr/>
        </p:nvSpPr>
        <p:spPr>
          <a:xfrm>
            <a:off x="7617900" y="4574541"/>
            <a:ext cx="1526100" cy="201900"/>
          </a:xfrm>
          <a:prstGeom prst="rect">
            <a:avLst/>
          </a:prstGeom>
          <a:noFill/>
          <a:ln>
            <a:noFill/>
          </a:ln>
        </p:spPr>
        <p:txBody>
          <a:bodyPr spcFirstLastPara="1" wrap="square" lIns="34275" tIns="34275" rIns="34275" bIns="34275" anchor="t" anchorCtr="0">
            <a:noAutofit/>
          </a:bodyPr>
          <a:lstStyle/>
          <a:p>
            <a:pPr marL="0" marR="0" lvl="0" indent="0" algn="l" rtl="0">
              <a:lnSpc>
                <a:spcPct val="100000"/>
              </a:lnSpc>
              <a:spcBef>
                <a:spcPts val="0"/>
              </a:spcBef>
              <a:spcAft>
                <a:spcPts val="0"/>
              </a:spcAft>
              <a:buClr>
                <a:srgbClr val="000000"/>
              </a:buClr>
              <a:buSzPts val="900"/>
              <a:buFont typeface="Calibri"/>
              <a:buNone/>
            </a:pPr>
            <a:r>
              <a:rPr lang="en" sz="900" b="0" i="0" u="none" strike="noStrike" cap="none" dirty="0">
                <a:solidFill>
                  <a:srgbClr val="000000"/>
                </a:solidFill>
                <a:latin typeface="Calibri"/>
                <a:ea typeface="Calibri"/>
                <a:cs typeface="Calibri"/>
                <a:sym typeface="Calibri"/>
              </a:rPr>
              <a:t>http://geek-and-poke.com/</a:t>
            </a:r>
            <a:endParaRPr sz="1100" dirty="0"/>
          </a:p>
        </p:txBody>
      </p:sp>
      <p:pic>
        <p:nvPicPr>
          <p:cNvPr id="9" name="Picture 2" descr="Related image">
            <a:extLst>
              <a:ext uri="{FF2B5EF4-FFF2-40B4-BE49-F238E27FC236}">
                <a16:creationId xmlns:a16="http://schemas.microsoft.com/office/drawing/2014/main" id="{CA27B20C-E36F-40F8-9EE0-C6EAE081D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166" y="0"/>
            <a:ext cx="941666" cy="94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1025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0"/>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a:t>
            </a:r>
            <a:r>
              <a:rPr lang="en" dirty="0"/>
              <a:t>nsights and developments</a:t>
            </a:r>
            <a:endParaRPr dirty="0"/>
          </a:p>
        </p:txBody>
      </p:sp>
      <p:sp>
        <p:nvSpPr>
          <p:cNvPr id="308" name="Google Shape;308;p3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21</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32"/>
          <p:cNvSpPr txBox="1">
            <a:spLocks noGrp="1"/>
          </p:cNvSpPr>
          <p:nvPr>
            <p:ph type="title"/>
          </p:nvPr>
        </p:nvSpPr>
        <p:spPr>
          <a:xfrm>
            <a:off x="311700" y="445025"/>
            <a:ext cx="8520600" cy="572700"/>
          </a:xfrm>
          <a:prstGeom prst="rect">
            <a:avLst/>
          </a:prstGeom>
          <a:noFill/>
          <a:ln>
            <a:noFill/>
          </a:ln>
        </p:spPr>
        <p:txBody>
          <a:bodyPr spcFirstLastPara="1" wrap="square" lIns="34275" tIns="34275" rIns="34275" bIns="34275" anchor="ctr" anchorCtr="0">
            <a:noAutofit/>
          </a:bodyPr>
          <a:lstStyle/>
          <a:p>
            <a:pPr marL="0" marR="0" lvl="0" indent="0" algn="l" rtl="0">
              <a:lnSpc>
                <a:spcPct val="90000"/>
              </a:lnSpc>
              <a:spcBef>
                <a:spcPts val="0"/>
              </a:spcBef>
              <a:spcAft>
                <a:spcPts val="0"/>
              </a:spcAft>
              <a:buClr>
                <a:srgbClr val="000000"/>
              </a:buClr>
              <a:buSzPts val="3300"/>
              <a:buFont typeface="Calibri"/>
              <a:buNone/>
            </a:pPr>
            <a:r>
              <a:rPr lang="en" dirty="0">
                <a:sym typeface="Calibri"/>
              </a:rPr>
              <a:t>The world is getting more </a:t>
            </a:r>
            <a:r>
              <a:rPr lang="en" strike="dblStrike" dirty="0">
                <a:sym typeface="Calibri"/>
              </a:rPr>
              <a:t>complex </a:t>
            </a:r>
            <a:r>
              <a:rPr lang="en-US" dirty="0">
                <a:sym typeface="Calibri"/>
              </a:rPr>
              <a:t>interesting</a:t>
            </a:r>
            <a:r>
              <a:rPr lang="en" dirty="0">
                <a:sym typeface="Calibri"/>
              </a:rPr>
              <a:t>!</a:t>
            </a:r>
            <a:endParaRPr dirty="0"/>
          </a:p>
        </p:txBody>
      </p:sp>
      <p:pic>
        <p:nvPicPr>
          <p:cNvPr id="322" name="Google Shape;322;p32" descr="https://lh6.googleusercontent.com/MlMPNEf0oSzkp7zFs4iKeYmqLOZqpB2fYAGOH8yWDLr_cuv4GhFePvOMObyw4_A3Q1_pbeQnRGnyhjb7mh05fFiyoSXLrLQMT_0wXRBreVvtne3x7jzE1wz0U_i7CEaiKmrzRAvXZOU"/>
          <p:cNvPicPr preferRelativeResize="0"/>
          <p:nvPr/>
        </p:nvPicPr>
        <p:blipFill rotWithShape="1">
          <a:blip r:embed="rId3">
            <a:alphaModFix/>
          </a:blip>
          <a:srcRect/>
          <a:stretch/>
        </p:blipFill>
        <p:spPr>
          <a:xfrm>
            <a:off x="885825" y="949375"/>
            <a:ext cx="7429500" cy="3747641"/>
          </a:xfrm>
          <a:prstGeom prst="rect">
            <a:avLst/>
          </a:prstGeom>
          <a:noFill/>
          <a:ln>
            <a:noFill/>
          </a:ln>
        </p:spPr>
      </p:pic>
      <p:sp>
        <p:nvSpPr>
          <p:cNvPr id="323" name="Google Shape;323;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p>
        </p:txBody>
      </p:sp>
      <p:sp>
        <p:nvSpPr>
          <p:cNvPr id="324" name="Google Shape;324;p3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9218" name="Picture 2">
            <a:extLst>
              <a:ext uri="{FF2B5EF4-FFF2-40B4-BE49-F238E27FC236}">
                <a16:creationId xmlns:a16="http://schemas.microsoft.com/office/drawing/2014/main" id="{C3E6A58F-A005-4AD1-85EE-42D6456E2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9" y="851337"/>
            <a:ext cx="9018001" cy="4053371"/>
          </a:xfrm>
          <a:prstGeom prst="rect">
            <a:avLst/>
          </a:prstGeom>
          <a:noFill/>
          <a:extLst>
            <a:ext uri="{909E8E84-426E-40DD-AFC4-6F175D3DCCD1}">
              <a14:hiddenFill xmlns:a14="http://schemas.microsoft.com/office/drawing/2010/main">
                <a:solidFill>
                  <a:srgbClr val="FFFFFF"/>
                </a:solidFill>
              </a14:hiddenFill>
            </a:ext>
          </a:extLst>
        </p:spPr>
      </p:pic>
      <p:sp>
        <p:nvSpPr>
          <p:cNvPr id="313" name="Google Shape;313;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New insights, new context, </a:t>
            </a:r>
            <a:r>
              <a:rPr lang="en-US" dirty="0"/>
              <a:t>eroded dogmas</a:t>
            </a:r>
            <a:endParaRPr dirty="0"/>
          </a:p>
        </p:txBody>
      </p:sp>
      <p:sp>
        <p:nvSpPr>
          <p:cNvPr id="314" name="Google Shape;31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23</a:t>
            </a:fld>
            <a:endParaRPr/>
          </a:p>
        </p:txBody>
      </p:sp>
      <p:sp>
        <p:nvSpPr>
          <p:cNvPr id="315" name="Google Shape;315;p31"/>
          <p:cNvSpPr txBox="1">
            <a:spLocks noGrp="1"/>
          </p:cNvSpPr>
          <p:nvPr>
            <p:ph type="body" idx="1"/>
          </p:nvPr>
        </p:nvSpPr>
        <p:spPr>
          <a:xfrm>
            <a:off x="311700" y="851337"/>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C4043"/>
                </a:solidFill>
                <a:highlight>
                  <a:srgbClr val="FFFFFF"/>
                </a:highlight>
                <a:latin typeface="Roboto"/>
                <a:ea typeface="Roboto"/>
                <a:cs typeface="Roboto"/>
                <a:sym typeface="Roboto"/>
              </a:rPr>
              <a:t>Increased scale – because of real -time and web scale demands </a:t>
            </a:r>
            <a:br>
              <a:rPr lang="en" dirty="0">
                <a:solidFill>
                  <a:srgbClr val="3C4043"/>
                </a:solidFill>
                <a:highlight>
                  <a:srgbClr val="FFFFFF"/>
                </a:highlight>
                <a:latin typeface="Roboto"/>
                <a:ea typeface="Roboto"/>
                <a:cs typeface="Roboto"/>
                <a:sym typeface="Roboto"/>
              </a:rPr>
            </a:br>
            <a:r>
              <a:rPr lang="en" dirty="0">
                <a:solidFill>
                  <a:srgbClr val="3C4043"/>
                </a:solidFill>
                <a:highlight>
                  <a:srgbClr val="FFFFFF"/>
                </a:highlight>
                <a:latin typeface="Roboto"/>
                <a:ea typeface="Roboto"/>
                <a:cs typeface="Roboto"/>
                <a:sym typeface="Roboto"/>
              </a:rPr>
              <a:t>(introduced by IoT and a further growth of the use of Apps )</a:t>
            </a:r>
            <a:endParaRPr dirty="0">
              <a:solidFill>
                <a:srgbClr val="3C4043"/>
              </a:solidFill>
              <a:highlight>
                <a:srgbClr val="FFFFFF"/>
              </a:highlight>
              <a:latin typeface="Roboto"/>
              <a:ea typeface="Roboto"/>
              <a:cs typeface="Roboto"/>
              <a:sym typeface="Roboto"/>
            </a:endParaRPr>
          </a:p>
          <a:p>
            <a:pPr marL="0" lvl="0" indent="0" algn="l" rtl="0">
              <a:spcBef>
                <a:spcPts val="1600"/>
              </a:spcBef>
              <a:spcAft>
                <a:spcPts val="0"/>
              </a:spcAft>
              <a:buNone/>
            </a:pPr>
            <a:r>
              <a:rPr lang="en" dirty="0">
                <a:solidFill>
                  <a:srgbClr val="3C4043"/>
                </a:solidFill>
                <a:highlight>
                  <a:srgbClr val="FFFFFF"/>
                </a:highlight>
                <a:latin typeface="Roboto"/>
                <a:ea typeface="Roboto"/>
                <a:cs typeface="Roboto"/>
                <a:sym typeface="Roboto"/>
              </a:rPr>
              <a:t>Need for speed - real time insights from fast data streams</a:t>
            </a:r>
            <a:endParaRPr dirty="0">
              <a:solidFill>
                <a:srgbClr val="3C4043"/>
              </a:solidFill>
              <a:highlight>
                <a:srgbClr val="FFFFFF"/>
              </a:highlight>
              <a:latin typeface="Roboto"/>
              <a:ea typeface="Roboto"/>
              <a:cs typeface="Roboto"/>
              <a:sym typeface="Roboto"/>
            </a:endParaRPr>
          </a:p>
          <a:p>
            <a:pPr marL="0" lvl="0" indent="0" algn="l" rtl="0">
              <a:spcBef>
                <a:spcPts val="1600"/>
              </a:spcBef>
              <a:spcAft>
                <a:spcPts val="0"/>
              </a:spcAft>
              <a:buClr>
                <a:schemeClr val="dk1"/>
              </a:buClr>
              <a:buSzPts val="1100"/>
              <a:buFont typeface="Arial"/>
              <a:buNone/>
            </a:pPr>
            <a:r>
              <a:rPr lang="en" dirty="0">
                <a:solidFill>
                  <a:srgbClr val="3C4043"/>
                </a:solidFill>
                <a:highlight>
                  <a:srgbClr val="FFFFFF"/>
                </a:highlight>
                <a:latin typeface="Roboto"/>
                <a:ea typeface="Roboto"/>
                <a:cs typeface="Roboto"/>
                <a:sym typeface="Roboto"/>
              </a:rPr>
              <a:t>No/less strict delineation between Enterprise (message based) Integration and ETL/Data Integration</a:t>
            </a:r>
            <a:endParaRPr dirty="0">
              <a:solidFill>
                <a:srgbClr val="3C4043"/>
              </a:solidFill>
              <a:highlight>
                <a:srgbClr val="FFFFFF"/>
              </a:highlight>
              <a:latin typeface="Roboto"/>
              <a:ea typeface="Roboto"/>
              <a:cs typeface="Roboto"/>
              <a:sym typeface="Roboto"/>
            </a:endParaRPr>
          </a:p>
          <a:p>
            <a:pPr marL="0" lvl="0" indent="0" algn="l" rtl="0">
              <a:spcBef>
                <a:spcPts val="1600"/>
              </a:spcBef>
              <a:spcAft>
                <a:spcPts val="0"/>
              </a:spcAft>
              <a:buClr>
                <a:schemeClr val="dk1"/>
              </a:buClr>
              <a:buSzPts val="1100"/>
              <a:buFont typeface="Arial"/>
              <a:buNone/>
            </a:pPr>
            <a:r>
              <a:rPr lang="en" dirty="0">
                <a:solidFill>
                  <a:srgbClr val="3C4043"/>
                </a:solidFill>
                <a:highlight>
                  <a:srgbClr val="FFFFFF"/>
                </a:highlight>
                <a:latin typeface="Roboto"/>
                <a:ea typeface="Roboto"/>
                <a:cs typeface="Roboto"/>
                <a:sym typeface="Roboto"/>
              </a:rPr>
              <a:t>Tighter security requirements (GDPR to name one) </a:t>
            </a:r>
          </a:p>
          <a:p>
            <a:pPr marL="0" lvl="0" indent="0" algn="l" rtl="0">
              <a:spcBef>
                <a:spcPts val="1600"/>
              </a:spcBef>
              <a:spcAft>
                <a:spcPts val="0"/>
              </a:spcAft>
              <a:buClr>
                <a:schemeClr val="dk1"/>
              </a:buClr>
              <a:buSzPts val="1100"/>
              <a:buFont typeface="Arial"/>
              <a:buNone/>
            </a:pPr>
            <a:r>
              <a:rPr lang="en-US" dirty="0">
                <a:solidFill>
                  <a:srgbClr val="3C4043"/>
                </a:solidFill>
                <a:highlight>
                  <a:srgbClr val="FFFFFF"/>
                </a:highlight>
                <a:latin typeface="Roboto"/>
                <a:ea typeface="Roboto"/>
                <a:cs typeface="Roboto"/>
                <a:sym typeface="Roboto"/>
              </a:rPr>
              <a:t>F</a:t>
            </a:r>
            <a:r>
              <a:rPr lang="en" dirty="0">
                <a:solidFill>
                  <a:srgbClr val="3C4043"/>
                </a:solidFill>
                <a:highlight>
                  <a:srgbClr val="FFFFFF"/>
                </a:highlight>
                <a:latin typeface="Roboto"/>
                <a:ea typeface="Roboto"/>
                <a:cs typeface="Roboto"/>
                <a:sym typeface="Roboto"/>
              </a:rPr>
              <a:t>aster change cycle</a:t>
            </a:r>
            <a:r>
              <a:rPr lang="en-US" dirty="0">
                <a:solidFill>
                  <a:srgbClr val="3C4043"/>
                </a:solidFill>
                <a:highlight>
                  <a:srgbClr val="FFFFFF"/>
                </a:highlight>
                <a:latin typeface="Roboto"/>
                <a:ea typeface="Roboto"/>
                <a:cs typeface="Roboto"/>
                <a:sym typeface="Roboto"/>
              </a:rPr>
              <a:t>s</a:t>
            </a:r>
            <a:r>
              <a:rPr lang="en" dirty="0">
                <a:solidFill>
                  <a:srgbClr val="3C4043"/>
                </a:solidFill>
                <a:highlight>
                  <a:srgbClr val="FFFFFF"/>
                </a:highlight>
                <a:latin typeface="Roboto"/>
                <a:ea typeface="Roboto"/>
                <a:cs typeface="Roboto"/>
                <a:sym typeface="Roboto"/>
              </a:rPr>
              <a:t> (Agile, DevOps)</a:t>
            </a:r>
            <a:endParaRPr dirty="0">
              <a:solidFill>
                <a:srgbClr val="3C4043"/>
              </a:solidFill>
              <a:highlight>
                <a:srgbClr val="FFFFFF"/>
              </a:highlight>
              <a:latin typeface="Roboto"/>
              <a:ea typeface="Roboto"/>
              <a:cs typeface="Roboto"/>
              <a:sym typeface="Roboto"/>
            </a:endParaRPr>
          </a:p>
          <a:p>
            <a:pPr marL="0" lvl="0" indent="0" algn="l" rtl="0">
              <a:spcBef>
                <a:spcPts val="1600"/>
              </a:spcBef>
              <a:spcAft>
                <a:spcPts val="0"/>
              </a:spcAft>
              <a:buClr>
                <a:schemeClr val="dk1"/>
              </a:buClr>
              <a:buSzPts val="1100"/>
              <a:buFont typeface="Arial"/>
              <a:buNone/>
            </a:pPr>
            <a:r>
              <a:rPr lang="en" dirty="0">
                <a:solidFill>
                  <a:srgbClr val="3C4043"/>
                </a:solidFill>
                <a:highlight>
                  <a:srgbClr val="FFFFFF"/>
                </a:highlight>
                <a:latin typeface="Roboto"/>
                <a:ea typeface="Roboto"/>
                <a:cs typeface="Roboto"/>
                <a:sym typeface="Roboto"/>
              </a:rPr>
              <a:t>24/7 Operations (</a:t>
            </a:r>
            <a:r>
              <a:rPr lang="en-US" dirty="0">
                <a:solidFill>
                  <a:srgbClr val="3C4043"/>
                </a:solidFill>
                <a:highlight>
                  <a:srgbClr val="FFFFFF"/>
                </a:highlight>
                <a:latin typeface="Roboto"/>
                <a:ea typeface="Roboto"/>
                <a:cs typeface="Roboto"/>
                <a:sym typeface="Roboto"/>
              </a:rPr>
              <a:t>no down time or batch | release | maintenance windows)</a:t>
            </a:r>
            <a:endParaRPr dirty="0">
              <a:solidFill>
                <a:srgbClr val="3C4043"/>
              </a:solidFill>
              <a:highlight>
                <a:srgbClr val="FFFFFF"/>
              </a:highlight>
              <a:latin typeface="Roboto"/>
              <a:ea typeface="Roboto"/>
              <a:cs typeface="Roboto"/>
              <a:sym typeface="Roboto"/>
            </a:endParaRPr>
          </a:p>
          <a:p>
            <a:pPr marL="0" lvl="0" indent="0" algn="l" rtl="0">
              <a:spcBef>
                <a:spcPts val="1600"/>
              </a:spcBef>
              <a:spcAft>
                <a:spcPts val="0"/>
              </a:spcAft>
              <a:buClr>
                <a:schemeClr val="dk1"/>
              </a:buClr>
              <a:buSzPts val="1100"/>
              <a:buFont typeface="Arial"/>
              <a:buNone/>
            </a:pPr>
            <a:r>
              <a:rPr lang="en" dirty="0">
                <a:solidFill>
                  <a:srgbClr val="3C4043"/>
                </a:solidFill>
                <a:highlight>
                  <a:srgbClr val="FFFFFF"/>
                </a:highlight>
                <a:latin typeface="Roboto"/>
                <a:ea typeface="Roboto"/>
                <a:cs typeface="Roboto"/>
                <a:sym typeface="Roboto"/>
              </a:rPr>
              <a:t>Scarcity of talent/developers</a:t>
            </a:r>
            <a:endParaRPr dirty="0">
              <a:solidFill>
                <a:srgbClr val="3C4043"/>
              </a:solidFill>
              <a:highlight>
                <a:srgbClr val="FFFFFF"/>
              </a:highlight>
              <a:latin typeface="Roboto"/>
              <a:ea typeface="Roboto"/>
              <a:cs typeface="Roboto"/>
              <a:sym typeface="Roboto"/>
            </a:endParaRPr>
          </a:p>
          <a:p>
            <a:pPr marL="0" lvl="0" indent="0" algn="l" rtl="0">
              <a:spcBef>
                <a:spcPts val="1600"/>
              </a:spcBef>
              <a:spcAft>
                <a:spcPts val="0"/>
              </a:spcAft>
              <a:buNone/>
            </a:pPr>
            <a:r>
              <a:rPr lang="en" dirty="0">
                <a:solidFill>
                  <a:srgbClr val="3C4043"/>
                </a:solidFill>
                <a:highlight>
                  <a:srgbClr val="FFFFFF"/>
                </a:highlight>
                <a:latin typeface="Roboto"/>
                <a:ea typeface="Roboto"/>
                <a:cs typeface="Roboto"/>
                <a:sym typeface="Roboto"/>
              </a:rPr>
              <a:t>Is a canonical model/language such a good idea? What about ‘domain/context mapping’ </a:t>
            </a:r>
            <a:br>
              <a:rPr lang="en" dirty="0">
                <a:solidFill>
                  <a:srgbClr val="3C4043"/>
                </a:solidFill>
                <a:highlight>
                  <a:srgbClr val="FFFFFF"/>
                </a:highlight>
                <a:latin typeface="Roboto"/>
                <a:ea typeface="Roboto"/>
                <a:cs typeface="Roboto"/>
                <a:sym typeface="Roboto"/>
              </a:rPr>
            </a:br>
            <a:r>
              <a:rPr lang="en" dirty="0">
                <a:solidFill>
                  <a:srgbClr val="3C4043"/>
                </a:solidFill>
                <a:highlight>
                  <a:srgbClr val="FFFFFF"/>
                </a:highlight>
                <a:latin typeface="Roboto"/>
                <a:ea typeface="Roboto"/>
                <a:cs typeface="Roboto"/>
                <a:sym typeface="Roboto"/>
              </a:rPr>
              <a:t>and ‘anti corruption layer’ from domain driven design</a:t>
            </a:r>
            <a:endParaRPr dirty="0">
              <a:solidFill>
                <a:srgbClr val="3C4043"/>
              </a:solidFill>
              <a:highlight>
                <a:srgbClr val="FFFFFF"/>
              </a:highlight>
              <a:latin typeface="Roboto"/>
              <a:ea typeface="Roboto"/>
              <a:cs typeface="Roboto"/>
              <a:sym typeface="Roboto"/>
            </a:endParaRPr>
          </a:p>
          <a:p>
            <a:pPr marL="0" lvl="0" indent="0" algn="l" rtl="0">
              <a:spcBef>
                <a:spcPts val="1600"/>
              </a:spcBef>
              <a:spcAft>
                <a:spcPts val="1600"/>
              </a:spcAft>
              <a:buClr>
                <a:schemeClr val="dk1"/>
              </a:buClr>
              <a:buSzPts val="1100"/>
              <a:buFont typeface="Arial"/>
              <a:buNone/>
            </a:pPr>
            <a:endParaRPr dirty="0">
              <a:solidFill>
                <a:srgbClr val="3C4043"/>
              </a:solidFill>
              <a:highlight>
                <a:srgbClr val="FFFFFF"/>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9218" name="Picture 2">
            <a:extLst>
              <a:ext uri="{FF2B5EF4-FFF2-40B4-BE49-F238E27FC236}">
                <a16:creationId xmlns:a16="http://schemas.microsoft.com/office/drawing/2014/main" id="{C3E6A58F-A005-4AD1-85EE-42D6456E2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99" y="528145"/>
            <a:ext cx="9018001" cy="4376563"/>
          </a:xfrm>
          <a:prstGeom prst="rect">
            <a:avLst/>
          </a:prstGeom>
          <a:noFill/>
          <a:extLst>
            <a:ext uri="{909E8E84-426E-40DD-AFC4-6F175D3DCCD1}">
              <a14:hiddenFill xmlns:a14="http://schemas.microsoft.com/office/drawing/2010/main">
                <a:solidFill>
                  <a:srgbClr val="FFFFFF"/>
                </a:solidFill>
              </a14:hiddenFill>
            </a:ext>
          </a:extLst>
        </p:spPr>
      </p:pic>
      <p:sp>
        <p:nvSpPr>
          <p:cNvPr id="313" name="Google Shape;313;p31"/>
          <p:cNvSpPr txBox="1">
            <a:spLocks noGrp="1"/>
          </p:cNvSpPr>
          <p:nvPr>
            <p:ph type="title"/>
          </p:nvPr>
        </p:nvSpPr>
        <p:spPr>
          <a:xfrm>
            <a:off x="311700" y="121830"/>
            <a:ext cx="8520600" cy="572700"/>
          </a:xfrm>
          <a:prstGeom prst="rect">
            <a:avLst/>
          </a:prstGeom>
        </p:spPr>
        <p:txBody>
          <a:bodyPr spcFirstLastPara="1" wrap="square" lIns="91425" tIns="91425" rIns="91425" bIns="91425" anchor="t" anchorCtr="0">
            <a:noAutofit/>
          </a:bodyPr>
          <a:lstStyle/>
          <a:p>
            <a:pPr lvl="0"/>
            <a:r>
              <a:rPr lang="en" dirty="0"/>
              <a:t>New insights, new context, </a:t>
            </a:r>
            <a:r>
              <a:rPr lang="en-US" dirty="0"/>
              <a:t>eroded dogmas (2)</a:t>
            </a:r>
            <a:endParaRPr dirty="0"/>
          </a:p>
        </p:txBody>
      </p:sp>
      <p:sp>
        <p:nvSpPr>
          <p:cNvPr id="314" name="Google Shape;314;p3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24</a:t>
            </a:fld>
            <a:endParaRPr/>
          </a:p>
        </p:txBody>
      </p:sp>
      <p:sp>
        <p:nvSpPr>
          <p:cNvPr id="316" name="Google Shape;316;p31"/>
          <p:cNvSpPr txBox="1">
            <a:spLocks noGrp="1"/>
          </p:cNvSpPr>
          <p:nvPr>
            <p:ph type="body" idx="2"/>
          </p:nvPr>
        </p:nvSpPr>
        <p:spPr>
          <a:xfrm>
            <a:off x="244303" y="489502"/>
            <a:ext cx="8899697"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3C4043"/>
                </a:solidFill>
                <a:highlight>
                  <a:srgbClr val="FFFFFF"/>
                </a:highlight>
                <a:latin typeface="Roboto"/>
                <a:sym typeface="Roboto"/>
              </a:rPr>
              <a:t>We have learned to ask: How fresh should data be? How crucial is </a:t>
            </a:r>
            <a:r>
              <a:rPr lang="en" i="1" dirty="0">
                <a:solidFill>
                  <a:srgbClr val="3C4043"/>
                </a:solidFill>
                <a:highlight>
                  <a:srgbClr val="FFFFFF"/>
                </a:highlight>
                <a:latin typeface="Roboto"/>
                <a:sym typeface="Roboto"/>
              </a:rPr>
              <a:t>ACID and instant consistency</a:t>
            </a:r>
            <a:r>
              <a:rPr lang="en" dirty="0">
                <a:solidFill>
                  <a:srgbClr val="3C4043"/>
                </a:solidFill>
                <a:highlight>
                  <a:srgbClr val="FFFFFF"/>
                </a:highlight>
                <a:latin typeface="Roboto"/>
                <a:sym typeface="Roboto"/>
              </a:rPr>
              <a:t>?</a:t>
            </a:r>
          </a:p>
          <a:p>
            <a:pPr marL="0" lvl="0" indent="0" algn="l" rtl="0">
              <a:spcBef>
                <a:spcPts val="0"/>
              </a:spcBef>
              <a:spcAft>
                <a:spcPts val="0"/>
              </a:spcAft>
              <a:buNone/>
            </a:pPr>
            <a:endParaRPr lang="en" dirty="0">
              <a:solidFill>
                <a:srgbClr val="3C4043"/>
              </a:solidFill>
              <a:highlight>
                <a:srgbClr val="FFFFFF"/>
              </a:highlight>
              <a:latin typeface="Roboto"/>
              <a:sym typeface="Roboto"/>
            </a:endParaRPr>
          </a:p>
          <a:p>
            <a:pPr marL="0" lvl="0" indent="0" algn="l" rtl="0">
              <a:spcBef>
                <a:spcPts val="0"/>
              </a:spcBef>
              <a:spcAft>
                <a:spcPts val="0"/>
              </a:spcAft>
              <a:buNone/>
            </a:pPr>
            <a:r>
              <a:rPr lang="en" dirty="0">
                <a:solidFill>
                  <a:srgbClr val="3C4043"/>
                </a:solidFill>
                <a:highlight>
                  <a:srgbClr val="FFFFFF"/>
                </a:highlight>
                <a:latin typeface="Roboto"/>
                <a:sym typeface="Roboto"/>
              </a:rPr>
              <a:t>Realization that </a:t>
            </a:r>
            <a:r>
              <a:rPr lang="en" b="1" dirty="0">
                <a:solidFill>
                  <a:srgbClr val="3C4043"/>
                </a:solidFill>
                <a:highlight>
                  <a:srgbClr val="FFFFFF"/>
                </a:highlight>
                <a:latin typeface="Roboto"/>
                <a:sym typeface="Roboto"/>
              </a:rPr>
              <a:t>reus</a:t>
            </a:r>
            <a:r>
              <a:rPr lang="en-US" b="1" dirty="0">
                <a:solidFill>
                  <a:srgbClr val="3C4043"/>
                </a:solidFill>
                <a:highlight>
                  <a:srgbClr val="FFFFFF"/>
                </a:highlight>
                <a:latin typeface="Roboto"/>
                <a:sym typeface="Roboto"/>
              </a:rPr>
              <a:t>ability</a:t>
            </a:r>
            <a:r>
              <a:rPr lang="en-US" dirty="0">
                <a:solidFill>
                  <a:srgbClr val="3C4043"/>
                </a:solidFill>
                <a:highlight>
                  <a:srgbClr val="FFFFFF"/>
                </a:highlight>
                <a:latin typeface="Roboto"/>
                <a:sym typeface="Roboto"/>
              </a:rPr>
              <a:t> (service &amp; data) is </a:t>
            </a:r>
            <a:r>
              <a:rPr lang="en-US" i="1" dirty="0">
                <a:solidFill>
                  <a:srgbClr val="3C4043"/>
                </a:solidFill>
                <a:highlight>
                  <a:srgbClr val="FFFFFF"/>
                </a:highlight>
                <a:latin typeface="Roboto"/>
                <a:sym typeface="Roboto"/>
              </a:rPr>
              <a:t>not </a:t>
            </a:r>
            <a:r>
              <a:rPr lang="en-US" dirty="0">
                <a:solidFill>
                  <a:srgbClr val="3C4043"/>
                </a:solidFill>
                <a:highlight>
                  <a:srgbClr val="FFFFFF"/>
                </a:highlight>
                <a:latin typeface="Roboto"/>
                <a:sym typeface="Roboto"/>
              </a:rPr>
              <a:t>the holy grail (one of the fallacies of SOA: </a:t>
            </a:r>
            <a:r>
              <a:rPr lang="en-US" dirty="0" err="1">
                <a:solidFill>
                  <a:srgbClr val="3C4043"/>
                </a:solidFill>
                <a:highlight>
                  <a:srgbClr val="FFFFFF"/>
                </a:highlight>
                <a:latin typeface="Roboto"/>
                <a:sym typeface="Roboto"/>
              </a:rPr>
              <a:t>SPoF</a:t>
            </a:r>
            <a:r>
              <a:rPr lang="en-US" dirty="0">
                <a:solidFill>
                  <a:srgbClr val="3C4043"/>
                </a:solidFill>
                <a:highlight>
                  <a:srgbClr val="FFFFFF"/>
                </a:highlight>
                <a:latin typeface="Roboto"/>
                <a:sym typeface="Roboto"/>
              </a:rPr>
              <a:t>)</a:t>
            </a:r>
            <a:endParaRPr dirty="0">
              <a:solidFill>
                <a:srgbClr val="3C4043"/>
              </a:solidFill>
              <a:highlight>
                <a:srgbClr val="FFFFFF"/>
              </a:highlight>
              <a:latin typeface="Roboto"/>
              <a:sym typeface="Roboto"/>
            </a:endParaRPr>
          </a:p>
          <a:p>
            <a:pPr marL="0" lvl="0" indent="0" algn="l" rtl="0">
              <a:spcBef>
                <a:spcPts val="1600"/>
              </a:spcBef>
              <a:spcAft>
                <a:spcPts val="0"/>
              </a:spcAft>
              <a:buClr>
                <a:schemeClr val="dk1"/>
              </a:buClr>
              <a:buSzPts val="1100"/>
              <a:buFont typeface="Arial"/>
              <a:buNone/>
            </a:pPr>
            <a:r>
              <a:rPr lang="en" dirty="0">
                <a:solidFill>
                  <a:srgbClr val="3C4043"/>
                </a:solidFill>
                <a:highlight>
                  <a:srgbClr val="FFFFFF"/>
                </a:highlight>
                <a:latin typeface="Roboto"/>
                <a:sym typeface="Roboto"/>
              </a:rPr>
              <a:t>Increased usage of (</a:t>
            </a:r>
            <a:r>
              <a:rPr lang="en-US" dirty="0">
                <a:solidFill>
                  <a:srgbClr val="3C4043"/>
                </a:solidFill>
                <a:highlight>
                  <a:srgbClr val="FFFFFF"/>
                </a:highlight>
                <a:latin typeface="Roboto"/>
                <a:sym typeface="Roboto"/>
              </a:rPr>
              <a:t>several) </a:t>
            </a:r>
            <a:r>
              <a:rPr lang="en" dirty="0">
                <a:solidFill>
                  <a:srgbClr val="3C4043"/>
                </a:solidFill>
                <a:highlight>
                  <a:srgbClr val="FFFFFF"/>
                </a:highlight>
                <a:latin typeface="Roboto"/>
                <a:sym typeface="Roboto"/>
              </a:rPr>
              <a:t>standard applications (primarily SaaS) </a:t>
            </a:r>
            <a:endParaRPr dirty="0">
              <a:solidFill>
                <a:srgbClr val="3C4043"/>
              </a:solidFill>
              <a:highlight>
                <a:srgbClr val="FFFFFF"/>
              </a:highlight>
              <a:latin typeface="Roboto"/>
              <a:sym typeface="Roboto"/>
            </a:endParaRPr>
          </a:p>
          <a:p>
            <a:pPr marL="0" lvl="0" indent="0" algn="l" rtl="0">
              <a:spcBef>
                <a:spcPts val="1600"/>
              </a:spcBef>
              <a:spcAft>
                <a:spcPts val="0"/>
              </a:spcAft>
              <a:buClr>
                <a:schemeClr val="dk1"/>
              </a:buClr>
              <a:buSzPts val="1100"/>
              <a:buFont typeface="Arial"/>
              <a:buNone/>
            </a:pPr>
            <a:r>
              <a:rPr lang="en" dirty="0">
                <a:solidFill>
                  <a:srgbClr val="3C4043"/>
                </a:solidFill>
                <a:highlight>
                  <a:srgbClr val="FFFFFF"/>
                </a:highlight>
                <a:latin typeface="Roboto"/>
                <a:sym typeface="Roboto"/>
              </a:rPr>
              <a:t>The advent of cloud (necessity to support hybrid scenarios - </a:t>
            </a:r>
            <a:r>
              <a:rPr lang="en-US" dirty="0">
                <a:solidFill>
                  <a:srgbClr val="3C4043"/>
                </a:solidFill>
                <a:highlight>
                  <a:srgbClr val="FFFFFF"/>
                </a:highlight>
                <a:latin typeface="Roboto"/>
                <a:sym typeface="Roboto"/>
              </a:rPr>
              <a:t>a</a:t>
            </a:r>
            <a:r>
              <a:rPr lang="en" dirty="0">
                <a:solidFill>
                  <a:srgbClr val="3C4043"/>
                </a:solidFill>
                <a:highlight>
                  <a:srgbClr val="FFFFFF"/>
                </a:highlight>
                <a:latin typeface="Roboto"/>
                <a:sym typeface="Roboto"/>
              </a:rPr>
              <a:t>cross on-premises and cloud </a:t>
            </a:r>
            <a:br>
              <a:rPr lang="en" dirty="0">
                <a:solidFill>
                  <a:srgbClr val="3C4043"/>
                </a:solidFill>
                <a:highlight>
                  <a:srgbClr val="FFFFFF"/>
                </a:highlight>
                <a:latin typeface="Roboto"/>
                <a:sym typeface="Roboto"/>
              </a:rPr>
            </a:br>
            <a:r>
              <a:rPr lang="en" dirty="0">
                <a:solidFill>
                  <a:srgbClr val="3C4043"/>
                </a:solidFill>
                <a:highlight>
                  <a:srgbClr val="FFFFFF"/>
                </a:highlight>
                <a:latin typeface="Roboto"/>
                <a:sym typeface="Roboto"/>
              </a:rPr>
              <a:t>as well as </a:t>
            </a:r>
            <a:r>
              <a:rPr lang="en-US" dirty="0">
                <a:solidFill>
                  <a:srgbClr val="3C4043"/>
                </a:solidFill>
                <a:highlight>
                  <a:srgbClr val="FFFFFF"/>
                </a:highlight>
                <a:latin typeface="Roboto"/>
                <a:sym typeface="Roboto"/>
              </a:rPr>
              <a:t>across </a:t>
            </a:r>
            <a:r>
              <a:rPr lang="en" dirty="0">
                <a:solidFill>
                  <a:srgbClr val="3C4043"/>
                </a:solidFill>
                <a:highlight>
                  <a:srgbClr val="FFFFFF"/>
                </a:highlight>
                <a:latin typeface="Roboto"/>
                <a:sym typeface="Roboto"/>
              </a:rPr>
              <a:t>multi-vendor cloud) </a:t>
            </a:r>
            <a:endParaRPr dirty="0">
              <a:solidFill>
                <a:srgbClr val="3C4043"/>
              </a:solidFill>
              <a:highlight>
                <a:srgbClr val="FFFFFF"/>
              </a:highlight>
              <a:latin typeface="Roboto"/>
              <a:sym typeface="Roboto"/>
            </a:endParaRPr>
          </a:p>
          <a:p>
            <a:pPr marL="0" lvl="0" indent="0" algn="l" rtl="0">
              <a:spcBef>
                <a:spcPts val="1600"/>
              </a:spcBef>
              <a:spcAft>
                <a:spcPts val="0"/>
              </a:spcAft>
              <a:buClr>
                <a:schemeClr val="dk1"/>
              </a:buClr>
              <a:buSzPts val="1100"/>
              <a:buFont typeface="Arial"/>
              <a:buNone/>
            </a:pPr>
            <a:r>
              <a:rPr lang="en" dirty="0">
                <a:solidFill>
                  <a:srgbClr val="3C4043"/>
                </a:solidFill>
                <a:highlight>
                  <a:srgbClr val="FFFFFF"/>
                </a:highlight>
                <a:latin typeface="Roboto"/>
                <a:sym typeface="Roboto"/>
              </a:rPr>
              <a:t>New architecture patterns such as domain driven design, microservices, CQRS,</a:t>
            </a:r>
            <a:br>
              <a:rPr lang="en" dirty="0">
                <a:solidFill>
                  <a:srgbClr val="3C4043"/>
                </a:solidFill>
                <a:highlight>
                  <a:srgbClr val="FFFFFF"/>
                </a:highlight>
                <a:latin typeface="Roboto"/>
                <a:sym typeface="Roboto"/>
              </a:rPr>
            </a:br>
            <a:r>
              <a:rPr lang="en" dirty="0">
                <a:solidFill>
                  <a:srgbClr val="3C4043"/>
                </a:solidFill>
                <a:highlight>
                  <a:srgbClr val="FFFFFF"/>
                </a:highlight>
                <a:latin typeface="Roboto"/>
                <a:sym typeface="Roboto"/>
              </a:rPr>
              <a:t>event sourcing, “dumb pipes, smart end points” </a:t>
            </a:r>
            <a:endParaRPr dirty="0">
              <a:solidFill>
                <a:srgbClr val="3C4043"/>
              </a:solidFill>
              <a:highlight>
                <a:srgbClr val="FFFFFF"/>
              </a:highlight>
              <a:latin typeface="Roboto"/>
              <a:sym typeface="Roboto"/>
            </a:endParaRPr>
          </a:p>
          <a:p>
            <a:pPr marL="0" lvl="0" indent="0" algn="l" rtl="0">
              <a:spcBef>
                <a:spcPts val="1600"/>
              </a:spcBef>
              <a:spcAft>
                <a:spcPts val="0"/>
              </a:spcAft>
              <a:buNone/>
            </a:pPr>
            <a:r>
              <a:rPr lang="en" dirty="0">
                <a:solidFill>
                  <a:srgbClr val="3C4043"/>
                </a:solidFill>
                <a:highlight>
                  <a:srgbClr val="FFFFFF"/>
                </a:highlight>
                <a:latin typeface="Roboto"/>
                <a:sym typeface="Roboto"/>
              </a:rPr>
              <a:t>Advances in technology, containers, serverless, REST, API technology – JSON (vs XML), REST (vs SOAP), containers, serverless, “embedded HTTP server”, industry standards like </a:t>
            </a:r>
            <a:r>
              <a:rPr lang="en-US" dirty="0">
                <a:solidFill>
                  <a:srgbClr val="3C4043"/>
                </a:solidFill>
                <a:highlight>
                  <a:srgbClr val="FFFFFF"/>
                </a:highlight>
                <a:latin typeface="Roboto"/>
                <a:sym typeface="Roboto"/>
              </a:rPr>
              <a:t>Apache </a:t>
            </a:r>
            <a:r>
              <a:rPr lang="en" dirty="0">
                <a:solidFill>
                  <a:srgbClr val="3C4043"/>
                </a:solidFill>
                <a:highlight>
                  <a:srgbClr val="FFFFFF"/>
                </a:highlight>
                <a:latin typeface="Roboto"/>
                <a:sym typeface="Roboto"/>
              </a:rPr>
              <a:t>Kafka</a:t>
            </a:r>
            <a:endParaRPr dirty="0">
              <a:solidFill>
                <a:srgbClr val="3C4043"/>
              </a:solidFill>
              <a:highlight>
                <a:srgbClr val="FFFFFF"/>
              </a:highlight>
              <a:latin typeface="Roboto"/>
              <a:sym typeface="Roboto"/>
            </a:endParaRPr>
          </a:p>
          <a:p>
            <a:pPr marL="0" lvl="0" indent="0" algn="l" rtl="0">
              <a:spcBef>
                <a:spcPts val="1600"/>
              </a:spcBef>
              <a:spcAft>
                <a:spcPts val="0"/>
              </a:spcAft>
              <a:buNone/>
            </a:pPr>
            <a:r>
              <a:rPr lang="en" dirty="0">
                <a:solidFill>
                  <a:srgbClr val="3C4043"/>
                </a:solidFill>
                <a:highlight>
                  <a:srgbClr val="FFFFFF"/>
                </a:highlight>
                <a:latin typeface="Roboto"/>
                <a:sym typeface="Roboto"/>
              </a:rPr>
              <a:t>TCO of Middleware Platforms (</a:t>
            </a:r>
            <a:r>
              <a:rPr lang="en-US" dirty="0">
                <a:solidFill>
                  <a:srgbClr val="3C4043"/>
                </a:solidFill>
                <a:highlight>
                  <a:srgbClr val="FFFFFF"/>
                </a:highlight>
                <a:latin typeface="Roboto"/>
                <a:sym typeface="Roboto"/>
              </a:rPr>
              <a:t>run/operate &amp; develop/evolve)</a:t>
            </a:r>
            <a:endParaRPr dirty="0">
              <a:solidFill>
                <a:srgbClr val="3C4043"/>
              </a:solidFill>
              <a:highlight>
                <a:srgbClr val="FFFFFF"/>
              </a:highlight>
              <a:latin typeface="Roboto"/>
              <a:sym typeface="Roboto"/>
            </a:endParaRPr>
          </a:p>
          <a:p>
            <a:pPr marL="0" lvl="0" indent="0" algn="l" rtl="0">
              <a:spcBef>
                <a:spcPts val="1600"/>
              </a:spcBef>
              <a:spcAft>
                <a:spcPts val="1600"/>
              </a:spcAft>
              <a:buClr>
                <a:schemeClr val="dk1"/>
              </a:buClr>
              <a:buSzPts val="1100"/>
              <a:buFont typeface="Arial"/>
              <a:buNone/>
            </a:pPr>
            <a:r>
              <a:rPr lang="en" dirty="0">
                <a:solidFill>
                  <a:srgbClr val="3C4043"/>
                </a:solidFill>
                <a:highlight>
                  <a:srgbClr val="FFFFFF"/>
                </a:highlight>
                <a:latin typeface="Roboto"/>
                <a:sym typeface="Roboto"/>
              </a:rPr>
              <a:t>Strategic roadmap of middleware vendors: </a:t>
            </a:r>
            <a:r>
              <a:rPr lang="en-US" dirty="0">
                <a:solidFill>
                  <a:srgbClr val="3C4043"/>
                </a:solidFill>
                <a:highlight>
                  <a:srgbClr val="FFFFFF"/>
                </a:highlight>
                <a:latin typeface="Roboto"/>
                <a:sym typeface="Roboto"/>
              </a:rPr>
              <a:t>Cloud, Cloud Native &amp; Microservices</a:t>
            </a:r>
            <a:endParaRPr dirty="0">
              <a:solidFill>
                <a:srgbClr val="3C4043"/>
              </a:solidFill>
              <a:highlight>
                <a:srgbClr val="FFFFFF"/>
              </a:highlight>
              <a:latin typeface="Roboto"/>
              <a:sym typeface="Roboto"/>
            </a:endParaRPr>
          </a:p>
        </p:txBody>
      </p:sp>
    </p:spTree>
    <p:extLst>
      <p:ext uri="{BB962C8B-B14F-4D97-AF65-F5344CB8AC3E}">
        <p14:creationId xmlns:p14="http://schemas.microsoft.com/office/powerpoint/2010/main" val="39132074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36"/>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Integration pattern</a:t>
            </a:r>
            <a:r>
              <a:rPr lang="en-US" dirty="0"/>
              <a:t>s</a:t>
            </a:r>
            <a:endParaRPr dirty="0"/>
          </a:p>
        </p:txBody>
      </p:sp>
      <p:sp>
        <p:nvSpPr>
          <p:cNvPr id="409" name="Google Shape;409;p3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Two dimensions of integration</a:t>
            </a:r>
            <a:endParaRPr/>
          </a:p>
        </p:txBody>
      </p:sp>
      <p:sp>
        <p:nvSpPr>
          <p:cNvPr id="415" name="Google Shape;415;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400"/>
          </a:p>
          <a:p>
            <a:pPr marL="0" lvl="0" indent="0" algn="l" rtl="0">
              <a:spcBef>
                <a:spcPts val="0"/>
              </a:spcBef>
              <a:spcAft>
                <a:spcPts val="1600"/>
              </a:spcAft>
              <a:buNone/>
            </a:pPr>
            <a:endParaRPr/>
          </a:p>
        </p:txBody>
      </p:sp>
      <p:sp>
        <p:nvSpPr>
          <p:cNvPr id="416" name="Google Shape;416;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26</a:t>
            </a:fld>
            <a:endParaRPr/>
          </a:p>
        </p:txBody>
      </p:sp>
      <p:pic>
        <p:nvPicPr>
          <p:cNvPr id="417" name="Google Shape;417;p37"/>
          <p:cNvPicPr preferRelativeResize="0"/>
          <p:nvPr/>
        </p:nvPicPr>
        <p:blipFill>
          <a:blip r:embed="rId3">
            <a:alphaModFix/>
          </a:blip>
          <a:stretch>
            <a:fillRect/>
          </a:stretch>
        </p:blipFill>
        <p:spPr>
          <a:xfrm>
            <a:off x="2439100" y="1291987"/>
            <a:ext cx="4265776" cy="337122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8"/>
          <p:cNvSpPr txBox="1">
            <a:spLocks noGrp="1"/>
          </p:cNvSpPr>
          <p:nvPr>
            <p:ph type="body" idx="1"/>
          </p:nvPr>
        </p:nvSpPr>
        <p:spPr>
          <a:xfrm>
            <a:off x="311700" y="1152475"/>
            <a:ext cx="53433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Synchronous (</a:t>
            </a:r>
            <a:r>
              <a:rPr lang="en" dirty="0"/>
              <a:t>End User) ”integration”</a:t>
            </a:r>
            <a:endParaRPr dirty="0"/>
          </a:p>
          <a:p>
            <a:pPr marL="457200" lvl="0" indent="-342900" algn="l" rtl="0">
              <a:spcBef>
                <a:spcPts val="0"/>
              </a:spcBef>
              <a:spcAft>
                <a:spcPts val="0"/>
              </a:spcAft>
              <a:buSzPts val="1800"/>
              <a:buChar char="●"/>
            </a:pPr>
            <a:r>
              <a:rPr lang="en" dirty="0"/>
              <a:t>API Gateway as runtime component for</a:t>
            </a:r>
            <a:endParaRPr dirty="0"/>
          </a:p>
          <a:p>
            <a:pPr marL="914400" lvl="1" indent="-317500" algn="l" rtl="0">
              <a:spcBef>
                <a:spcPts val="0"/>
              </a:spcBef>
              <a:spcAft>
                <a:spcPts val="0"/>
              </a:spcAft>
              <a:buSzPts val="1400"/>
              <a:buChar char="○"/>
            </a:pPr>
            <a:r>
              <a:rPr lang="en" dirty="0"/>
              <a:t>API policy enforcement</a:t>
            </a:r>
            <a:endParaRPr dirty="0"/>
          </a:p>
          <a:p>
            <a:pPr marL="914400" lvl="1" indent="-317500" algn="l" rtl="0">
              <a:spcBef>
                <a:spcPts val="0"/>
              </a:spcBef>
              <a:spcAft>
                <a:spcPts val="0"/>
              </a:spcAft>
              <a:buSzPts val="1400"/>
              <a:buChar char="○"/>
            </a:pPr>
            <a:r>
              <a:rPr lang="en" dirty="0"/>
              <a:t>Request routing</a:t>
            </a:r>
            <a:endParaRPr dirty="0"/>
          </a:p>
          <a:p>
            <a:pPr marL="457200" lvl="0" indent="-342900" algn="l" rtl="0">
              <a:spcBef>
                <a:spcPts val="0"/>
              </a:spcBef>
              <a:spcAft>
                <a:spcPts val="0"/>
              </a:spcAft>
              <a:buSzPts val="1800"/>
              <a:buChar char="●"/>
            </a:pPr>
            <a:r>
              <a:rPr lang="en" dirty="0"/>
              <a:t>(Near) Real-time, synchronous interactions</a:t>
            </a:r>
            <a:endParaRPr dirty="0"/>
          </a:p>
          <a:p>
            <a:pPr marL="457200" lvl="0" indent="-342900" algn="l" rtl="0">
              <a:spcBef>
                <a:spcPts val="0"/>
              </a:spcBef>
              <a:spcAft>
                <a:spcPts val="0"/>
              </a:spcAft>
              <a:buSzPts val="1800"/>
              <a:buChar char="●"/>
            </a:pPr>
            <a:r>
              <a:rPr lang="en" dirty="0"/>
              <a:t>APIs born from business requirements </a:t>
            </a:r>
            <a:endParaRPr dirty="0"/>
          </a:p>
          <a:p>
            <a:pPr marL="914400" lvl="1" indent="-317500" algn="l" rtl="0">
              <a:spcBef>
                <a:spcPts val="0"/>
              </a:spcBef>
              <a:spcAft>
                <a:spcPts val="0"/>
              </a:spcAft>
              <a:buSzPts val="1400"/>
              <a:buChar char="○"/>
            </a:pPr>
            <a:r>
              <a:rPr lang="en" dirty="0"/>
              <a:t>Who is using the API?</a:t>
            </a:r>
            <a:endParaRPr dirty="0"/>
          </a:p>
          <a:p>
            <a:pPr marL="914400" lvl="1" indent="-317500" algn="l" rtl="0">
              <a:spcBef>
                <a:spcPts val="0"/>
              </a:spcBef>
              <a:spcAft>
                <a:spcPts val="0"/>
              </a:spcAft>
              <a:buSzPts val="1400"/>
              <a:buChar char="○"/>
            </a:pPr>
            <a:r>
              <a:rPr lang="en" dirty="0"/>
              <a:t>How is the API being used?</a:t>
            </a:r>
          </a:p>
          <a:p>
            <a:pPr marL="914400" lvl="1" indent="-317500" algn="l" rtl="0">
              <a:spcBef>
                <a:spcPts val="0"/>
              </a:spcBef>
              <a:spcAft>
                <a:spcPts val="0"/>
              </a:spcAft>
              <a:buSzPts val="1400"/>
              <a:buChar char="○"/>
            </a:pPr>
            <a:r>
              <a:rPr lang="en" dirty="0"/>
              <a:t>Not so much focus on reus</a:t>
            </a:r>
            <a:r>
              <a:rPr lang="en-US" dirty="0"/>
              <a:t>able, generic interfaces</a:t>
            </a:r>
            <a:endParaRPr dirty="0"/>
          </a:p>
          <a:p>
            <a:pPr marL="457200" lvl="0" indent="-342900" algn="l" rtl="0">
              <a:spcBef>
                <a:spcPts val="0"/>
              </a:spcBef>
              <a:spcAft>
                <a:spcPts val="0"/>
              </a:spcAft>
              <a:buSzPts val="1800"/>
              <a:buChar char="●"/>
            </a:pPr>
            <a:r>
              <a:rPr lang="en" dirty="0"/>
              <a:t>Use of lightweight, standard protocols</a:t>
            </a:r>
            <a:endParaRPr dirty="0"/>
          </a:p>
        </p:txBody>
      </p:sp>
      <p:sp>
        <p:nvSpPr>
          <p:cNvPr id="423" name="Google Shape;42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Vertical integration</a:t>
            </a:r>
            <a:endParaRPr/>
          </a:p>
        </p:txBody>
      </p:sp>
      <p:sp>
        <p:nvSpPr>
          <p:cNvPr id="424" name="Google Shape;424;p3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27</a:t>
            </a:fld>
            <a:endParaRPr/>
          </a:p>
        </p:txBody>
      </p:sp>
      <p:sp>
        <p:nvSpPr>
          <p:cNvPr id="10" name="Google Shape;443;p40">
            <a:extLst>
              <a:ext uri="{FF2B5EF4-FFF2-40B4-BE49-F238E27FC236}">
                <a16:creationId xmlns:a16="http://schemas.microsoft.com/office/drawing/2014/main" id="{04196212-AF4E-4A43-B885-EB212C860033}"/>
              </a:ext>
            </a:extLst>
          </p:cNvPr>
          <p:cNvSpPr/>
          <p:nvPr/>
        </p:nvSpPr>
        <p:spPr>
          <a:xfrm>
            <a:off x="6272975" y="2620754"/>
            <a:ext cx="1661400" cy="1103100"/>
          </a:xfrm>
          <a:prstGeom prst="rect">
            <a:avLst/>
          </a:prstGeom>
          <a:ln>
            <a:headEnd type="none" w="sm" len="sm"/>
            <a:tailEnd type="none" w="sm" len="sm"/>
          </a:ln>
        </p:spPr>
        <p:style>
          <a:lnRef idx="0">
            <a:schemeClr val="accent1"/>
          </a:lnRef>
          <a:fillRef idx="3">
            <a:schemeClr val="accent1"/>
          </a:fillRef>
          <a:effectRef idx="3">
            <a:schemeClr val="accent1"/>
          </a:effectRef>
          <a:fontRef idx="minor">
            <a:schemeClr val="lt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4;p40">
            <a:extLst>
              <a:ext uri="{FF2B5EF4-FFF2-40B4-BE49-F238E27FC236}">
                <a16:creationId xmlns:a16="http://schemas.microsoft.com/office/drawing/2014/main" id="{DF1E5CD2-58D6-4C2A-840E-BE038295D38A}"/>
              </a:ext>
            </a:extLst>
          </p:cNvPr>
          <p:cNvSpPr/>
          <p:nvPr/>
        </p:nvSpPr>
        <p:spPr>
          <a:xfrm rot="5400000">
            <a:off x="6989125" y="1758279"/>
            <a:ext cx="226500" cy="1661400"/>
          </a:xfrm>
          <a:prstGeom prst="rect">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5;p40">
            <a:extLst>
              <a:ext uri="{FF2B5EF4-FFF2-40B4-BE49-F238E27FC236}">
                <a16:creationId xmlns:a16="http://schemas.microsoft.com/office/drawing/2014/main" id="{B6D23B6B-0D97-4DB6-97BD-7F2E63225E69}"/>
              </a:ext>
            </a:extLst>
          </p:cNvPr>
          <p:cNvSpPr/>
          <p:nvPr/>
        </p:nvSpPr>
        <p:spPr>
          <a:xfrm>
            <a:off x="6610700" y="2822178"/>
            <a:ext cx="670200" cy="572700"/>
          </a:xfrm>
          <a:prstGeom prst="pentagon">
            <a:avLst>
              <a:gd name="hf" fmla="val 105146"/>
              <a:gd name="vf" fmla="val 110557"/>
            </a:avLst>
          </a:prstGeom>
          <a:solidFill>
            <a:srgbClr val="FCE5C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46;p40">
            <a:extLst>
              <a:ext uri="{FF2B5EF4-FFF2-40B4-BE49-F238E27FC236}">
                <a16:creationId xmlns:a16="http://schemas.microsoft.com/office/drawing/2014/main" id="{6F1246C2-F9C3-4AFC-B099-AD6CC817BCEA}"/>
              </a:ext>
            </a:extLst>
          </p:cNvPr>
          <p:cNvSpPr txBox="1"/>
          <p:nvPr/>
        </p:nvSpPr>
        <p:spPr>
          <a:xfrm>
            <a:off x="6271675" y="2378814"/>
            <a:ext cx="1661400" cy="287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Customer API</a:t>
            </a:r>
            <a:endParaRPr/>
          </a:p>
        </p:txBody>
      </p:sp>
      <p:pic>
        <p:nvPicPr>
          <p:cNvPr id="14" name="Google Shape;447;p40">
            <a:extLst>
              <a:ext uri="{FF2B5EF4-FFF2-40B4-BE49-F238E27FC236}">
                <a16:creationId xmlns:a16="http://schemas.microsoft.com/office/drawing/2014/main" id="{84AC685C-CF3F-4C14-8C71-FC6B1DD2A135}"/>
              </a:ext>
            </a:extLst>
          </p:cNvPr>
          <p:cNvPicPr preferRelativeResize="0"/>
          <p:nvPr/>
        </p:nvPicPr>
        <p:blipFill>
          <a:blip r:embed="rId3">
            <a:alphaModFix/>
          </a:blip>
          <a:stretch>
            <a:fillRect/>
          </a:stretch>
        </p:blipFill>
        <p:spPr>
          <a:xfrm>
            <a:off x="7413812" y="3230359"/>
            <a:ext cx="425621" cy="413400"/>
          </a:xfrm>
          <a:prstGeom prst="rect">
            <a:avLst/>
          </a:prstGeom>
          <a:noFill/>
          <a:ln>
            <a:noFill/>
          </a:ln>
        </p:spPr>
      </p:pic>
      <p:pic>
        <p:nvPicPr>
          <p:cNvPr id="15" name="Google Shape;448;p40">
            <a:extLst>
              <a:ext uri="{FF2B5EF4-FFF2-40B4-BE49-F238E27FC236}">
                <a16:creationId xmlns:a16="http://schemas.microsoft.com/office/drawing/2014/main" id="{C729CCFD-8CEF-40DA-A5A3-121047EBDA88}"/>
              </a:ext>
            </a:extLst>
          </p:cNvPr>
          <p:cNvPicPr preferRelativeResize="0"/>
          <p:nvPr/>
        </p:nvPicPr>
        <p:blipFill>
          <a:blip r:embed="rId4">
            <a:alphaModFix/>
          </a:blip>
          <a:stretch>
            <a:fillRect/>
          </a:stretch>
        </p:blipFill>
        <p:spPr>
          <a:xfrm>
            <a:off x="6477824" y="2903490"/>
            <a:ext cx="935975" cy="491390"/>
          </a:xfrm>
          <a:prstGeom prst="rect">
            <a:avLst/>
          </a:prstGeom>
          <a:noFill/>
          <a:ln>
            <a:noFill/>
          </a:ln>
        </p:spPr>
      </p:pic>
      <p:sp>
        <p:nvSpPr>
          <p:cNvPr id="16" name="Google Shape;449;p40">
            <a:extLst>
              <a:ext uri="{FF2B5EF4-FFF2-40B4-BE49-F238E27FC236}">
                <a16:creationId xmlns:a16="http://schemas.microsoft.com/office/drawing/2014/main" id="{2BF0B3CA-747C-4E2C-B285-8F20F6F70FC9}"/>
              </a:ext>
            </a:extLst>
          </p:cNvPr>
          <p:cNvSpPr/>
          <p:nvPr/>
        </p:nvSpPr>
        <p:spPr>
          <a:xfrm>
            <a:off x="6371988" y="4097154"/>
            <a:ext cx="1463375" cy="758800"/>
          </a:xfrm>
          <a:prstGeom prst="flowChartMagneticDisk">
            <a:avLst/>
          </a:prstGeom>
          <a:ln>
            <a:headEnd type="none" w="sm" len="sm"/>
            <a:tailEnd type="none" w="sm" len="sm"/>
          </a:ln>
        </p:spPr>
        <p:style>
          <a:lnRef idx="0">
            <a:schemeClr val="dk1"/>
          </a:lnRef>
          <a:fillRef idx="3">
            <a:schemeClr val="dk1"/>
          </a:fillRef>
          <a:effectRef idx="3">
            <a:schemeClr val="dk1"/>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CRM Database</a:t>
            </a:r>
            <a:endParaRPr/>
          </a:p>
        </p:txBody>
      </p:sp>
      <p:sp>
        <p:nvSpPr>
          <p:cNvPr id="17" name="Google Shape;450;p40">
            <a:extLst>
              <a:ext uri="{FF2B5EF4-FFF2-40B4-BE49-F238E27FC236}">
                <a16:creationId xmlns:a16="http://schemas.microsoft.com/office/drawing/2014/main" id="{64A64A60-8C1F-4683-AA61-935424F087F3}"/>
              </a:ext>
            </a:extLst>
          </p:cNvPr>
          <p:cNvSpPr/>
          <p:nvPr/>
        </p:nvSpPr>
        <p:spPr>
          <a:xfrm rot="5400000">
            <a:off x="6867125" y="3732654"/>
            <a:ext cx="473100" cy="287700"/>
          </a:xfrm>
          <a:prstGeom prst="rightArrow">
            <a:avLst>
              <a:gd name="adj1" fmla="val 50000"/>
              <a:gd name="adj2" fmla="val 50000"/>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1;p40">
            <a:extLst>
              <a:ext uri="{FF2B5EF4-FFF2-40B4-BE49-F238E27FC236}">
                <a16:creationId xmlns:a16="http://schemas.microsoft.com/office/drawing/2014/main" id="{7BEF0870-EF10-4F9E-93E5-0D4EB95190D5}"/>
              </a:ext>
            </a:extLst>
          </p:cNvPr>
          <p:cNvSpPr/>
          <p:nvPr/>
        </p:nvSpPr>
        <p:spPr>
          <a:xfrm>
            <a:off x="6501575" y="520462"/>
            <a:ext cx="1194600" cy="630000"/>
          </a:xfrm>
          <a:prstGeom prst="rect">
            <a:avLst/>
          </a:prstGeom>
          <a:ln>
            <a:headEnd type="none" w="sm" len="sm"/>
            <a:tailEnd type="none" w="sm" len="sm"/>
          </a:ln>
        </p:spPr>
        <p:style>
          <a:lnRef idx="0">
            <a:schemeClr val="accent6"/>
          </a:lnRef>
          <a:fillRef idx="3">
            <a:schemeClr val="accent6"/>
          </a:fillRef>
          <a:effectRef idx="3">
            <a:schemeClr val="accent6"/>
          </a:effectRef>
          <a:fontRef idx="minor">
            <a:schemeClr val="lt1"/>
          </a:fontRef>
        </p:style>
        <p:txBody>
          <a:bodyPr spcFirstLastPara="1" wrap="square" lIns="91425" tIns="91425" rIns="91425" bIns="91425" anchor="ctr" anchorCtr="0">
            <a:noAutofit/>
          </a:bodyPr>
          <a:lstStyle/>
          <a:p>
            <a:pPr marL="0" lvl="0" indent="0" algn="ctr" rtl="0">
              <a:spcBef>
                <a:spcPts val="0"/>
              </a:spcBef>
              <a:spcAft>
                <a:spcPts val="0"/>
              </a:spcAft>
              <a:buNone/>
            </a:pPr>
            <a:r>
              <a:rPr lang="en"/>
              <a:t>Client Application</a:t>
            </a:r>
            <a:endParaRPr/>
          </a:p>
        </p:txBody>
      </p:sp>
      <p:sp>
        <p:nvSpPr>
          <p:cNvPr id="19" name="Google Shape;452;p40">
            <a:extLst>
              <a:ext uri="{FF2B5EF4-FFF2-40B4-BE49-F238E27FC236}">
                <a16:creationId xmlns:a16="http://schemas.microsoft.com/office/drawing/2014/main" id="{F4231475-C88E-4808-943E-2DE2F6415F21}"/>
              </a:ext>
            </a:extLst>
          </p:cNvPr>
          <p:cNvSpPr/>
          <p:nvPr/>
        </p:nvSpPr>
        <p:spPr>
          <a:xfrm rot="5400000">
            <a:off x="6838025" y="2096204"/>
            <a:ext cx="521700" cy="287700"/>
          </a:xfrm>
          <a:prstGeom prst="rightArrow">
            <a:avLst>
              <a:gd name="adj1" fmla="val 50000"/>
              <a:gd name="adj2" fmla="val 50000"/>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endParaRPr>
              <a:solidFill>
                <a:schemeClr val="dk1"/>
              </a:solidFill>
              <a:latin typeface="+mn-lt"/>
              <a:ea typeface="+mn-ea"/>
              <a:cs typeface="+mn-cs"/>
            </a:endParaRPr>
          </a:p>
        </p:txBody>
      </p:sp>
      <p:sp>
        <p:nvSpPr>
          <p:cNvPr id="20" name="Google Shape;454;p40">
            <a:extLst>
              <a:ext uri="{FF2B5EF4-FFF2-40B4-BE49-F238E27FC236}">
                <a16:creationId xmlns:a16="http://schemas.microsoft.com/office/drawing/2014/main" id="{724FA83A-C79A-43DA-8294-E06B931C5541}"/>
              </a:ext>
            </a:extLst>
          </p:cNvPr>
          <p:cNvSpPr/>
          <p:nvPr/>
        </p:nvSpPr>
        <p:spPr>
          <a:xfrm>
            <a:off x="8200400" y="1085900"/>
            <a:ext cx="429300" cy="33831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5;p40">
            <a:extLst>
              <a:ext uri="{FF2B5EF4-FFF2-40B4-BE49-F238E27FC236}">
                <a16:creationId xmlns:a16="http://schemas.microsoft.com/office/drawing/2014/main" id="{B0703882-0E77-4C18-904E-9A9DEEFD3A6F}"/>
              </a:ext>
            </a:extLst>
          </p:cNvPr>
          <p:cNvSpPr txBox="1"/>
          <p:nvPr/>
        </p:nvSpPr>
        <p:spPr>
          <a:xfrm rot="-5400000">
            <a:off x="7496661" y="2559100"/>
            <a:ext cx="17577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Vertical Integration</a:t>
            </a:r>
            <a:endParaRPr>
              <a:solidFill>
                <a:schemeClr val="dk1"/>
              </a:solidFill>
            </a:endParaRPr>
          </a:p>
          <a:p>
            <a:pPr marL="0" lvl="0" indent="0" algn="ctr" rtl="0">
              <a:spcBef>
                <a:spcPts val="0"/>
              </a:spcBef>
              <a:spcAft>
                <a:spcPts val="0"/>
              </a:spcAft>
              <a:buNone/>
            </a:pPr>
            <a:endParaRPr/>
          </a:p>
        </p:txBody>
      </p:sp>
      <p:sp>
        <p:nvSpPr>
          <p:cNvPr id="22" name="Google Shape;451;p40">
            <a:extLst>
              <a:ext uri="{FF2B5EF4-FFF2-40B4-BE49-F238E27FC236}">
                <a16:creationId xmlns:a16="http://schemas.microsoft.com/office/drawing/2014/main" id="{1CEDC3E7-75DD-4259-BE45-DF839BC1744E}"/>
              </a:ext>
            </a:extLst>
          </p:cNvPr>
          <p:cNvSpPr/>
          <p:nvPr/>
        </p:nvSpPr>
        <p:spPr>
          <a:xfrm>
            <a:off x="6504178" y="1500770"/>
            <a:ext cx="1194600" cy="630000"/>
          </a:xfrm>
          <a:prstGeom prst="rect">
            <a:avLst/>
          </a:prstGeom>
          <a:ln>
            <a:headEnd type="none" w="sm" len="sm"/>
            <a:tailEnd type="none" w="sm" len="sm"/>
          </a:ln>
        </p:spPr>
        <p:style>
          <a:lnRef idx="1">
            <a:schemeClr val="accent2"/>
          </a:lnRef>
          <a:fillRef idx="2">
            <a:schemeClr val="accent2"/>
          </a:fillRef>
          <a:effectRef idx="1">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dirty="0"/>
              <a:t>API Gateway</a:t>
            </a:r>
            <a:endParaRPr dirty="0"/>
          </a:p>
        </p:txBody>
      </p:sp>
      <p:sp>
        <p:nvSpPr>
          <p:cNvPr id="23" name="Google Shape;452;p40">
            <a:extLst>
              <a:ext uri="{FF2B5EF4-FFF2-40B4-BE49-F238E27FC236}">
                <a16:creationId xmlns:a16="http://schemas.microsoft.com/office/drawing/2014/main" id="{CB2279BC-8E14-4277-9590-DB587B4F8AF9}"/>
              </a:ext>
            </a:extLst>
          </p:cNvPr>
          <p:cNvSpPr/>
          <p:nvPr/>
        </p:nvSpPr>
        <p:spPr>
          <a:xfrm rot="5400000">
            <a:off x="6828612" y="1179903"/>
            <a:ext cx="521700" cy="287700"/>
          </a:xfrm>
          <a:prstGeom prst="rightArrow">
            <a:avLst>
              <a:gd name="adj1" fmla="val 50000"/>
              <a:gd name="adj2" fmla="val 50000"/>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spcFirstLastPara="1" wrap="square" lIns="91425" tIns="91425" rIns="91425" bIns="91425" anchor="ctr" anchorCtr="0">
            <a:noAutofit/>
          </a:bodyPr>
          <a:lstStyle/>
          <a:p>
            <a:endParaRPr>
              <a:solidFill>
                <a:schemeClr val="dk1"/>
              </a:solidFill>
              <a:latin typeface="+mn-lt"/>
              <a:ea typeface="+mn-ea"/>
              <a:cs typeface="+mn-c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Rounded Corners 33">
            <a:extLst>
              <a:ext uri="{FF2B5EF4-FFF2-40B4-BE49-F238E27FC236}">
                <a16:creationId xmlns:a16="http://schemas.microsoft.com/office/drawing/2014/main" id="{81EBC627-6D83-4438-AF82-37DD446E07E0}"/>
              </a:ext>
            </a:extLst>
          </p:cNvPr>
          <p:cNvSpPr/>
          <p:nvPr/>
        </p:nvSpPr>
        <p:spPr>
          <a:xfrm>
            <a:off x="4551119" y="3168527"/>
            <a:ext cx="2165106" cy="362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Multi </a:t>
            </a:r>
            <a:r>
              <a:rPr lang="nl-NL" dirty="0" err="1"/>
              <a:t>Purpose</a:t>
            </a:r>
            <a:r>
              <a:rPr lang="nl-NL" dirty="0"/>
              <a:t> API</a:t>
            </a:r>
            <a:endParaRPr lang="en-NL" dirty="0"/>
          </a:p>
        </p:txBody>
      </p:sp>
      <p:sp>
        <p:nvSpPr>
          <p:cNvPr id="4" name="Rectangle: Rounded Corners 3">
            <a:extLst>
              <a:ext uri="{FF2B5EF4-FFF2-40B4-BE49-F238E27FC236}">
                <a16:creationId xmlns:a16="http://schemas.microsoft.com/office/drawing/2014/main" id="{5EF8A18B-6E52-4C0D-98BB-224CA38935B0}"/>
              </a:ext>
            </a:extLst>
          </p:cNvPr>
          <p:cNvSpPr/>
          <p:nvPr/>
        </p:nvSpPr>
        <p:spPr>
          <a:xfrm>
            <a:off x="3013564" y="1351817"/>
            <a:ext cx="3470763" cy="81109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a:t>API Gateway</a:t>
            </a:r>
            <a:endParaRPr lang="en-NL" dirty="0"/>
          </a:p>
        </p:txBody>
      </p:sp>
      <p:sp>
        <p:nvSpPr>
          <p:cNvPr id="5" name="Cylinder 4">
            <a:extLst>
              <a:ext uri="{FF2B5EF4-FFF2-40B4-BE49-F238E27FC236}">
                <a16:creationId xmlns:a16="http://schemas.microsoft.com/office/drawing/2014/main" id="{2ABB8255-40D0-4B78-ACB9-5C7F515B2991}"/>
              </a:ext>
            </a:extLst>
          </p:cNvPr>
          <p:cNvSpPr/>
          <p:nvPr/>
        </p:nvSpPr>
        <p:spPr>
          <a:xfrm>
            <a:off x="2626702" y="3916973"/>
            <a:ext cx="1338629" cy="1107831"/>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a:t>Backend Database</a:t>
            </a:r>
            <a:endParaRPr lang="en-NL" dirty="0"/>
          </a:p>
        </p:txBody>
      </p:sp>
      <p:sp>
        <p:nvSpPr>
          <p:cNvPr id="6" name="Cylinder 5">
            <a:extLst>
              <a:ext uri="{FF2B5EF4-FFF2-40B4-BE49-F238E27FC236}">
                <a16:creationId xmlns:a16="http://schemas.microsoft.com/office/drawing/2014/main" id="{9F10BBDF-2EC0-43E8-8601-6B582288D29E}"/>
              </a:ext>
            </a:extLst>
          </p:cNvPr>
          <p:cNvSpPr/>
          <p:nvPr/>
        </p:nvSpPr>
        <p:spPr>
          <a:xfrm>
            <a:off x="6434871" y="3916973"/>
            <a:ext cx="1338629" cy="1107831"/>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Backend </a:t>
            </a:r>
            <a:r>
              <a:rPr lang="nl-NL" dirty="0" err="1"/>
              <a:t>Alternative</a:t>
            </a:r>
            <a:r>
              <a:rPr lang="nl-NL" dirty="0"/>
              <a:t> Datastore </a:t>
            </a:r>
            <a:endParaRPr lang="en-NL" dirty="0"/>
          </a:p>
        </p:txBody>
      </p:sp>
      <p:sp>
        <p:nvSpPr>
          <p:cNvPr id="7" name="Cube 6">
            <a:extLst>
              <a:ext uri="{FF2B5EF4-FFF2-40B4-BE49-F238E27FC236}">
                <a16:creationId xmlns:a16="http://schemas.microsoft.com/office/drawing/2014/main" id="{D3D1AF04-B129-4E72-8577-A46F832E5C26}"/>
              </a:ext>
            </a:extLst>
          </p:cNvPr>
          <p:cNvSpPr/>
          <p:nvPr/>
        </p:nvSpPr>
        <p:spPr>
          <a:xfrm>
            <a:off x="4415938" y="4108207"/>
            <a:ext cx="1424354" cy="857250"/>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Backend </a:t>
            </a:r>
            <a:r>
              <a:rPr lang="nl-NL" dirty="0" err="1"/>
              <a:t>custom</a:t>
            </a:r>
            <a:r>
              <a:rPr lang="nl-NL" dirty="0"/>
              <a:t> App</a:t>
            </a:r>
            <a:endParaRPr lang="en-NL" dirty="0"/>
          </a:p>
        </p:txBody>
      </p:sp>
      <p:sp>
        <p:nvSpPr>
          <p:cNvPr id="8" name="Cube 7">
            <a:extLst>
              <a:ext uri="{FF2B5EF4-FFF2-40B4-BE49-F238E27FC236}">
                <a16:creationId xmlns:a16="http://schemas.microsoft.com/office/drawing/2014/main" id="{6EFADF93-C098-494D-9B19-A4681C789C56}"/>
              </a:ext>
            </a:extLst>
          </p:cNvPr>
          <p:cNvSpPr/>
          <p:nvPr/>
        </p:nvSpPr>
        <p:spPr>
          <a:xfrm>
            <a:off x="751743" y="4042264"/>
            <a:ext cx="1424354" cy="85725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a:t>Backend Standard App</a:t>
            </a:r>
            <a:endParaRPr lang="en-NL" dirty="0"/>
          </a:p>
        </p:txBody>
      </p:sp>
      <p:sp>
        <p:nvSpPr>
          <p:cNvPr id="9" name="Rectangle: Rounded Corners 8">
            <a:extLst>
              <a:ext uri="{FF2B5EF4-FFF2-40B4-BE49-F238E27FC236}">
                <a16:creationId xmlns:a16="http://schemas.microsoft.com/office/drawing/2014/main" id="{85FF20A5-A397-416E-8552-A0D4A421205F}"/>
              </a:ext>
            </a:extLst>
          </p:cNvPr>
          <p:cNvSpPr/>
          <p:nvPr/>
        </p:nvSpPr>
        <p:spPr>
          <a:xfrm>
            <a:off x="1835395" y="178043"/>
            <a:ext cx="1899138" cy="69898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UI </a:t>
            </a:r>
            <a:endParaRPr lang="en-NL" dirty="0"/>
          </a:p>
        </p:txBody>
      </p:sp>
      <p:sp>
        <p:nvSpPr>
          <p:cNvPr id="10" name="Rectangle: Rounded Corners 9">
            <a:extLst>
              <a:ext uri="{FF2B5EF4-FFF2-40B4-BE49-F238E27FC236}">
                <a16:creationId xmlns:a16="http://schemas.microsoft.com/office/drawing/2014/main" id="{0E96A74C-7B73-4E10-8FCA-2212814C3523}"/>
              </a:ext>
            </a:extLst>
          </p:cNvPr>
          <p:cNvSpPr/>
          <p:nvPr/>
        </p:nvSpPr>
        <p:spPr>
          <a:xfrm>
            <a:off x="6095267" y="178043"/>
            <a:ext cx="1899138" cy="69898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B2B Partner </a:t>
            </a:r>
            <a:endParaRPr lang="en-NL" dirty="0"/>
          </a:p>
        </p:txBody>
      </p:sp>
      <p:sp>
        <p:nvSpPr>
          <p:cNvPr id="11" name="Rectangle: Rounded Corners 10">
            <a:extLst>
              <a:ext uri="{FF2B5EF4-FFF2-40B4-BE49-F238E27FC236}">
                <a16:creationId xmlns:a16="http://schemas.microsoft.com/office/drawing/2014/main" id="{6DCD146D-0C10-471A-B1C1-27961BCD02A9}"/>
              </a:ext>
            </a:extLst>
          </p:cNvPr>
          <p:cNvSpPr/>
          <p:nvPr/>
        </p:nvSpPr>
        <p:spPr>
          <a:xfrm>
            <a:off x="3965331" y="178044"/>
            <a:ext cx="1899138" cy="69898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t>
            </a:r>
            <a:r>
              <a:rPr lang="nl-NL" dirty="0" err="1"/>
              <a:t>Internal</a:t>
            </a:r>
            <a:r>
              <a:rPr lang="nl-NL" dirty="0"/>
              <a:t>) Microservice</a:t>
            </a:r>
            <a:endParaRPr lang="en-NL" dirty="0"/>
          </a:p>
        </p:txBody>
      </p:sp>
      <p:cxnSp>
        <p:nvCxnSpPr>
          <p:cNvPr id="13" name="Connector: Elbow 12">
            <a:extLst>
              <a:ext uri="{FF2B5EF4-FFF2-40B4-BE49-F238E27FC236}">
                <a16:creationId xmlns:a16="http://schemas.microsoft.com/office/drawing/2014/main" id="{F33ABCF8-70F3-4E51-B407-9C0F35186FE6}"/>
              </a:ext>
            </a:extLst>
          </p:cNvPr>
          <p:cNvCxnSpPr>
            <a:stCxn id="9" idx="2"/>
            <a:endCxn id="4" idx="0"/>
          </p:cNvCxnSpPr>
          <p:nvPr/>
        </p:nvCxnSpPr>
        <p:spPr>
          <a:xfrm rot="16200000" flipH="1">
            <a:off x="3529562" y="132433"/>
            <a:ext cx="474786" cy="19639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38100F6F-17A9-43CD-A0BE-2B711E025E7B}"/>
              </a:ext>
            </a:extLst>
          </p:cNvPr>
          <p:cNvCxnSpPr>
            <a:stCxn id="11" idx="2"/>
            <a:endCxn id="4" idx="0"/>
          </p:cNvCxnSpPr>
          <p:nvPr/>
        </p:nvCxnSpPr>
        <p:spPr>
          <a:xfrm rot="5400000">
            <a:off x="4594531" y="1031448"/>
            <a:ext cx="474785" cy="16595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B0C02C16-054E-4C73-9F67-64207B98A1F8}"/>
              </a:ext>
            </a:extLst>
          </p:cNvPr>
          <p:cNvCxnSpPr>
            <a:stCxn id="10" idx="2"/>
            <a:endCxn id="4" idx="0"/>
          </p:cNvCxnSpPr>
          <p:nvPr/>
        </p:nvCxnSpPr>
        <p:spPr>
          <a:xfrm rot="5400000">
            <a:off x="5659498" y="-33521"/>
            <a:ext cx="474786" cy="229589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17">
            <a:extLst>
              <a:ext uri="{FF2B5EF4-FFF2-40B4-BE49-F238E27FC236}">
                <a16:creationId xmlns:a16="http://schemas.microsoft.com/office/drawing/2014/main" id="{4224130F-C406-4A57-90AB-20FDE1BA60C1}"/>
              </a:ext>
            </a:extLst>
          </p:cNvPr>
          <p:cNvSpPr/>
          <p:nvPr/>
        </p:nvSpPr>
        <p:spPr>
          <a:xfrm>
            <a:off x="7609743" y="2973998"/>
            <a:ext cx="1483702" cy="995729"/>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err="1"/>
              <a:t>Some</a:t>
            </a:r>
            <a:r>
              <a:rPr lang="nl-NL" dirty="0"/>
              <a:t> </a:t>
            </a:r>
            <a:r>
              <a:rPr lang="nl-NL" dirty="0" err="1"/>
              <a:t>External</a:t>
            </a:r>
            <a:r>
              <a:rPr lang="nl-NL" dirty="0"/>
              <a:t> Service</a:t>
            </a:r>
            <a:endParaRPr lang="en-NL" dirty="0"/>
          </a:p>
        </p:txBody>
      </p:sp>
      <p:sp>
        <p:nvSpPr>
          <p:cNvPr id="22" name="Rectangle: Rounded Corners 21">
            <a:extLst>
              <a:ext uri="{FF2B5EF4-FFF2-40B4-BE49-F238E27FC236}">
                <a16:creationId xmlns:a16="http://schemas.microsoft.com/office/drawing/2014/main" id="{63616170-3DD7-4187-80F1-426F357531E6}"/>
              </a:ext>
            </a:extLst>
          </p:cNvPr>
          <p:cNvSpPr/>
          <p:nvPr/>
        </p:nvSpPr>
        <p:spPr>
          <a:xfrm>
            <a:off x="2626703" y="2406893"/>
            <a:ext cx="1758461" cy="362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Single </a:t>
            </a:r>
            <a:r>
              <a:rPr lang="nl-NL" dirty="0" err="1"/>
              <a:t>Purpose</a:t>
            </a:r>
            <a:r>
              <a:rPr lang="nl-NL" dirty="0"/>
              <a:t> API</a:t>
            </a:r>
            <a:endParaRPr lang="en-NL" dirty="0"/>
          </a:p>
        </p:txBody>
      </p:sp>
      <p:sp>
        <p:nvSpPr>
          <p:cNvPr id="23" name="Rectangle: Rounded Corners 22">
            <a:extLst>
              <a:ext uri="{FF2B5EF4-FFF2-40B4-BE49-F238E27FC236}">
                <a16:creationId xmlns:a16="http://schemas.microsoft.com/office/drawing/2014/main" id="{C76F9E39-1188-485F-A29C-C40AB0BD5517}"/>
              </a:ext>
            </a:extLst>
          </p:cNvPr>
          <p:cNvSpPr/>
          <p:nvPr/>
        </p:nvSpPr>
        <p:spPr>
          <a:xfrm>
            <a:off x="4319221" y="3036642"/>
            <a:ext cx="2165106" cy="3626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Multi </a:t>
            </a:r>
            <a:r>
              <a:rPr lang="nl-NL" dirty="0" err="1"/>
              <a:t>Purpose</a:t>
            </a:r>
            <a:r>
              <a:rPr lang="nl-NL" dirty="0"/>
              <a:t> API</a:t>
            </a:r>
            <a:endParaRPr lang="en-NL" dirty="0"/>
          </a:p>
        </p:txBody>
      </p:sp>
      <p:cxnSp>
        <p:nvCxnSpPr>
          <p:cNvPr id="25" name="Connector: Elbow 24">
            <a:extLst>
              <a:ext uri="{FF2B5EF4-FFF2-40B4-BE49-F238E27FC236}">
                <a16:creationId xmlns:a16="http://schemas.microsoft.com/office/drawing/2014/main" id="{DF5A186C-76B8-485B-BEA7-6F3C9B9A802B}"/>
              </a:ext>
            </a:extLst>
          </p:cNvPr>
          <p:cNvCxnSpPr>
            <a:stCxn id="4" idx="2"/>
            <a:endCxn id="22" idx="0"/>
          </p:cNvCxnSpPr>
          <p:nvPr/>
        </p:nvCxnSpPr>
        <p:spPr>
          <a:xfrm rot="5400000">
            <a:off x="4005447" y="1663395"/>
            <a:ext cx="243986" cy="12430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C8B828CB-0F62-444E-AB16-355D91352D31}"/>
              </a:ext>
            </a:extLst>
          </p:cNvPr>
          <p:cNvCxnSpPr>
            <a:stCxn id="4" idx="2"/>
            <a:endCxn id="23" idx="0"/>
          </p:cNvCxnSpPr>
          <p:nvPr/>
        </p:nvCxnSpPr>
        <p:spPr>
          <a:xfrm rot="16200000" flipH="1">
            <a:off x="4638493" y="2273360"/>
            <a:ext cx="873734" cy="65282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5491DFCC-DC21-4A47-8FA5-2CD62965B1DA}"/>
              </a:ext>
            </a:extLst>
          </p:cNvPr>
          <p:cNvCxnSpPr>
            <a:stCxn id="22" idx="2"/>
            <a:endCxn id="23" idx="0"/>
          </p:cNvCxnSpPr>
          <p:nvPr/>
        </p:nvCxnSpPr>
        <p:spPr>
          <a:xfrm rot="16200000" flipH="1">
            <a:off x="4320322" y="1955189"/>
            <a:ext cx="267065" cy="18958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6A1E068-CAA9-40BE-8777-668998C68532}"/>
              </a:ext>
            </a:extLst>
          </p:cNvPr>
          <p:cNvCxnSpPr>
            <a:stCxn id="23" idx="2"/>
            <a:endCxn id="7" idx="0"/>
          </p:cNvCxnSpPr>
          <p:nvPr/>
        </p:nvCxnSpPr>
        <p:spPr>
          <a:xfrm rot="5400000">
            <a:off x="4964083" y="3670514"/>
            <a:ext cx="708881" cy="16650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C410C339-4569-49A2-AE9C-AEE6B44CCC35}"/>
              </a:ext>
            </a:extLst>
          </p:cNvPr>
          <p:cNvCxnSpPr>
            <a:stCxn id="34" idx="2"/>
            <a:endCxn id="18" idx="2"/>
          </p:cNvCxnSpPr>
          <p:nvPr/>
        </p:nvCxnSpPr>
        <p:spPr>
          <a:xfrm rot="5400000" flipH="1" flipV="1">
            <a:off x="6592033" y="2513502"/>
            <a:ext cx="59348" cy="1976070"/>
          </a:xfrm>
          <a:prstGeom prst="bentConnector4">
            <a:avLst>
              <a:gd name="adj1" fmla="val -288888"/>
              <a:gd name="adj2" fmla="val 773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5B68784D-1C62-431E-8891-B3E5916B5A9B}"/>
              </a:ext>
            </a:extLst>
          </p:cNvPr>
          <p:cNvCxnSpPr>
            <a:stCxn id="34" idx="2"/>
            <a:endCxn id="6" idx="1"/>
          </p:cNvCxnSpPr>
          <p:nvPr/>
        </p:nvCxnSpPr>
        <p:spPr>
          <a:xfrm rot="16200000" flipH="1">
            <a:off x="6176047" y="2988836"/>
            <a:ext cx="385763" cy="14705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B53AB3DA-8F31-45D9-A49F-4A74A6AC5E23}"/>
              </a:ext>
            </a:extLst>
          </p:cNvPr>
          <p:cNvCxnSpPr>
            <a:stCxn id="22" idx="2"/>
            <a:endCxn id="5" idx="1"/>
          </p:cNvCxnSpPr>
          <p:nvPr/>
        </p:nvCxnSpPr>
        <p:spPr>
          <a:xfrm rot="5400000">
            <a:off x="2827277" y="3238317"/>
            <a:ext cx="1147397" cy="20991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Speech Bubble: Rectangle 41">
            <a:extLst>
              <a:ext uri="{FF2B5EF4-FFF2-40B4-BE49-F238E27FC236}">
                <a16:creationId xmlns:a16="http://schemas.microsoft.com/office/drawing/2014/main" id="{ABD97842-87A2-426E-9063-1C5398830BAD}"/>
              </a:ext>
            </a:extLst>
          </p:cNvPr>
          <p:cNvSpPr/>
          <p:nvPr/>
        </p:nvSpPr>
        <p:spPr>
          <a:xfrm>
            <a:off x="7118471" y="1318845"/>
            <a:ext cx="1823306" cy="1193557"/>
          </a:xfrm>
          <a:prstGeom prst="wedgeRectCallout">
            <a:avLst>
              <a:gd name="adj1" fmla="val -95878"/>
              <a:gd name="adj2" fmla="val 3097"/>
            </a:avLst>
          </a:prstGeom>
          <a:solidFill>
            <a:srgbClr val="FFFF00"/>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1050" dirty="0">
                <a:solidFill>
                  <a:schemeClr val="accent1">
                    <a:lumMod val="50000"/>
                  </a:schemeClr>
                </a:solidFill>
              </a:rPr>
              <a:t>Load </a:t>
            </a:r>
            <a:r>
              <a:rPr lang="nl-NL" sz="1050" dirty="0" err="1">
                <a:solidFill>
                  <a:schemeClr val="accent1">
                    <a:lumMod val="50000"/>
                  </a:schemeClr>
                </a:solidFill>
              </a:rPr>
              <a:t>balance</a:t>
            </a:r>
            <a:r>
              <a:rPr lang="nl-NL" sz="1050" dirty="0">
                <a:solidFill>
                  <a:schemeClr val="accent1">
                    <a:lumMod val="50000"/>
                  </a:schemeClr>
                </a:solidFill>
              </a:rPr>
              <a:t>, Routing, Monitoring, Analytics, </a:t>
            </a:r>
            <a:r>
              <a:rPr lang="nl-NL" sz="1050" dirty="0" err="1">
                <a:solidFill>
                  <a:schemeClr val="accent1">
                    <a:lumMod val="50000"/>
                  </a:schemeClr>
                </a:solidFill>
              </a:rPr>
              <a:t>Throttling</a:t>
            </a:r>
            <a:r>
              <a:rPr lang="nl-NL" sz="1050" dirty="0">
                <a:solidFill>
                  <a:schemeClr val="accent1">
                    <a:lumMod val="50000"/>
                  </a:schemeClr>
                </a:solidFill>
              </a:rPr>
              <a:t>, </a:t>
            </a:r>
            <a:r>
              <a:rPr lang="nl-NL" sz="1050" dirty="0" err="1">
                <a:solidFill>
                  <a:schemeClr val="accent1">
                    <a:lumMod val="50000"/>
                  </a:schemeClr>
                </a:solidFill>
              </a:rPr>
              <a:t>Authentication</a:t>
            </a:r>
            <a:r>
              <a:rPr lang="nl-NL" sz="1050" dirty="0">
                <a:solidFill>
                  <a:schemeClr val="accent1">
                    <a:lumMod val="50000"/>
                  </a:schemeClr>
                </a:solidFill>
              </a:rPr>
              <a:t>, </a:t>
            </a:r>
            <a:r>
              <a:rPr lang="nl-NL" sz="1050" dirty="0" err="1">
                <a:solidFill>
                  <a:schemeClr val="accent1">
                    <a:lumMod val="50000"/>
                  </a:schemeClr>
                </a:solidFill>
              </a:rPr>
              <a:t>Authorization</a:t>
            </a:r>
            <a:r>
              <a:rPr lang="nl-NL" sz="1050" dirty="0">
                <a:solidFill>
                  <a:schemeClr val="accent1">
                    <a:lumMod val="50000"/>
                  </a:schemeClr>
                </a:solidFill>
              </a:rPr>
              <a:t>, Circuit </a:t>
            </a:r>
            <a:r>
              <a:rPr lang="nl-NL" sz="1050" dirty="0" err="1">
                <a:solidFill>
                  <a:schemeClr val="accent1">
                    <a:lumMod val="50000"/>
                  </a:schemeClr>
                </a:solidFill>
              </a:rPr>
              <a:t>breaking</a:t>
            </a:r>
            <a:r>
              <a:rPr lang="nl-NL" sz="1050" dirty="0">
                <a:solidFill>
                  <a:schemeClr val="accent1">
                    <a:lumMod val="50000"/>
                  </a:schemeClr>
                </a:solidFill>
              </a:rPr>
              <a:t>, </a:t>
            </a:r>
            <a:r>
              <a:rPr lang="nl-NL" sz="1050" dirty="0" err="1">
                <a:solidFill>
                  <a:schemeClr val="accent1">
                    <a:lumMod val="50000"/>
                  </a:schemeClr>
                </a:solidFill>
              </a:rPr>
              <a:t>controlled</a:t>
            </a:r>
            <a:r>
              <a:rPr lang="nl-NL" sz="1050" dirty="0">
                <a:solidFill>
                  <a:schemeClr val="accent1">
                    <a:lumMod val="50000"/>
                  </a:schemeClr>
                </a:solidFill>
              </a:rPr>
              <a:t> release ( A/B </a:t>
            </a:r>
            <a:r>
              <a:rPr lang="nl-NL" sz="1050" dirty="0" err="1">
                <a:solidFill>
                  <a:schemeClr val="accent1">
                    <a:lumMod val="50000"/>
                  </a:schemeClr>
                </a:solidFill>
              </a:rPr>
              <a:t>Testing</a:t>
            </a:r>
            <a:r>
              <a:rPr lang="nl-NL" sz="1050" dirty="0">
                <a:solidFill>
                  <a:schemeClr val="accent1">
                    <a:lumMod val="50000"/>
                  </a:schemeClr>
                </a:solidFill>
              </a:rPr>
              <a:t>, </a:t>
            </a:r>
            <a:r>
              <a:rPr lang="nl-NL" sz="1050" dirty="0" err="1">
                <a:solidFill>
                  <a:schemeClr val="accent1">
                    <a:lumMod val="50000"/>
                  </a:schemeClr>
                </a:solidFill>
              </a:rPr>
              <a:t>Canary</a:t>
            </a:r>
            <a:r>
              <a:rPr lang="nl-NL" sz="1050" dirty="0">
                <a:solidFill>
                  <a:schemeClr val="accent1">
                    <a:lumMod val="50000"/>
                  </a:schemeClr>
                </a:solidFill>
              </a:rPr>
              <a:t> Release )…</a:t>
            </a:r>
            <a:endParaRPr lang="en-NL" sz="1050" dirty="0">
              <a:solidFill>
                <a:schemeClr val="accent1">
                  <a:lumMod val="50000"/>
                </a:schemeClr>
              </a:solidFill>
            </a:endParaRPr>
          </a:p>
        </p:txBody>
      </p:sp>
      <p:sp>
        <p:nvSpPr>
          <p:cNvPr id="2" name="Arrow: Up-Down 1">
            <a:extLst>
              <a:ext uri="{FF2B5EF4-FFF2-40B4-BE49-F238E27FC236}">
                <a16:creationId xmlns:a16="http://schemas.microsoft.com/office/drawing/2014/main" id="{ECD9B19F-A91B-429C-B090-B5883285E029}"/>
              </a:ext>
            </a:extLst>
          </p:cNvPr>
          <p:cNvSpPr/>
          <p:nvPr/>
        </p:nvSpPr>
        <p:spPr>
          <a:xfrm>
            <a:off x="124135" y="129529"/>
            <a:ext cx="494075" cy="431074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NL" sz="1050"/>
          </a:p>
        </p:txBody>
      </p:sp>
    </p:spTree>
    <p:extLst>
      <p:ext uri="{BB962C8B-B14F-4D97-AF65-F5344CB8AC3E}">
        <p14:creationId xmlns:p14="http://schemas.microsoft.com/office/powerpoint/2010/main" val="10809578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API first design approach</a:t>
            </a:r>
            <a:endParaRPr/>
          </a:p>
        </p:txBody>
      </p:sp>
      <p:sp>
        <p:nvSpPr>
          <p:cNvPr id="435" name="Google Shape;435;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29</a:t>
            </a:fld>
            <a:endParaRPr/>
          </a:p>
        </p:txBody>
      </p:sp>
      <p:pic>
        <p:nvPicPr>
          <p:cNvPr id="436" name="Google Shape;436;p39"/>
          <p:cNvPicPr preferRelativeResize="0"/>
          <p:nvPr/>
        </p:nvPicPr>
        <p:blipFill>
          <a:blip r:embed="rId3">
            <a:alphaModFix/>
          </a:blip>
          <a:stretch>
            <a:fillRect/>
          </a:stretch>
        </p:blipFill>
        <p:spPr>
          <a:xfrm>
            <a:off x="787813" y="1006650"/>
            <a:ext cx="7568375" cy="3712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467C-0C5D-49D5-8F43-3A3B0D64EA0D}"/>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737B80E-5465-4472-BC54-710963C839B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C113FB2-13C1-42F7-9DA4-20C7F749850A}"/>
              </a:ext>
            </a:extLst>
          </p:cNvPr>
          <p:cNvSpPr>
            <a:spLocks noGrp="1"/>
          </p:cNvSpPr>
          <p:nvPr>
            <p:ph type="ftr" sz="quarter" idx="11"/>
          </p:nvPr>
        </p:nvSpPr>
        <p:spPr/>
        <p:txBody>
          <a:bodyPr/>
          <a:lstStyle/>
          <a:p>
            <a:r>
              <a:rPr lang="en-US"/>
              <a:t>Changing Views on Integration - AUSOUG Webinar Series</a:t>
            </a:r>
            <a:endParaRPr lang="nl-NL"/>
          </a:p>
        </p:txBody>
      </p:sp>
      <p:pic>
        <p:nvPicPr>
          <p:cNvPr id="5" name="Snagit_SNG838">
            <a:extLst>
              <a:ext uri="{FF2B5EF4-FFF2-40B4-BE49-F238E27FC236}">
                <a16:creationId xmlns:a16="http://schemas.microsoft.com/office/drawing/2014/main" id="{054FC237-18DD-4BC0-AF07-1FDCBA5040B0}"/>
              </a:ext>
            </a:extLst>
          </p:cNvPr>
          <p:cNvPicPr>
            <a:picLocks noChangeAspect="1"/>
          </p:cNvPicPr>
          <p:nvPr/>
        </p:nvPicPr>
        <p:blipFill>
          <a:blip r:embed="rId2"/>
          <a:stretch>
            <a:fillRect/>
          </a:stretch>
        </p:blipFill>
        <p:spPr>
          <a:xfrm>
            <a:off x="1482958" y="84336"/>
            <a:ext cx="6345197" cy="478227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6971901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Evolution of ‘vertical integration flow’ implementation</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sz="900">
              <a:solidFill>
                <a:srgbClr val="606569"/>
              </a:solidFill>
              <a:highlight>
                <a:srgbClr val="FFFFFF"/>
              </a:highlight>
            </a:endParaRPr>
          </a:p>
        </p:txBody>
      </p:sp>
      <p:sp>
        <p:nvSpPr>
          <p:cNvPr id="462" name="Google Shape;462;p4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30</a:t>
            </a:fld>
            <a:endParaRPr/>
          </a:p>
        </p:txBody>
      </p:sp>
      <p:sp>
        <p:nvSpPr>
          <p:cNvPr id="62" name="Rectangle: Rounded Corners 61">
            <a:extLst>
              <a:ext uri="{FF2B5EF4-FFF2-40B4-BE49-F238E27FC236}">
                <a16:creationId xmlns:a16="http://schemas.microsoft.com/office/drawing/2014/main" id="{ADBD0A2D-CD32-4B7D-B80B-51C02B948534}"/>
              </a:ext>
            </a:extLst>
          </p:cNvPr>
          <p:cNvSpPr/>
          <p:nvPr/>
        </p:nvSpPr>
        <p:spPr>
          <a:xfrm>
            <a:off x="4949327" y="3305007"/>
            <a:ext cx="1544262" cy="514332"/>
          </a:xfrm>
          <a:prstGeom prst="roundRect">
            <a:avLst/>
          </a:prstGeom>
          <a:solidFill>
            <a:srgbClr val="0070C0"/>
          </a:solidFill>
          <a:ln w="6350" cap="flat" cmpd="sng" algn="ctr">
            <a:solidFill>
              <a:srgbClr val="4472C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Kubernetes</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3" name="Cube 62">
            <a:extLst>
              <a:ext uri="{FF2B5EF4-FFF2-40B4-BE49-F238E27FC236}">
                <a16:creationId xmlns:a16="http://schemas.microsoft.com/office/drawing/2014/main" id="{8E368838-AD99-4981-960E-C0D80B7D7D51}"/>
              </a:ext>
            </a:extLst>
          </p:cNvPr>
          <p:cNvSpPr/>
          <p:nvPr/>
        </p:nvSpPr>
        <p:spPr>
          <a:xfrm>
            <a:off x="5631132" y="3068605"/>
            <a:ext cx="695898" cy="334677"/>
          </a:xfrm>
          <a:prstGeom prst="cube">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err="1">
                <a:ln>
                  <a:noFill/>
                </a:ln>
                <a:solidFill>
                  <a:prstClr val="white"/>
                </a:solidFill>
                <a:effectLst/>
                <a:uLnTx/>
                <a:uFillTx/>
                <a:latin typeface="Calibri" panose="020F0502020204030204"/>
                <a:ea typeface="+mn-ea"/>
                <a:cs typeface="+mn-cs"/>
              </a:rPr>
              <a:t>Implemen</a:t>
            </a:r>
            <a:endParaRPr kumimoji="0" lang="nl-NL"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err="1">
                <a:ln>
                  <a:noFill/>
                </a:ln>
                <a:solidFill>
                  <a:prstClr val="white"/>
                </a:solidFill>
                <a:effectLst/>
                <a:uLnTx/>
                <a:uFillTx/>
                <a:latin typeface="Calibri" panose="020F0502020204030204"/>
                <a:ea typeface="+mn-ea"/>
                <a:cs typeface="+mn-cs"/>
              </a:rPr>
              <a:t>tation</a:t>
            </a:r>
            <a:endParaRPr kumimoji="0" lang="en-NL"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4" name="Cube 63">
            <a:extLst>
              <a:ext uri="{FF2B5EF4-FFF2-40B4-BE49-F238E27FC236}">
                <a16:creationId xmlns:a16="http://schemas.microsoft.com/office/drawing/2014/main" id="{6C5CF599-8D9C-44B2-8FCA-761532494086}"/>
              </a:ext>
            </a:extLst>
          </p:cNvPr>
          <p:cNvSpPr/>
          <p:nvPr/>
        </p:nvSpPr>
        <p:spPr>
          <a:xfrm>
            <a:off x="5373508" y="2877324"/>
            <a:ext cx="695898" cy="334677"/>
          </a:xfrm>
          <a:prstGeom prst="cube">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err="1">
                <a:ln>
                  <a:noFill/>
                </a:ln>
                <a:solidFill>
                  <a:prstClr val="white"/>
                </a:solidFill>
                <a:effectLst/>
                <a:uLnTx/>
                <a:uFillTx/>
                <a:latin typeface="Calibri" panose="020F0502020204030204"/>
                <a:ea typeface="+mn-ea"/>
                <a:cs typeface="+mn-cs"/>
              </a:rPr>
              <a:t>Implemen</a:t>
            </a:r>
            <a:endParaRPr kumimoji="0" lang="nl-NL" sz="7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700" b="0" i="0" u="none" strike="noStrike" kern="1200" cap="none" spc="0" normalizeH="0" baseline="0" noProof="0" dirty="0" err="1">
                <a:ln>
                  <a:noFill/>
                </a:ln>
                <a:solidFill>
                  <a:prstClr val="white"/>
                </a:solidFill>
                <a:effectLst/>
                <a:uLnTx/>
                <a:uFillTx/>
                <a:latin typeface="Calibri" panose="020F0502020204030204"/>
                <a:ea typeface="+mn-ea"/>
                <a:cs typeface="+mn-cs"/>
              </a:rPr>
              <a:t>tation</a:t>
            </a:r>
            <a:endParaRPr kumimoji="0" lang="en-NL" sz="7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65" name="Rectangle: Rounded Corners 64">
            <a:extLst>
              <a:ext uri="{FF2B5EF4-FFF2-40B4-BE49-F238E27FC236}">
                <a16:creationId xmlns:a16="http://schemas.microsoft.com/office/drawing/2014/main" id="{AD2F894D-7FBC-447F-B685-B1D95CDA1D0D}"/>
              </a:ext>
            </a:extLst>
          </p:cNvPr>
          <p:cNvSpPr/>
          <p:nvPr/>
        </p:nvSpPr>
        <p:spPr>
          <a:xfrm>
            <a:off x="2972432" y="1895446"/>
            <a:ext cx="963806" cy="367294"/>
          </a:xfrm>
          <a:prstGeom prst="roundRect">
            <a:avLst/>
          </a:prstGeom>
          <a:solidFill>
            <a:srgbClr val="44546A">
              <a:lumMod val="60000"/>
              <a:lumOff val="40000"/>
            </a:srgbClr>
          </a:solidFill>
          <a:ln w="12700" cap="flat" cmpd="sng" algn="ctr">
            <a:solidFill>
              <a:srgbClr val="44546A">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srgbClr val="C00000"/>
                </a:solidFill>
                <a:effectLst/>
                <a:uLnTx/>
                <a:uFillTx/>
                <a:latin typeface="Calibri" panose="020F0502020204030204"/>
                <a:ea typeface="+mn-ea"/>
                <a:cs typeface="+mn-cs"/>
              </a:rPr>
              <a:t>API Gateway</a:t>
            </a:r>
            <a:endParaRPr kumimoji="0" lang="en-NL" sz="11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66" name="Rectangle: Rounded Corners 65">
            <a:extLst>
              <a:ext uri="{FF2B5EF4-FFF2-40B4-BE49-F238E27FC236}">
                <a16:creationId xmlns:a16="http://schemas.microsoft.com/office/drawing/2014/main" id="{D7875180-00F6-472D-B671-88294EC269CD}"/>
              </a:ext>
            </a:extLst>
          </p:cNvPr>
          <p:cNvSpPr/>
          <p:nvPr/>
        </p:nvSpPr>
        <p:spPr>
          <a:xfrm>
            <a:off x="2926646" y="2917392"/>
            <a:ext cx="1055380" cy="534982"/>
          </a:xfrm>
          <a:prstGeom prst="round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err="1">
                <a:ln>
                  <a:noFill/>
                </a:ln>
                <a:solidFill>
                  <a:prstClr val="white"/>
                </a:solidFill>
                <a:effectLst/>
                <a:uLnTx/>
                <a:uFillTx/>
                <a:latin typeface="Calibri" panose="020F0502020204030204"/>
                <a:ea typeface="+mn-ea"/>
                <a:cs typeface="+mn-cs"/>
              </a:rPr>
              <a:t>Implemen</a:t>
            </a:r>
            <a:endParaRPr kumimoji="0" lang="nl-NL" sz="11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err="1">
                <a:ln>
                  <a:noFill/>
                </a:ln>
                <a:solidFill>
                  <a:prstClr val="white"/>
                </a:solidFill>
                <a:effectLst/>
                <a:uLnTx/>
                <a:uFillTx/>
                <a:latin typeface="Calibri" panose="020F0502020204030204"/>
                <a:ea typeface="+mn-ea"/>
                <a:cs typeface="+mn-cs"/>
              </a:rPr>
              <a:t>tation</a:t>
            </a:r>
            <a:endParaRPr kumimoji="0" lang="nl-NL" sz="11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67" name="Picture 2" descr="Image result for java logo">
            <a:extLst>
              <a:ext uri="{FF2B5EF4-FFF2-40B4-BE49-F238E27FC236}">
                <a16:creationId xmlns:a16="http://schemas.microsoft.com/office/drawing/2014/main" id="{6FDE4637-F587-40CF-8AFC-25E8F2BCB9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16516" y="3223995"/>
            <a:ext cx="216110" cy="214676"/>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Image result for spring boot logo">
            <a:extLst>
              <a:ext uri="{FF2B5EF4-FFF2-40B4-BE49-F238E27FC236}">
                <a16:creationId xmlns:a16="http://schemas.microsoft.com/office/drawing/2014/main" id="{DB381A6C-F230-49D7-9EAB-D8CAA78E73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3518" y="3224377"/>
            <a:ext cx="242012" cy="215707"/>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Image result for nodejs logo">
            <a:extLst>
              <a:ext uri="{FF2B5EF4-FFF2-40B4-BE49-F238E27FC236}">
                <a16:creationId xmlns:a16="http://schemas.microsoft.com/office/drawing/2014/main" id="{EC6DCD44-011A-46D2-9A08-D223869CED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82895" y="3225930"/>
            <a:ext cx="211705" cy="237181"/>
          </a:xfrm>
          <a:prstGeom prst="rect">
            <a:avLst/>
          </a:prstGeom>
          <a:noFill/>
          <a:extLst>
            <a:ext uri="{909E8E84-426E-40DD-AFC4-6F175D3DCCD1}">
              <a14:hiddenFill xmlns:a14="http://schemas.microsoft.com/office/drawing/2010/main">
                <a:solidFill>
                  <a:srgbClr val="FFFFFF"/>
                </a:solidFill>
              </a14:hiddenFill>
            </a:ext>
          </a:extLst>
        </p:spPr>
      </p:pic>
      <p:sp>
        <p:nvSpPr>
          <p:cNvPr id="70" name="Cylinder 69">
            <a:extLst>
              <a:ext uri="{FF2B5EF4-FFF2-40B4-BE49-F238E27FC236}">
                <a16:creationId xmlns:a16="http://schemas.microsoft.com/office/drawing/2014/main" id="{9F3BC35E-7E9A-4B90-98A5-5DA5C0104415}"/>
              </a:ext>
            </a:extLst>
          </p:cNvPr>
          <p:cNvSpPr/>
          <p:nvPr/>
        </p:nvSpPr>
        <p:spPr>
          <a:xfrm>
            <a:off x="3144801" y="4052066"/>
            <a:ext cx="619068" cy="515581"/>
          </a:xfrm>
          <a:prstGeom prst="can">
            <a:avLst/>
          </a:prstGeom>
          <a:solidFill>
            <a:srgbClr val="44546A">
              <a:lumMod val="75000"/>
            </a:srgbClr>
          </a:solidFill>
          <a:ln w="12700" cap="flat" cmpd="sng" algn="ctr">
            <a:solidFill>
              <a:srgbClr val="44546A">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prstClr val="white"/>
                </a:solidFill>
                <a:effectLst/>
                <a:uLnTx/>
                <a:uFillTx/>
                <a:latin typeface="Calibri" panose="020F0502020204030204"/>
                <a:ea typeface="+mn-ea"/>
                <a:cs typeface="+mn-cs"/>
              </a:rPr>
              <a:t>App DB</a:t>
            </a:r>
            <a:endParaRPr kumimoji="0" lang="en-NL"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71" name="Arrow: Right 70">
            <a:extLst>
              <a:ext uri="{FF2B5EF4-FFF2-40B4-BE49-F238E27FC236}">
                <a16:creationId xmlns:a16="http://schemas.microsoft.com/office/drawing/2014/main" id="{4F670EDE-D0F6-4BB9-BF93-EED1A0734FA7}"/>
              </a:ext>
            </a:extLst>
          </p:cNvPr>
          <p:cNvSpPr/>
          <p:nvPr/>
        </p:nvSpPr>
        <p:spPr>
          <a:xfrm>
            <a:off x="2314446" y="2557843"/>
            <a:ext cx="482658" cy="1099059"/>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2" name="Cube 71">
            <a:extLst>
              <a:ext uri="{FF2B5EF4-FFF2-40B4-BE49-F238E27FC236}">
                <a16:creationId xmlns:a16="http://schemas.microsoft.com/office/drawing/2014/main" id="{AAFDFE4C-348D-47A4-9204-E6ED60B5B9BF}"/>
              </a:ext>
            </a:extLst>
          </p:cNvPr>
          <p:cNvSpPr/>
          <p:nvPr/>
        </p:nvSpPr>
        <p:spPr>
          <a:xfrm>
            <a:off x="5112946" y="3064918"/>
            <a:ext cx="826154" cy="467297"/>
          </a:xfrm>
          <a:prstGeom prst="cube">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err="1">
                <a:ln>
                  <a:noFill/>
                </a:ln>
                <a:solidFill>
                  <a:prstClr val="white"/>
                </a:solidFill>
                <a:effectLst/>
                <a:uLnTx/>
                <a:uFillTx/>
                <a:latin typeface="Calibri" panose="020F0502020204030204"/>
                <a:ea typeface="+mn-ea"/>
                <a:cs typeface="+mn-cs"/>
              </a:rPr>
              <a:t>Implemen</a:t>
            </a:r>
            <a:endParaRPr kumimoji="0" lang="nl-NL"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err="1">
                <a:ln>
                  <a:noFill/>
                </a:ln>
                <a:solidFill>
                  <a:prstClr val="white"/>
                </a:solidFill>
                <a:effectLst/>
                <a:uLnTx/>
                <a:uFillTx/>
                <a:latin typeface="Calibri" panose="020F0502020204030204"/>
                <a:ea typeface="+mn-ea"/>
                <a:cs typeface="+mn-cs"/>
              </a:rPr>
              <a:t>tation</a:t>
            </a:r>
            <a:endParaRPr kumimoji="0" lang="en-NL"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73" name="Picture 2" descr="Image result for docker logo">
            <a:extLst>
              <a:ext uri="{FF2B5EF4-FFF2-40B4-BE49-F238E27FC236}">
                <a16:creationId xmlns:a16="http://schemas.microsoft.com/office/drawing/2014/main" id="{44F09173-9090-40FF-AD64-7D99E289B9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33658" y="2817828"/>
            <a:ext cx="336912" cy="334677"/>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 descr="Image result for kubernetes logo">
            <a:extLst>
              <a:ext uri="{FF2B5EF4-FFF2-40B4-BE49-F238E27FC236}">
                <a16:creationId xmlns:a16="http://schemas.microsoft.com/office/drawing/2014/main" id="{6DC19DAB-C41C-4766-8F39-8079FDE124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56196" y="3463111"/>
            <a:ext cx="283355" cy="273984"/>
          </a:xfrm>
          <a:prstGeom prst="rect">
            <a:avLst/>
          </a:prstGeom>
          <a:noFill/>
          <a:extLst>
            <a:ext uri="{909E8E84-426E-40DD-AFC4-6F175D3DCCD1}">
              <a14:hiddenFill xmlns:a14="http://schemas.microsoft.com/office/drawing/2010/main">
                <a:solidFill>
                  <a:srgbClr val="FFFFFF"/>
                </a:solidFill>
              </a14:hiddenFill>
            </a:ext>
          </a:extLst>
        </p:spPr>
      </p:pic>
      <p:sp>
        <p:nvSpPr>
          <p:cNvPr id="75" name="Arrow: Right 74">
            <a:extLst>
              <a:ext uri="{FF2B5EF4-FFF2-40B4-BE49-F238E27FC236}">
                <a16:creationId xmlns:a16="http://schemas.microsoft.com/office/drawing/2014/main" id="{5E6D0150-C9FB-41AB-9A8F-53276906D6CE}"/>
              </a:ext>
            </a:extLst>
          </p:cNvPr>
          <p:cNvSpPr/>
          <p:nvPr/>
        </p:nvSpPr>
        <p:spPr>
          <a:xfrm>
            <a:off x="4325521" y="2566810"/>
            <a:ext cx="482658" cy="1099059"/>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6" name="Picture 2" descr="Image result for java logo">
            <a:extLst>
              <a:ext uri="{FF2B5EF4-FFF2-40B4-BE49-F238E27FC236}">
                <a16:creationId xmlns:a16="http://schemas.microsoft.com/office/drawing/2014/main" id="{CB38F396-7770-4F0A-8415-2F577AE4D6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1457" y="3222320"/>
            <a:ext cx="153509" cy="15249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 descr="Image result for spring boot logo">
            <a:extLst>
              <a:ext uri="{FF2B5EF4-FFF2-40B4-BE49-F238E27FC236}">
                <a16:creationId xmlns:a16="http://schemas.microsoft.com/office/drawing/2014/main" id="{1F427399-5DA3-40FE-8C7B-7C112535D0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6280" y="3375923"/>
            <a:ext cx="171909" cy="153223"/>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js logo">
            <a:extLst>
              <a:ext uri="{FF2B5EF4-FFF2-40B4-BE49-F238E27FC236}">
                <a16:creationId xmlns:a16="http://schemas.microsoft.com/office/drawing/2014/main" id="{3AB41ECF-BCA3-4CCA-BD25-ED962FA3B3F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35987" y="3346313"/>
            <a:ext cx="150381" cy="168477"/>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Rounded Corners 78">
            <a:extLst>
              <a:ext uri="{FF2B5EF4-FFF2-40B4-BE49-F238E27FC236}">
                <a16:creationId xmlns:a16="http://schemas.microsoft.com/office/drawing/2014/main" id="{225E8BF3-6897-4752-9BB8-BB4094EE1782}"/>
              </a:ext>
            </a:extLst>
          </p:cNvPr>
          <p:cNvSpPr/>
          <p:nvPr/>
        </p:nvSpPr>
        <p:spPr>
          <a:xfrm>
            <a:off x="5232820" y="1895446"/>
            <a:ext cx="963806" cy="367294"/>
          </a:xfrm>
          <a:prstGeom prst="roundRect">
            <a:avLst/>
          </a:prstGeom>
          <a:solidFill>
            <a:srgbClr val="44546A">
              <a:lumMod val="60000"/>
              <a:lumOff val="40000"/>
            </a:srgbClr>
          </a:solidFill>
          <a:ln w="12700" cap="flat" cmpd="sng" algn="ctr">
            <a:solidFill>
              <a:srgbClr val="44546A">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srgbClr val="C00000"/>
                </a:solidFill>
                <a:effectLst/>
                <a:uLnTx/>
                <a:uFillTx/>
                <a:latin typeface="Calibri" panose="020F0502020204030204"/>
                <a:ea typeface="+mn-ea"/>
                <a:cs typeface="+mn-cs"/>
              </a:rPr>
              <a:t>API Gateway</a:t>
            </a:r>
            <a:endParaRPr kumimoji="0" lang="en-NL" sz="11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80" name="Cylinder 79">
            <a:extLst>
              <a:ext uri="{FF2B5EF4-FFF2-40B4-BE49-F238E27FC236}">
                <a16:creationId xmlns:a16="http://schemas.microsoft.com/office/drawing/2014/main" id="{4398A003-8943-461A-8630-A9D6D659BF7D}"/>
              </a:ext>
            </a:extLst>
          </p:cNvPr>
          <p:cNvSpPr/>
          <p:nvPr/>
        </p:nvSpPr>
        <p:spPr>
          <a:xfrm>
            <a:off x="5405189" y="4052066"/>
            <a:ext cx="619068" cy="515581"/>
          </a:xfrm>
          <a:prstGeom prst="can">
            <a:avLst/>
          </a:prstGeom>
          <a:solidFill>
            <a:srgbClr val="44546A">
              <a:lumMod val="75000"/>
            </a:srgbClr>
          </a:solidFill>
          <a:ln w="12700" cap="flat" cmpd="sng" algn="ctr">
            <a:solidFill>
              <a:srgbClr val="44546A">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prstClr val="white"/>
                </a:solidFill>
                <a:effectLst/>
                <a:uLnTx/>
                <a:uFillTx/>
                <a:latin typeface="Calibri" panose="020F0502020204030204"/>
                <a:ea typeface="+mn-ea"/>
                <a:cs typeface="+mn-cs"/>
              </a:rPr>
              <a:t>App DB</a:t>
            </a:r>
            <a:endParaRPr kumimoji="0" lang="en-NL"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1" name="Cube 80">
            <a:extLst>
              <a:ext uri="{FF2B5EF4-FFF2-40B4-BE49-F238E27FC236}">
                <a16:creationId xmlns:a16="http://schemas.microsoft.com/office/drawing/2014/main" id="{07B06526-3D41-4665-B925-D1E7EDF4046E}"/>
              </a:ext>
            </a:extLst>
          </p:cNvPr>
          <p:cNvSpPr/>
          <p:nvPr/>
        </p:nvSpPr>
        <p:spPr>
          <a:xfrm>
            <a:off x="508620" y="2919829"/>
            <a:ext cx="1673100" cy="321724"/>
          </a:xfrm>
          <a:prstGeom prst="cube">
            <a:avLst>
              <a:gd name="adj" fmla="val 63274"/>
            </a:avLst>
          </a:prstGeom>
          <a:solidFill>
            <a:srgbClr val="4472C4">
              <a:lumMod val="5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white"/>
                </a:solidFill>
                <a:effectLst/>
                <a:uLnTx/>
                <a:uFillTx/>
                <a:latin typeface="Calibri" panose="020F0502020204030204"/>
                <a:ea typeface="+mn-ea"/>
                <a:cs typeface="+mn-cs"/>
              </a:rPr>
              <a:t>Application Server</a:t>
            </a:r>
            <a:endParaRPr kumimoji="0" lang="en-NL"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2" name="Cube 81">
            <a:extLst>
              <a:ext uri="{FF2B5EF4-FFF2-40B4-BE49-F238E27FC236}">
                <a16:creationId xmlns:a16="http://schemas.microsoft.com/office/drawing/2014/main" id="{B31131F3-E941-4757-8DCB-6B2D465F7137}"/>
              </a:ext>
            </a:extLst>
          </p:cNvPr>
          <p:cNvSpPr/>
          <p:nvPr/>
        </p:nvSpPr>
        <p:spPr>
          <a:xfrm>
            <a:off x="830673" y="2520088"/>
            <a:ext cx="1123965" cy="544386"/>
          </a:xfrm>
          <a:prstGeom prst="cub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prstClr val="white"/>
                </a:solidFill>
                <a:effectLst/>
                <a:uLnTx/>
                <a:uFillTx/>
                <a:latin typeface="Calibri" panose="020F0502020204030204"/>
                <a:ea typeface="+mn-ea"/>
                <a:cs typeface="+mn-cs"/>
              </a:rPr>
              <a:t>Enterprise Service Bus</a:t>
            </a:r>
            <a:endParaRPr kumimoji="0" lang="en-NL" sz="11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3" name="Cylinder 82">
            <a:extLst>
              <a:ext uri="{FF2B5EF4-FFF2-40B4-BE49-F238E27FC236}">
                <a16:creationId xmlns:a16="http://schemas.microsoft.com/office/drawing/2014/main" id="{EBE1C9F0-CD89-473E-A6BD-2ACD1E5A2DA0}"/>
              </a:ext>
            </a:extLst>
          </p:cNvPr>
          <p:cNvSpPr/>
          <p:nvPr/>
        </p:nvSpPr>
        <p:spPr>
          <a:xfrm>
            <a:off x="1010981" y="4052066"/>
            <a:ext cx="619068" cy="515581"/>
          </a:xfrm>
          <a:prstGeom prst="can">
            <a:avLst/>
          </a:prstGeom>
          <a:solidFill>
            <a:srgbClr val="44546A">
              <a:lumMod val="75000"/>
            </a:srgbClr>
          </a:solidFill>
          <a:ln w="12700" cap="flat" cmpd="sng" algn="ctr">
            <a:solidFill>
              <a:srgbClr val="44546A">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prstClr val="white"/>
                </a:solidFill>
                <a:effectLst/>
                <a:uLnTx/>
                <a:uFillTx/>
                <a:latin typeface="Calibri" panose="020F0502020204030204"/>
                <a:ea typeface="+mn-ea"/>
                <a:cs typeface="+mn-cs"/>
              </a:rPr>
              <a:t>App DB</a:t>
            </a:r>
            <a:endParaRPr kumimoji="0" lang="en-NL"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4" name="Cylinder 83">
            <a:extLst>
              <a:ext uri="{FF2B5EF4-FFF2-40B4-BE49-F238E27FC236}">
                <a16:creationId xmlns:a16="http://schemas.microsoft.com/office/drawing/2014/main" id="{52C04348-9571-4CE2-898F-0D7B1730BFF5}"/>
              </a:ext>
            </a:extLst>
          </p:cNvPr>
          <p:cNvSpPr/>
          <p:nvPr/>
        </p:nvSpPr>
        <p:spPr>
          <a:xfrm>
            <a:off x="1088209" y="2384258"/>
            <a:ext cx="304446" cy="223800"/>
          </a:xfrm>
          <a:prstGeom prst="can">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9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85" name="Straight Arrow Connector 84">
            <a:extLst>
              <a:ext uri="{FF2B5EF4-FFF2-40B4-BE49-F238E27FC236}">
                <a16:creationId xmlns:a16="http://schemas.microsoft.com/office/drawing/2014/main" id="{110931F1-BDA7-4923-8BC9-AD2D46E5CDF4}"/>
              </a:ext>
            </a:extLst>
          </p:cNvPr>
          <p:cNvCxnSpPr>
            <a:stCxn id="65" idx="2"/>
            <a:endCxn id="66" idx="0"/>
          </p:cNvCxnSpPr>
          <p:nvPr/>
        </p:nvCxnSpPr>
        <p:spPr>
          <a:xfrm>
            <a:off x="3454336" y="2262740"/>
            <a:ext cx="0" cy="654652"/>
          </a:xfrm>
          <a:prstGeom prst="straightConnector1">
            <a:avLst/>
          </a:prstGeom>
          <a:noFill/>
          <a:ln w="6350" cap="flat" cmpd="sng" algn="ctr">
            <a:solidFill>
              <a:srgbClr val="4472C4"/>
            </a:solidFill>
            <a:prstDash val="solid"/>
            <a:miter lim="800000"/>
            <a:tailEnd type="triangle"/>
          </a:ln>
          <a:effectLst/>
        </p:spPr>
      </p:cxnSp>
      <p:cxnSp>
        <p:nvCxnSpPr>
          <p:cNvPr id="86" name="Straight Arrow Connector 85">
            <a:extLst>
              <a:ext uri="{FF2B5EF4-FFF2-40B4-BE49-F238E27FC236}">
                <a16:creationId xmlns:a16="http://schemas.microsoft.com/office/drawing/2014/main" id="{9D88DB70-D74D-43C2-A149-5C4FF41B898E}"/>
              </a:ext>
            </a:extLst>
          </p:cNvPr>
          <p:cNvCxnSpPr>
            <a:stCxn id="66" idx="2"/>
            <a:endCxn id="70" idx="1"/>
          </p:cNvCxnSpPr>
          <p:nvPr/>
        </p:nvCxnSpPr>
        <p:spPr>
          <a:xfrm flipH="1">
            <a:off x="3454335" y="3452374"/>
            <a:ext cx="1" cy="599692"/>
          </a:xfrm>
          <a:prstGeom prst="straightConnector1">
            <a:avLst/>
          </a:prstGeom>
          <a:noFill/>
          <a:ln w="6350" cap="flat" cmpd="sng" algn="ctr">
            <a:solidFill>
              <a:srgbClr val="4472C4"/>
            </a:solidFill>
            <a:prstDash val="solid"/>
            <a:miter lim="800000"/>
            <a:tailEnd type="triangle"/>
          </a:ln>
          <a:effectLst/>
        </p:spPr>
      </p:cxnSp>
      <p:cxnSp>
        <p:nvCxnSpPr>
          <p:cNvPr id="87" name="Straight Arrow Connector 86">
            <a:extLst>
              <a:ext uri="{FF2B5EF4-FFF2-40B4-BE49-F238E27FC236}">
                <a16:creationId xmlns:a16="http://schemas.microsoft.com/office/drawing/2014/main" id="{50362EA7-FBCF-4029-86E0-793C7EA4F2D4}"/>
              </a:ext>
            </a:extLst>
          </p:cNvPr>
          <p:cNvCxnSpPr>
            <a:stCxn id="79" idx="2"/>
          </p:cNvCxnSpPr>
          <p:nvPr/>
        </p:nvCxnSpPr>
        <p:spPr>
          <a:xfrm flipH="1">
            <a:off x="5714723" y="2262740"/>
            <a:ext cx="1" cy="367294"/>
          </a:xfrm>
          <a:prstGeom prst="straightConnector1">
            <a:avLst/>
          </a:prstGeom>
          <a:noFill/>
          <a:ln w="6350" cap="flat" cmpd="sng" algn="ctr">
            <a:solidFill>
              <a:srgbClr val="4472C4"/>
            </a:solidFill>
            <a:prstDash val="solid"/>
            <a:miter lim="800000"/>
            <a:tailEnd type="triangle"/>
          </a:ln>
          <a:effectLst/>
        </p:spPr>
      </p:cxnSp>
      <p:sp>
        <p:nvSpPr>
          <p:cNvPr id="88" name="Rectangle: Rounded Corners 87">
            <a:extLst>
              <a:ext uri="{FF2B5EF4-FFF2-40B4-BE49-F238E27FC236}">
                <a16:creationId xmlns:a16="http://schemas.microsoft.com/office/drawing/2014/main" id="{EA02D2BE-32AC-424D-93F9-0069D9FED75D}"/>
              </a:ext>
            </a:extLst>
          </p:cNvPr>
          <p:cNvSpPr/>
          <p:nvPr/>
        </p:nvSpPr>
        <p:spPr>
          <a:xfrm>
            <a:off x="4942592" y="2630034"/>
            <a:ext cx="1544262" cy="1193099"/>
          </a:xfrm>
          <a:prstGeom prst="roundRect">
            <a:avLst/>
          </a:prstGeom>
          <a:noFill/>
          <a:ln w="28575" cap="flat" cmpd="sng" algn="ctr">
            <a:solidFill>
              <a:srgbClr val="4472C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89" name="Straight Arrow Connector 88">
            <a:extLst>
              <a:ext uri="{FF2B5EF4-FFF2-40B4-BE49-F238E27FC236}">
                <a16:creationId xmlns:a16="http://schemas.microsoft.com/office/drawing/2014/main" id="{15B3C24A-BC5C-47AF-8783-8C531258B7A3}"/>
              </a:ext>
            </a:extLst>
          </p:cNvPr>
          <p:cNvCxnSpPr>
            <a:stCxn id="88" idx="2"/>
            <a:endCxn id="80" idx="1"/>
          </p:cNvCxnSpPr>
          <p:nvPr/>
        </p:nvCxnSpPr>
        <p:spPr>
          <a:xfrm>
            <a:off x="5714723" y="3823134"/>
            <a:ext cx="0" cy="228933"/>
          </a:xfrm>
          <a:prstGeom prst="straightConnector1">
            <a:avLst/>
          </a:prstGeom>
          <a:noFill/>
          <a:ln w="6350" cap="flat" cmpd="sng" algn="ctr">
            <a:solidFill>
              <a:srgbClr val="4472C4"/>
            </a:solidFill>
            <a:prstDash val="solid"/>
            <a:miter lim="800000"/>
            <a:tailEnd type="triangle"/>
          </a:ln>
          <a:effectLst/>
        </p:spPr>
      </p:cxnSp>
      <p:cxnSp>
        <p:nvCxnSpPr>
          <p:cNvPr id="90" name="Straight Arrow Connector 89">
            <a:extLst>
              <a:ext uri="{FF2B5EF4-FFF2-40B4-BE49-F238E27FC236}">
                <a16:creationId xmlns:a16="http://schemas.microsoft.com/office/drawing/2014/main" id="{8318AC0C-0424-461C-87A9-BD55A4D79A8F}"/>
              </a:ext>
            </a:extLst>
          </p:cNvPr>
          <p:cNvCxnSpPr>
            <a:stCxn id="82" idx="3"/>
            <a:endCxn id="83" idx="1"/>
          </p:cNvCxnSpPr>
          <p:nvPr/>
        </p:nvCxnSpPr>
        <p:spPr>
          <a:xfrm flipH="1">
            <a:off x="1320515" y="3064474"/>
            <a:ext cx="3638" cy="987592"/>
          </a:xfrm>
          <a:prstGeom prst="straightConnector1">
            <a:avLst/>
          </a:prstGeom>
          <a:noFill/>
          <a:ln w="6350" cap="flat" cmpd="sng" algn="ctr">
            <a:solidFill>
              <a:srgbClr val="4472C4"/>
            </a:solidFill>
            <a:prstDash val="solid"/>
            <a:miter lim="800000"/>
            <a:tailEnd type="triangle"/>
          </a:ln>
          <a:effectLst/>
        </p:spPr>
      </p:cxnSp>
      <p:sp>
        <p:nvSpPr>
          <p:cNvPr id="91" name="Rectangle: Rounded Corners 90">
            <a:extLst>
              <a:ext uri="{FF2B5EF4-FFF2-40B4-BE49-F238E27FC236}">
                <a16:creationId xmlns:a16="http://schemas.microsoft.com/office/drawing/2014/main" id="{FD5B00D6-132C-4BE8-BD2E-CF0907DA7BBB}"/>
              </a:ext>
            </a:extLst>
          </p:cNvPr>
          <p:cNvSpPr/>
          <p:nvPr/>
        </p:nvSpPr>
        <p:spPr>
          <a:xfrm>
            <a:off x="931976" y="1280581"/>
            <a:ext cx="1022662" cy="293164"/>
          </a:xfrm>
          <a:prstGeom prst="roundRect">
            <a:avLst/>
          </a:prstGeom>
          <a:solidFill>
            <a:srgbClr val="7030A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92" name="Straight Arrow Connector 91">
            <a:extLst>
              <a:ext uri="{FF2B5EF4-FFF2-40B4-BE49-F238E27FC236}">
                <a16:creationId xmlns:a16="http://schemas.microsoft.com/office/drawing/2014/main" id="{CCD18686-634E-40BB-AA7D-FC0AEE563EB0}"/>
              </a:ext>
            </a:extLst>
          </p:cNvPr>
          <p:cNvCxnSpPr>
            <a:stCxn id="88" idx="0"/>
            <a:endCxn id="72" idx="1"/>
          </p:cNvCxnSpPr>
          <p:nvPr/>
        </p:nvCxnSpPr>
        <p:spPr>
          <a:xfrm flipH="1">
            <a:off x="5467221" y="2630034"/>
            <a:ext cx="247502" cy="551708"/>
          </a:xfrm>
          <a:prstGeom prst="straightConnector1">
            <a:avLst/>
          </a:prstGeom>
          <a:noFill/>
          <a:ln w="6350" cap="flat" cmpd="sng" algn="ctr">
            <a:solidFill>
              <a:srgbClr val="4472C4"/>
            </a:solidFill>
            <a:prstDash val="dash"/>
            <a:miter lim="800000"/>
            <a:tailEnd type="triangle"/>
          </a:ln>
          <a:effectLst/>
        </p:spPr>
      </p:cxnSp>
      <p:cxnSp>
        <p:nvCxnSpPr>
          <p:cNvPr id="93" name="Straight Arrow Connector 92">
            <a:extLst>
              <a:ext uri="{FF2B5EF4-FFF2-40B4-BE49-F238E27FC236}">
                <a16:creationId xmlns:a16="http://schemas.microsoft.com/office/drawing/2014/main" id="{E1395ACC-0211-479A-B69A-BDBC0692CE44}"/>
              </a:ext>
            </a:extLst>
          </p:cNvPr>
          <p:cNvCxnSpPr>
            <a:stCxn id="88" idx="0"/>
            <a:endCxn id="64" idx="0"/>
          </p:cNvCxnSpPr>
          <p:nvPr/>
        </p:nvCxnSpPr>
        <p:spPr>
          <a:xfrm>
            <a:off x="5714723" y="2630034"/>
            <a:ext cx="48848" cy="247290"/>
          </a:xfrm>
          <a:prstGeom prst="straightConnector1">
            <a:avLst/>
          </a:prstGeom>
          <a:noFill/>
          <a:ln w="6350" cap="flat" cmpd="sng" algn="ctr">
            <a:solidFill>
              <a:srgbClr val="4472C4"/>
            </a:solidFill>
            <a:prstDash val="dash"/>
            <a:miter lim="800000"/>
            <a:tailEnd type="triangle"/>
          </a:ln>
          <a:effectLst/>
        </p:spPr>
      </p:cxnSp>
      <p:cxnSp>
        <p:nvCxnSpPr>
          <p:cNvPr id="94" name="Straight Arrow Connector 93">
            <a:extLst>
              <a:ext uri="{FF2B5EF4-FFF2-40B4-BE49-F238E27FC236}">
                <a16:creationId xmlns:a16="http://schemas.microsoft.com/office/drawing/2014/main" id="{1BECD6F6-BC02-4074-9EF0-349AC8374795}"/>
              </a:ext>
            </a:extLst>
          </p:cNvPr>
          <p:cNvCxnSpPr>
            <a:cxnSpLocks/>
            <a:stCxn id="88" idx="0"/>
          </p:cNvCxnSpPr>
          <p:nvPr/>
        </p:nvCxnSpPr>
        <p:spPr>
          <a:xfrm>
            <a:off x="5714723" y="2630034"/>
            <a:ext cx="441473" cy="467297"/>
          </a:xfrm>
          <a:prstGeom prst="straightConnector1">
            <a:avLst/>
          </a:prstGeom>
          <a:noFill/>
          <a:ln w="6350" cap="flat" cmpd="sng" algn="ctr">
            <a:solidFill>
              <a:srgbClr val="4472C4"/>
            </a:solidFill>
            <a:prstDash val="dash"/>
            <a:miter lim="800000"/>
            <a:tailEnd type="triangle"/>
          </a:ln>
          <a:effectLst/>
        </p:spPr>
      </p:cxnSp>
      <p:sp>
        <p:nvSpPr>
          <p:cNvPr id="95" name="Rectangle: Rounded Corners 94">
            <a:extLst>
              <a:ext uri="{FF2B5EF4-FFF2-40B4-BE49-F238E27FC236}">
                <a16:creationId xmlns:a16="http://schemas.microsoft.com/office/drawing/2014/main" id="{5C355C98-972D-4849-BB17-E4A7B8A38E40}"/>
              </a:ext>
            </a:extLst>
          </p:cNvPr>
          <p:cNvSpPr/>
          <p:nvPr/>
        </p:nvSpPr>
        <p:spPr>
          <a:xfrm>
            <a:off x="7527218" y="3306235"/>
            <a:ext cx="1544262" cy="514332"/>
          </a:xfrm>
          <a:prstGeom prst="roundRect">
            <a:avLst/>
          </a:prstGeom>
          <a:solidFill>
            <a:srgbClr val="ED7D31">
              <a:lumMod val="75000"/>
            </a:srgbClr>
          </a:solidFill>
          <a:ln w="6350" cap="flat" cmpd="sng" algn="ctr">
            <a:solidFill>
              <a:srgbClr val="4472C4"/>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Serverless</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Functions</a:t>
            </a:r>
            <a:endPar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6" name="Cube 95">
            <a:extLst>
              <a:ext uri="{FF2B5EF4-FFF2-40B4-BE49-F238E27FC236}">
                <a16:creationId xmlns:a16="http://schemas.microsoft.com/office/drawing/2014/main" id="{C8B8AD6E-9E1A-4E50-AEFE-C9DD1D137B8A}"/>
              </a:ext>
            </a:extLst>
          </p:cNvPr>
          <p:cNvSpPr/>
          <p:nvPr/>
        </p:nvSpPr>
        <p:spPr>
          <a:xfrm>
            <a:off x="7691923" y="2768263"/>
            <a:ext cx="257625" cy="228471"/>
          </a:xfrm>
          <a:prstGeom prst="cube">
            <a:avLst/>
          </a:prstGeom>
          <a:solidFill>
            <a:srgbClr val="ED7D31">
              <a:lumMod val="60000"/>
              <a:lumOff val="40000"/>
            </a:srgbClr>
          </a:solidFill>
          <a:ln w="12700" cap="flat" cmpd="sng" algn="ctr">
            <a:solidFill>
              <a:srgbClr val="ED7D31">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7" name="Cube 96">
            <a:extLst>
              <a:ext uri="{FF2B5EF4-FFF2-40B4-BE49-F238E27FC236}">
                <a16:creationId xmlns:a16="http://schemas.microsoft.com/office/drawing/2014/main" id="{5AA96AD6-80F8-42B5-B43C-A0FB45926989}"/>
              </a:ext>
            </a:extLst>
          </p:cNvPr>
          <p:cNvSpPr/>
          <p:nvPr/>
        </p:nvSpPr>
        <p:spPr>
          <a:xfrm>
            <a:off x="7690837" y="3066145"/>
            <a:ext cx="826154" cy="467297"/>
          </a:xfrm>
          <a:prstGeom prst="cube">
            <a:avLst/>
          </a:prstGeom>
          <a:solidFill>
            <a:srgbClr val="ED7D31">
              <a:lumMod val="60000"/>
              <a:lumOff val="40000"/>
            </a:srgbClr>
          </a:solidFill>
          <a:ln w="12700" cap="flat" cmpd="sng" algn="ctr">
            <a:solidFill>
              <a:srgbClr val="ED7D31">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err="1">
                <a:ln>
                  <a:noFill/>
                </a:ln>
                <a:solidFill>
                  <a:prstClr val="white"/>
                </a:solidFill>
                <a:effectLst/>
                <a:uLnTx/>
                <a:uFillTx/>
                <a:latin typeface="Calibri" panose="020F0502020204030204"/>
                <a:ea typeface="+mn-ea"/>
                <a:cs typeface="+mn-cs"/>
              </a:rPr>
              <a:t>Implemen</a:t>
            </a:r>
            <a:endParaRPr kumimoji="0" lang="nl-NL" sz="9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900" b="0" i="0" u="none" strike="noStrike" kern="1200" cap="none" spc="0" normalizeH="0" baseline="0" noProof="0" dirty="0" err="1">
                <a:ln>
                  <a:noFill/>
                </a:ln>
                <a:solidFill>
                  <a:prstClr val="white"/>
                </a:solidFill>
                <a:effectLst/>
                <a:uLnTx/>
                <a:uFillTx/>
                <a:latin typeface="Calibri" panose="020F0502020204030204"/>
                <a:ea typeface="+mn-ea"/>
                <a:cs typeface="+mn-cs"/>
              </a:rPr>
              <a:t>tation</a:t>
            </a:r>
            <a:endParaRPr kumimoji="0" lang="en-NL"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98" name="Arrow: Right 97">
            <a:extLst>
              <a:ext uri="{FF2B5EF4-FFF2-40B4-BE49-F238E27FC236}">
                <a16:creationId xmlns:a16="http://schemas.microsoft.com/office/drawing/2014/main" id="{E61BAFC1-DCD3-430A-B9C9-76ED7EFFA6B8}"/>
              </a:ext>
            </a:extLst>
          </p:cNvPr>
          <p:cNvSpPr/>
          <p:nvPr/>
        </p:nvSpPr>
        <p:spPr>
          <a:xfrm>
            <a:off x="6903412" y="2568037"/>
            <a:ext cx="482658" cy="1099059"/>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99" name="Picture 2" descr="Image result for java logo">
            <a:extLst>
              <a:ext uri="{FF2B5EF4-FFF2-40B4-BE49-F238E27FC236}">
                <a16:creationId xmlns:a16="http://schemas.microsoft.com/office/drawing/2014/main" id="{340773F5-7BB0-4524-8B62-40AF2BE5A3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7718" y="3223432"/>
            <a:ext cx="153509" cy="152491"/>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4" descr="Image result for spring boot logo">
            <a:extLst>
              <a:ext uri="{FF2B5EF4-FFF2-40B4-BE49-F238E27FC236}">
                <a16:creationId xmlns:a16="http://schemas.microsoft.com/office/drawing/2014/main" id="{D7759A76-7346-4EED-86A2-D3135C703E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4171" y="3377150"/>
            <a:ext cx="171909" cy="153223"/>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6" descr="Image result for nodejs logo">
            <a:extLst>
              <a:ext uri="{FF2B5EF4-FFF2-40B4-BE49-F238E27FC236}">
                <a16:creationId xmlns:a16="http://schemas.microsoft.com/office/drawing/2014/main" id="{766BB19D-2C8A-4849-B32C-C6B5079F2B8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13878" y="3347540"/>
            <a:ext cx="150381" cy="168477"/>
          </a:xfrm>
          <a:prstGeom prst="rect">
            <a:avLst/>
          </a:prstGeom>
          <a:noFill/>
          <a:extLst>
            <a:ext uri="{909E8E84-426E-40DD-AFC4-6F175D3DCCD1}">
              <a14:hiddenFill xmlns:a14="http://schemas.microsoft.com/office/drawing/2010/main">
                <a:solidFill>
                  <a:srgbClr val="FFFFFF"/>
                </a:solidFill>
              </a14:hiddenFill>
            </a:ext>
          </a:extLst>
        </p:spPr>
      </p:pic>
      <p:sp>
        <p:nvSpPr>
          <p:cNvPr id="102" name="Rectangle: Rounded Corners 101">
            <a:extLst>
              <a:ext uri="{FF2B5EF4-FFF2-40B4-BE49-F238E27FC236}">
                <a16:creationId xmlns:a16="http://schemas.microsoft.com/office/drawing/2014/main" id="{5BA74D52-40E9-4FC4-8417-4C137721E8EE}"/>
              </a:ext>
            </a:extLst>
          </p:cNvPr>
          <p:cNvSpPr/>
          <p:nvPr/>
        </p:nvSpPr>
        <p:spPr>
          <a:xfrm>
            <a:off x="7810712" y="1896673"/>
            <a:ext cx="963806" cy="367294"/>
          </a:xfrm>
          <a:prstGeom prst="roundRect">
            <a:avLst/>
          </a:prstGeom>
          <a:solidFill>
            <a:srgbClr val="44546A">
              <a:lumMod val="60000"/>
              <a:lumOff val="40000"/>
            </a:srgbClr>
          </a:solidFill>
          <a:ln w="12700" cap="flat" cmpd="sng" algn="ctr">
            <a:solidFill>
              <a:srgbClr val="44546A">
                <a:lumMod val="7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100" b="0" i="0" u="none" strike="noStrike" kern="1200" cap="none" spc="0" normalizeH="0" baseline="0" noProof="0" dirty="0">
                <a:ln>
                  <a:noFill/>
                </a:ln>
                <a:solidFill>
                  <a:srgbClr val="C00000"/>
                </a:solidFill>
                <a:effectLst/>
                <a:uLnTx/>
                <a:uFillTx/>
                <a:latin typeface="Calibri" panose="020F0502020204030204"/>
                <a:ea typeface="+mn-ea"/>
                <a:cs typeface="+mn-cs"/>
              </a:rPr>
              <a:t>API Gateway</a:t>
            </a:r>
            <a:endParaRPr kumimoji="0" lang="en-NL" sz="1100" b="0" i="0" u="none" strike="noStrike" kern="1200" cap="none" spc="0" normalizeH="0" baseline="0" noProof="0" dirty="0">
              <a:ln>
                <a:noFill/>
              </a:ln>
              <a:solidFill>
                <a:srgbClr val="C00000"/>
              </a:solidFill>
              <a:effectLst/>
              <a:uLnTx/>
              <a:uFillTx/>
              <a:latin typeface="Calibri" panose="020F0502020204030204"/>
              <a:ea typeface="+mn-ea"/>
              <a:cs typeface="+mn-cs"/>
            </a:endParaRPr>
          </a:p>
        </p:txBody>
      </p:sp>
      <p:sp>
        <p:nvSpPr>
          <p:cNvPr id="103" name="Cylinder 102">
            <a:extLst>
              <a:ext uri="{FF2B5EF4-FFF2-40B4-BE49-F238E27FC236}">
                <a16:creationId xmlns:a16="http://schemas.microsoft.com/office/drawing/2014/main" id="{52FC6B26-6735-42D7-A2B4-82636D62013C}"/>
              </a:ext>
            </a:extLst>
          </p:cNvPr>
          <p:cNvSpPr/>
          <p:nvPr/>
        </p:nvSpPr>
        <p:spPr>
          <a:xfrm>
            <a:off x="7983081" y="4053294"/>
            <a:ext cx="619068" cy="515581"/>
          </a:xfrm>
          <a:prstGeom prst="can">
            <a:avLst/>
          </a:prstGeom>
          <a:solidFill>
            <a:srgbClr val="44546A">
              <a:lumMod val="75000"/>
            </a:srgbClr>
          </a:solidFill>
          <a:ln w="12700" cap="flat" cmpd="sng" algn="ctr">
            <a:solidFill>
              <a:srgbClr val="44546A">
                <a:lumMod val="60000"/>
                <a:lumOff val="4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50" b="0" i="0" u="none" strike="noStrike" kern="1200" cap="none" spc="0" normalizeH="0" baseline="0" noProof="0" dirty="0">
                <a:ln>
                  <a:noFill/>
                </a:ln>
                <a:solidFill>
                  <a:prstClr val="white"/>
                </a:solidFill>
                <a:effectLst/>
                <a:uLnTx/>
                <a:uFillTx/>
                <a:latin typeface="Calibri" panose="020F0502020204030204"/>
                <a:ea typeface="+mn-ea"/>
                <a:cs typeface="+mn-cs"/>
              </a:rPr>
              <a:t>App DB</a:t>
            </a:r>
            <a:endParaRPr kumimoji="0" lang="en-NL" sz="105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4" name="Straight Arrow Connector 103">
            <a:extLst>
              <a:ext uri="{FF2B5EF4-FFF2-40B4-BE49-F238E27FC236}">
                <a16:creationId xmlns:a16="http://schemas.microsoft.com/office/drawing/2014/main" id="{C7137503-1B07-4B4D-B145-64FAAC418701}"/>
              </a:ext>
            </a:extLst>
          </p:cNvPr>
          <p:cNvCxnSpPr>
            <a:stCxn id="102" idx="2"/>
          </p:cNvCxnSpPr>
          <p:nvPr/>
        </p:nvCxnSpPr>
        <p:spPr>
          <a:xfrm flipH="1">
            <a:off x="8292615" y="2263967"/>
            <a:ext cx="1" cy="367294"/>
          </a:xfrm>
          <a:prstGeom prst="straightConnector1">
            <a:avLst/>
          </a:prstGeom>
          <a:noFill/>
          <a:ln w="6350" cap="flat" cmpd="sng" algn="ctr">
            <a:solidFill>
              <a:srgbClr val="4472C4"/>
            </a:solidFill>
            <a:prstDash val="solid"/>
            <a:miter lim="800000"/>
            <a:tailEnd type="triangle"/>
          </a:ln>
          <a:effectLst/>
        </p:spPr>
      </p:cxnSp>
      <p:sp>
        <p:nvSpPr>
          <p:cNvPr id="105" name="Rectangle: Rounded Corners 104">
            <a:extLst>
              <a:ext uri="{FF2B5EF4-FFF2-40B4-BE49-F238E27FC236}">
                <a16:creationId xmlns:a16="http://schemas.microsoft.com/office/drawing/2014/main" id="{C116D740-4F21-4BE9-8E96-20F8B4DFD57B}"/>
              </a:ext>
            </a:extLst>
          </p:cNvPr>
          <p:cNvSpPr/>
          <p:nvPr/>
        </p:nvSpPr>
        <p:spPr>
          <a:xfrm>
            <a:off x="7520483" y="2631262"/>
            <a:ext cx="1544262" cy="1193099"/>
          </a:xfrm>
          <a:prstGeom prst="roundRect">
            <a:avLst/>
          </a:prstGeom>
          <a:noFill/>
          <a:ln w="28575" cap="flat" cmpd="sng" algn="ctr">
            <a:solidFill>
              <a:srgbClr val="ED7D31">
                <a:lumMod val="50000"/>
              </a:srgbClr>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06" name="Straight Arrow Connector 105">
            <a:extLst>
              <a:ext uri="{FF2B5EF4-FFF2-40B4-BE49-F238E27FC236}">
                <a16:creationId xmlns:a16="http://schemas.microsoft.com/office/drawing/2014/main" id="{08DDC454-D87D-41B3-B909-4F783AED9FBE}"/>
              </a:ext>
            </a:extLst>
          </p:cNvPr>
          <p:cNvCxnSpPr>
            <a:stCxn id="105" idx="2"/>
            <a:endCxn id="103" idx="1"/>
          </p:cNvCxnSpPr>
          <p:nvPr/>
        </p:nvCxnSpPr>
        <p:spPr>
          <a:xfrm>
            <a:off x="8292615" y="3824361"/>
            <a:ext cx="0" cy="228933"/>
          </a:xfrm>
          <a:prstGeom prst="straightConnector1">
            <a:avLst/>
          </a:prstGeom>
          <a:noFill/>
          <a:ln w="6350" cap="flat" cmpd="sng" algn="ctr">
            <a:solidFill>
              <a:srgbClr val="4472C4"/>
            </a:solidFill>
            <a:prstDash val="solid"/>
            <a:miter lim="800000"/>
            <a:tailEnd type="triangle"/>
          </a:ln>
          <a:effectLst/>
        </p:spPr>
      </p:cxnSp>
      <p:sp>
        <p:nvSpPr>
          <p:cNvPr id="107" name="TextBox 106">
            <a:extLst>
              <a:ext uri="{FF2B5EF4-FFF2-40B4-BE49-F238E27FC236}">
                <a16:creationId xmlns:a16="http://schemas.microsoft.com/office/drawing/2014/main" id="{06AD0EAA-F79F-4896-9DA3-F5FAFE46D257}"/>
              </a:ext>
            </a:extLst>
          </p:cNvPr>
          <p:cNvSpPr txBox="1"/>
          <p:nvPr/>
        </p:nvSpPr>
        <p:spPr>
          <a:xfrm>
            <a:off x="8827563" y="3489584"/>
            <a:ext cx="69721" cy="358013"/>
          </a:xfrm>
          <a:prstGeom prst="rect">
            <a:avLst/>
          </a:prstGeom>
          <a:noFill/>
        </p:spPr>
        <p:txBody>
          <a:bodyPr wrap="square" lIns="0" tIns="0" rIns="0" bIns="0" rtlCol="0">
            <a:spAutoFit/>
          </a:bodyPr>
          <a:lstStyle/>
          <a:p>
            <a:pPr>
              <a:buClrTx/>
              <a:buFontTx/>
              <a:buNone/>
            </a:pPr>
            <a:r>
              <a:rPr lang="el-GR" sz="2800" b="1" kern="1200" dirty="0">
                <a:solidFill>
                  <a:srgbClr val="ED7D31">
                    <a:lumMod val="50000"/>
                  </a:srgbClr>
                </a:solidFill>
                <a:latin typeface="Calibri" panose="020F0502020204030204"/>
                <a:ea typeface="+mn-ea"/>
                <a:cs typeface="+mn-cs"/>
              </a:rPr>
              <a:t>λ</a:t>
            </a:r>
            <a:endParaRPr lang="en-NL" sz="2800" b="1" kern="1200" dirty="0" err="1">
              <a:solidFill>
                <a:srgbClr val="ED7D31">
                  <a:lumMod val="50000"/>
                </a:srgbClr>
              </a:solidFill>
              <a:latin typeface="Calibri" panose="020F0502020204030204"/>
              <a:ea typeface="+mn-ea"/>
              <a:cs typeface="+mn-cs"/>
            </a:endParaRPr>
          </a:p>
        </p:txBody>
      </p:sp>
      <p:sp>
        <p:nvSpPr>
          <p:cNvPr id="108" name="Cube 107">
            <a:extLst>
              <a:ext uri="{FF2B5EF4-FFF2-40B4-BE49-F238E27FC236}">
                <a16:creationId xmlns:a16="http://schemas.microsoft.com/office/drawing/2014/main" id="{B0B4508E-33CB-47C6-85AB-2C5CA86ABB1A}"/>
              </a:ext>
            </a:extLst>
          </p:cNvPr>
          <p:cNvSpPr/>
          <p:nvPr/>
        </p:nvSpPr>
        <p:spPr>
          <a:xfrm>
            <a:off x="8688431" y="2703593"/>
            <a:ext cx="257625" cy="228471"/>
          </a:xfrm>
          <a:prstGeom prst="cube">
            <a:avLst/>
          </a:prstGeom>
          <a:solidFill>
            <a:srgbClr val="ED7D31">
              <a:lumMod val="60000"/>
              <a:lumOff val="40000"/>
            </a:srgbClr>
          </a:solidFill>
          <a:ln w="12700" cap="flat" cmpd="sng" algn="ctr">
            <a:solidFill>
              <a:srgbClr val="ED7D31">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9" name="Cube 108">
            <a:extLst>
              <a:ext uri="{FF2B5EF4-FFF2-40B4-BE49-F238E27FC236}">
                <a16:creationId xmlns:a16="http://schemas.microsoft.com/office/drawing/2014/main" id="{7289B93E-25A3-4B50-A770-4E90870063E5}"/>
              </a:ext>
            </a:extLst>
          </p:cNvPr>
          <p:cNvSpPr/>
          <p:nvPr/>
        </p:nvSpPr>
        <p:spPr>
          <a:xfrm>
            <a:off x="8760483" y="3103881"/>
            <a:ext cx="257625" cy="228471"/>
          </a:xfrm>
          <a:prstGeom prst="cube">
            <a:avLst/>
          </a:prstGeom>
          <a:solidFill>
            <a:srgbClr val="ED7D31">
              <a:lumMod val="60000"/>
              <a:lumOff val="40000"/>
            </a:srgbClr>
          </a:solidFill>
          <a:ln w="12700" cap="flat" cmpd="sng" algn="ctr">
            <a:solidFill>
              <a:srgbClr val="ED7D31">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10" name="Cube 109">
            <a:extLst>
              <a:ext uri="{FF2B5EF4-FFF2-40B4-BE49-F238E27FC236}">
                <a16:creationId xmlns:a16="http://schemas.microsoft.com/office/drawing/2014/main" id="{5AC08D9D-5311-43D4-8C06-9532B67EEC0C}"/>
              </a:ext>
            </a:extLst>
          </p:cNvPr>
          <p:cNvSpPr/>
          <p:nvPr/>
        </p:nvSpPr>
        <p:spPr>
          <a:xfrm>
            <a:off x="8157067" y="2802969"/>
            <a:ext cx="257625" cy="228471"/>
          </a:xfrm>
          <a:prstGeom prst="cube">
            <a:avLst/>
          </a:prstGeom>
          <a:solidFill>
            <a:srgbClr val="ED7D31">
              <a:lumMod val="60000"/>
              <a:lumOff val="40000"/>
            </a:srgbClr>
          </a:solidFill>
          <a:ln w="12700" cap="flat" cmpd="sng" algn="ctr">
            <a:solidFill>
              <a:srgbClr val="ED7D31">
                <a:lumMod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9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1" name="Connector: Elbow 110">
            <a:extLst>
              <a:ext uri="{FF2B5EF4-FFF2-40B4-BE49-F238E27FC236}">
                <a16:creationId xmlns:a16="http://schemas.microsoft.com/office/drawing/2014/main" id="{006DBF8F-9B4D-4B68-9E48-8733616F1783}"/>
              </a:ext>
            </a:extLst>
          </p:cNvPr>
          <p:cNvCxnSpPr>
            <a:stCxn id="91" idx="2"/>
            <a:endCxn id="84" idx="1"/>
          </p:cNvCxnSpPr>
          <p:nvPr/>
        </p:nvCxnSpPr>
        <p:spPr>
          <a:xfrm rot="5400000">
            <a:off x="936613" y="1877564"/>
            <a:ext cx="810514" cy="202875"/>
          </a:xfrm>
          <a:prstGeom prst="bentConnector3">
            <a:avLst/>
          </a:prstGeom>
          <a:noFill/>
          <a:ln w="6350" cap="flat" cmpd="sng" algn="ctr">
            <a:solidFill>
              <a:srgbClr val="4472C4"/>
            </a:solidFill>
            <a:prstDash val="solid"/>
            <a:miter lim="800000"/>
            <a:tailEnd type="triangle"/>
          </a:ln>
          <a:effectLst/>
        </p:spPr>
      </p:cxnSp>
      <p:sp>
        <p:nvSpPr>
          <p:cNvPr id="112" name="Rectangle: Rounded Corners 111">
            <a:extLst>
              <a:ext uri="{FF2B5EF4-FFF2-40B4-BE49-F238E27FC236}">
                <a16:creationId xmlns:a16="http://schemas.microsoft.com/office/drawing/2014/main" id="{EFEE5873-F06B-41B8-B4BE-09D3BE3692E3}"/>
              </a:ext>
            </a:extLst>
          </p:cNvPr>
          <p:cNvSpPr/>
          <p:nvPr/>
        </p:nvSpPr>
        <p:spPr>
          <a:xfrm>
            <a:off x="2943490" y="1263469"/>
            <a:ext cx="1022662" cy="293164"/>
          </a:xfrm>
          <a:prstGeom prst="roundRect">
            <a:avLst/>
          </a:prstGeom>
          <a:solidFill>
            <a:srgbClr val="7030A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3" name="Connector: Elbow 112">
            <a:extLst>
              <a:ext uri="{FF2B5EF4-FFF2-40B4-BE49-F238E27FC236}">
                <a16:creationId xmlns:a16="http://schemas.microsoft.com/office/drawing/2014/main" id="{F657A542-B1CE-47C0-8A09-2C334DB28F39}"/>
              </a:ext>
            </a:extLst>
          </p:cNvPr>
          <p:cNvCxnSpPr>
            <a:cxnSpLocks/>
            <a:stCxn id="112" idx="2"/>
            <a:endCxn id="65" idx="0"/>
          </p:cNvCxnSpPr>
          <p:nvPr/>
        </p:nvCxnSpPr>
        <p:spPr>
          <a:xfrm rot="5400000">
            <a:off x="3285172" y="1725796"/>
            <a:ext cx="338813" cy="485"/>
          </a:xfrm>
          <a:prstGeom prst="bentConnector3">
            <a:avLst/>
          </a:prstGeom>
          <a:noFill/>
          <a:ln w="6350" cap="flat" cmpd="sng" algn="ctr">
            <a:solidFill>
              <a:srgbClr val="4472C4"/>
            </a:solidFill>
            <a:prstDash val="solid"/>
            <a:miter lim="800000"/>
            <a:tailEnd type="triangle"/>
          </a:ln>
          <a:effectLst/>
        </p:spPr>
      </p:cxnSp>
      <p:sp>
        <p:nvSpPr>
          <p:cNvPr id="114" name="Rectangle: Rounded Corners 113">
            <a:extLst>
              <a:ext uri="{FF2B5EF4-FFF2-40B4-BE49-F238E27FC236}">
                <a16:creationId xmlns:a16="http://schemas.microsoft.com/office/drawing/2014/main" id="{E48A6F6B-C622-4EBA-B8D2-0035478732B0}"/>
              </a:ext>
            </a:extLst>
          </p:cNvPr>
          <p:cNvSpPr/>
          <p:nvPr/>
        </p:nvSpPr>
        <p:spPr>
          <a:xfrm>
            <a:off x="5210126" y="1264036"/>
            <a:ext cx="1022662" cy="293164"/>
          </a:xfrm>
          <a:prstGeom prst="roundRect">
            <a:avLst/>
          </a:prstGeom>
          <a:solidFill>
            <a:srgbClr val="7030A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5" name="Straight Arrow Connector 114">
            <a:extLst>
              <a:ext uri="{FF2B5EF4-FFF2-40B4-BE49-F238E27FC236}">
                <a16:creationId xmlns:a16="http://schemas.microsoft.com/office/drawing/2014/main" id="{CFE15AE7-0177-4853-8B1D-A5DD6F264C28}"/>
              </a:ext>
            </a:extLst>
          </p:cNvPr>
          <p:cNvCxnSpPr>
            <a:stCxn id="114" idx="2"/>
            <a:endCxn id="79" idx="0"/>
          </p:cNvCxnSpPr>
          <p:nvPr/>
        </p:nvCxnSpPr>
        <p:spPr>
          <a:xfrm flipH="1">
            <a:off x="5714724" y="1557200"/>
            <a:ext cx="6733" cy="338246"/>
          </a:xfrm>
          <a:prstGeom prst="straightConnector1">
            <a:avLst/>
          </a:prstGeom>
          <a:noFill/>
          <a:ln w="6350" cap="flat" cmpd="sng" algn="ctr">
            <a:solidFill>
              <a:srgbClr val="4472C4"/>
            </a:solidFill>
            <a:prstDash val="solid"/>
            <a:miter lim="800000"/>
            <a:tailEnd type="triangle"/>
          </a:ln>
          <a:effectLst/>
        </p:spPr>
      </p:cxnSp>
      <p:sp>
        <p:nvSpPr>
          <p:cNvPr id="116" name="Rectangle: Rounded Corners 115">
            <a:extLst>
              <a:ext uri="{FF2B5EF4-FFF2-40B4-BE49-F238E27FC236}">
                <a16:creationId xmlns:a16="http://schemas.microsoft.com/office/drawing/2014/main" id="{860AA192-4B34-4E44-8362-A3BFB977E747}"/>
              </a:ext>
            </a:extLst>
          </p:cNvPr>
          <p:cNvSpPr/>
          <p:nvPr/>
        </p:nvSpPr>
        <p:spPr>
          <a:xfrm>
            <a:off x="7781283" y="1279636"/>
            <a:ext cx="1022662" cy="293164"/>
          </a:xfrm>
          <a:prstGeom prst="roundRect">
            <a:avLst/>
          </a:prstGeom>
          <a:solidFill>
            <a:srgbClr val="7030A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800" b="0" i="0" u="none" strike="noStrike" kern="1200" cap="none" spc="0" normalizeH="0" baseline="0" noProof="0" dirty="0">
                <a:ln>
                  <a:noFill/>
                </a:ln>
                <a:solidFill>
                  <a:prstClr val="white"/>
                </a:solidFill>
                <a:effectLst/>
                <a:uLnTx/>
                <a:uFillTx/>
                <a:latin typeface="Calibri" panose="020F0502020204030204"/>
                <a:ea typeface="+mn-ea"/>
                <a:cs typeface="+mn-cs"/>
              </a:rPr>
              <a:t> </a:t>
            </a:r>
            <a:endParaRPr kumimoji="0" lang="en-NL"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cxnSp>
        <p:nvCxnSpPr>
          <p:cNvPr id="117" name="Straight Arrow Connector 116">
            <a:extLst>
              <a:ext uri="{FF2B5EF4-FFF2-40B4-BE49-F238E27FC236}">
                <a16:creationId xmlns:a16="http://schemas.microsoft.com/office/drawing/2014/main" id="{2555B683-FAFA-4D31-8EF9-EE984E889B25}"/>
              </a:ext>
            </a:extLst>
          </p:cNvPr>
          <p:cNvCxnSpPr>
            <a:stCxn id="116" idx="2"/>
          </p:cNvCxnSpPr>
          <p:nvPr/>
        </p:nvCxnSpPr>
        <p:spPr>
          <a:xfrm flipH="1">
            <a:off x="8285881" y="1572800"/>
            <a:ext cx="6733" cy="338246"/>
          </a:xfrm>
          <a:prstGeom prst="straightConnector1">
            <a:avLst/>
          </a:prstGeom>
          <a:noFill/>
          <a:ln w="6350" cap="flat" cmpd="sng" algn="ctr">
            <a:solidFill>
              <a:srgbClr val="4472C4"/>
            </a:solidFill>
            <a:prstDash val="solid"/>
            <a:miter lim="800000"/>
            <a:tailEnd type="triangle"/>
          </a:ln>
          <a:effectLst/>
        </p:spPr>
      </p:cxnSp>
      <p:sp>
        <p:nvSpPr>
          <p:cNvPr id="120" name="Google Shape;454;p40">
            <a:extLst>
              <a:ext uri="{FF2B5EF4-FFF2-40B4-BE49-F238E27FC236}">
                <a16:creationId xmlns:a16="http://schemas.microsoft.com/office/drawing/2014/main" id="{F87E5A89-AE8A-41D5-8BFE-4BB7350AEEA2}"/>
              </a:ext>
            </a:extLst>
          </p:cNvPr>
          <p:cNvSpPr/>
          <p:nvPr/>
        </p:nvSpPr>
        <p:spPr>
          <a:xfrm>
            <a:off x="61838" y="1279636"/>
            <a:ext cx="429300" cy="3383100"/>
          </a:xfrm>
          <a:prstGeom prst="up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455;p40">
            <a:extLst>
              <a:ext uri="{FF2B5EF4-FFF2-40B4-BE49-F238E27FC236}">
                <a16:creationId xmlns:a16="http://schemas.microsoft.com/office/drawing/2014/main" id="{73E11EEB-F386-49FC-8FB4-98541C1EECEB}"/>
              </a:ext>
            </a:extLst>
          </p:cNvPr>
          <p:cNvSpPr txBox="1"/>
          <p:nvPr/>
        </p:nvSpPr>
        <p:spPr>
          <a:xfrm rot="-5400000">
            <a:off x="-641901" y="2752836"/>
            <a:ext cx="1757700" cy="312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dk1"/>
                </a:solidFill>
              </a:rPr>
              <a:t>Vertical Integration</a:t>
            </a:r>
            <a:endParaRPr>
              <a:solidFill>
                <a:schemeClr val="dk1"/>
              </a:solidFill>
            </a:endParaRPr>
          </a:p>
          <a:p>
            <a:pPr marL="0" lvl="0" indent="0" algn="ctr"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8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9"/>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9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9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9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14"/>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5"/>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9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96"/>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98"/>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99"/>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100"/>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01"/>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10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0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04"/>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5"/>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106"/>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7"/>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8"/>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9"/>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10"/>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16"/>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65" grpId="0" animBg="1"/>
      <p:bldP spid="66" grpId="0" animBg="1"/>
      <p:bldP spid="70" grpId="0" animBg="1"/>
      <p:bldP spid="71" grpId="0" animBg="1"/>
      <p:bldP spid="72" grpId="0" animBg="1"/>
      <p:bldP spid="75" grpId="0" animBg="1"/>
      <p:bldP spid="79" grpId="0" animBg="1"/>
      <p:bldP spid="80" grpId="0" animBg="1"/>
      <p:bldP spid="88" grpId="0" animBg="1"/>
      <p:bldP spid="95" grpId="0" animBg="1"/>
      <p:bldP spid="96" grpId="0" animBg="1"/>
      <p:bldP spid="97" grpId="0" animBg="1"/>
      <p:bldP spid="98" grpId="0" animBg="1"/>
      <p:bldP spid="102" grpId="0" animBg="1"/>
      <p:bldP spid="103" grpId="0" animBg="1"/>
      <p:bldP spid="105" grpId="0" animBg="1"/>
      <p:bldP spid="107" grpId="0"/>
      <p:bldP spid="108" grpId="0" animBg="1"/>
      <p:bldP spid="109" grpId="0" animBg="1"/>
      <p:bldP spid="110" grpId="0" animBg="1"/>
      <p:bldP spid="112" grpId="0" animBg="1"/>
      <p:bldP spid="114" grpId="0" animBg="1"/>
      <p:bldP spid="11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70318B7-984D-4D0B-AF53-11EE41EF97AE}"/>
              </a:ext>
            </a:extLst>
          </p:cNvPr>
          <p:cNvSpPr/>
          <p:nvPr/>
        </p:nvSpPr>
        <p:spPr>
          <a:xfrm>
            <a:off x="2482449" y="1608083"/>
            <a:ext cx="4570714" cy="3275874"/>
          </a:xfrm>
          <a:prstGeom prst="rect">
            <a:avLst/>
          </a:prstGeom>
          <a:solidFill>
            <a:schemeClr val="tx2">
              <a:lumMod val="20000"/>
              <a:lumOff val="80000"/>
            </a:schemeClr>
          </a:solidFill>
          <a:ln>
            <a:solidFill>
              <a:srgbClr val="E3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itle 3">
            <a:extLst>
              <a:ext uri="{FF2B5EF4-FFF2-40B4-BE49-F238E27FC236}">
                <a16:creationId xmlns:a16="http://schemas.microsoft.com/office/drawing/2014/main" id="{BDB5A9EE-CEA0-4CCA-BB60-A92A520658B8}"/>
              </a:ext>
            </a:extLst>
          </p:cNvPr>
          <p:cNvSpPr>
            <a:spLocks noGrp="1"/>
          </p:cNvSpPr>
          <p:nvPr>
            <p:ph type="title"/>
          </p:nvPr>
        </p:nvSpPr>
        <p:spPr/>
        <p:txBody>
          <a:bodyPr/>
          <a:lstStyle/>
          <a:p>
            <a:r>
              <a:rPr lang="nl-NL" dirty="0"/>
              <a:t>Real Life Case of </a:t>
            </a:r>
            <a:r>
              <a:rPr lang="nl-NL" dirty="0" err="1"/>
              <a:t>Vertical</a:t>
            </a:r>
            <a:r>
              <a:rPr lang="nl-NL" dirty="0"/>
              <a:t> Integration:</a:t>
            </a:r>
            <a:br>
              <a:rPr lang="nl-NL" dirty="0"/>
            </a:br>
            <a:r>
              <a:rPr lang="nl-NL" dirty="0" err="1"/>
              <a:t>Loyalty</a:t>
            </a:r>
            <a:r>
              <a:rPr lang="nl-NL" dirty="0"/>
              <a:t> Card Scan</a:t>
            </a:r>
            <a:endParaRPr lang="en-NL" dirty="0"/>
          </a:p>
        </p:txBody>
      </p:sp>
      <p:sp>
        <p:nvSpPr>
          <p:cNvPr id="6" name="Rectangle: Rounded Corners 5">
            <a:extLst>
              <a:ext uri="{FF2B5EF4-FFF2-40B4-BE49-F238E27FC236}">
                <a16:creationId xmlns:a16="http://schemas.microsoft.com/office/drawing/2014/main" id="{1A5A7301-59E7-4633-A4A9-A3C1298A7010}"/>
              </a:ext>
            </a:extLst>
          </p:cNvPr>
          <p:cNvSpPr/>
          <p:nvPr/>
        </p:nvSpPr>
        <p:spPr>
          <a:xfrm>
            <a:off x="4209317" y="778227"/>
            <a:ext cx="1346400" cy="504000"/>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Stores (</a:t>
            </a:r>
            <a:r>
              <a:rPr lang="nl-NL" dirty="0" err="1"/>
              <a:t>PoS</a:t>
            </a:r>
            <a:r>
              <a:rPr lang="nl-NL" dirty="0"/>
              <a:t>)</a:t>
            </a:r>
            <a:endParaRPr lang="en-NL" dirty="0"/>
          </a:p>
        </p:txBody>
      </p:sp>
      <p:sp>
        <p:nvSpPr>
          <p:cNvPr id="12" name="Cylinder 11">
            <a:extLst>
              <a:ext uri="{FF2B5EF4-FFF2-40B4-BE49-F238E27FC236}">
                <a16:creationId xmlns:a16="http://schemas.microsoft.com/office/drawing/2014/main" id="{C2DA6DEC-1BF7-451F-8CE0-7637C4E15280}"/>
              </a:ext>
            </a:extLst>
          </p:cNvPr>
          <p:cNvSpPr/>
          <p:nvPr/>
        </p:nvSpPr>
        <p:spPr>
          <a:xfrm>
            <a:off x="5175960" y="4163646"/>
            <a:ext cx="889229" cy="676507"/>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Siebel DB</a:t>
            </a:r>
            <a:endParaRPr lang="en-NL" sz="1050" dirty="0"/>
          </a:p>
        </p:txBody>
      </p:sp>
      <p:sp>
        <p:nvSpPr>
          <p:cNvPr id="13" name="Cylinder 12">
            <a:extLst>
              <a:ext uri="{FF2B5EF4-FFF2-40B4-BE49-F238E27FC236}">
                <a16:creationId xmlns:a16="http://schemas.microsoft.com/office/drawing/2014/main" id="{913699D7-3625-4369-8DAA-41FB087E2EE6}"/>
              </a:ext>
            </a:extLst>
          </p:cNvPr>
          <p:cNvSpPr/>
          <p:nvPr/>
        </p:nvSpPr>
        <p:spPr>
          <a:xfrm>
            <a:off x="5999465" y="3687010"/>
            <a:ext cx="740136" cy="620528"/>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OUR DB</a:t>
            </a:r>
            <a:endParaRPr lang="en-NL" sz="1050" dirty="0"/>
          </a:p>
        </p:txBody>
      </p:sp>
      <p:sp>
        <p:nvSpPr>
          <p:cNvPr id="14" name="Rectangle: Rounded Corners 13">
            <a:extLst>
              <a:ext uri="{FF2B5EF4-FFF2-40B4-BE49-F238E27FC236}">
                <a16:creationId xmlns:a16="http://schemas.microsoft.com/office/drawing/2014/main" id="{2896D90A-D1E0-4DCA-A2AD-D9121E0C8174}"/>
              </a:ext>
            </a:extLst>
          </p:cNvPr>
          <p:cNvSpPr/>
          <p:nvPr/>
        </p:nvSpPr>
        <p:spPr>
          <a:xfrm>
            <a:off x="3868211" y="1957068"/>
            <a:ext cx="1264085" cy="42299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OSB</a:t>
            </a:r>
            <a:endParaRPr lang="en-NL" sz="1100" dirty="0">
              <a:solidFill>
                <a:srgbClr val="C00000"/>
              </a:solidFill>
            </a:endParaRPr>
          </a:p>
        </p:txBody>
      </p:sp>
      <p:sp>
        <p:nvSpPr>
          <p:cNvPr id="15" name="Rectangle: Rounded Corners 14">
            <a:extLst>
              <a:ext uri="{FF2B5EF4-FFF2-40B4-BE49-F238E27FC236}">
                <a16:creationId xmlns:a16="http://schemas.microsoft.com/office/drawing/2014/main" id="{6F117114-6121-466C-B866-AF25ECB76D1F}"/>
              </a:ext>
            </a:extLst>
          </p:cNvPr>
          <p:cNvSpPr/>
          <p:nvPr/>
        </p:nvSpPr>
        <p:spPr>
          <a:xfrm>
            <a:off x="4118324" y="2331090"/>
            <a:ext cx="861740" cy="433294"/>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Web</a:t>
            </a:r>
            <a:br>
              <a:rPr lang="nl-NL" sz="1100" dirty="0">
                <a:solidFill>
                  <a:srgbClr val="C00000"/>
                </a:solidFill>
              </a:rPr>
            </a:br>
            <a:r>
              <a:rPr lang="nl-NL" sz="1100" dirty="0">
                <a:solidFill>
                  <a:srgbClr val="C00000"/>
                </a:solidFill>
              </a:rPr>
              <a:t>Logic</a:t>
            </a:r>
            <a:endParaRPr lang="en-NL" sz="1100" dirty="0">
              <a:solidFill>
                <a:srgbClr val="C00000"/>
              </a:solidFill>
            </a:endParaRPr>
          </a:p>
        </p:txBody>
      </p:sp>
      <p:sp>
        <p:nvSpPr>
          <p:cNvPr id="16" name="Rectangle 15">
            <a:extLst>
              <a:ext uri="{FF2B5EF4-FFF2-40B4-BE49-F238E27FC236}">
                <a16:creationId xmlns:a16="http://schemas.microsoft.com/office/drawing/2014/main" id="{26E40182-A9FE-4045-BA38-B00F48F8F8B6}"/>
              </a:ext>
            </a:extLst>
          </p:cNvPr>
          <p:cNvSpPr/>
          <p:nvPr/>
        </p:nvSpPr>
        <p:spPr>
          <a:xfrm>
            <a:off x="5975064" y="1698555"/>
            <a:ext cx="797298" cy="45731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50" dirty="0"/>
              <a:t>Camp </a:t>
            </a:r>
            <a:r>
              <a:rPr lang="nl-NL" sz="1050" dirty="0" err="1"/>
              <a:t>aigner</a:t>
            </a:r>
            <a:endParaRPr lang="en-NL" sz="1050" dirty="0"/>
          </a:p>
        </p:txBody>
      </p:sp>
      <p:sp>
        <p:nvSpPr>
          <p:cNvPr id="18" name="Rectangle 17">
            <a:extLst>
              <a:ext uri="{FF2B5EF4-FFF2-40B4-BE49-F238E27FC236}">
                <a16:creationId xmlns:a16="http://schemas.microsoft.com/office/drawing/2014/main" id="{8E3F5B35-4AC8-4D29-BE27-AC2090AF6C5E}"/>
              </a:ext>
            </a:extLst>
          </p:cNvPr>
          <p:cNvSpPr/>
          <p:nvPr/>
        </p:nvSpPr>
        <p:spPr>
          <a:xfrm>
            <a:off x="5975064" y="2194798"/>
            <a:ext cx="806129" cy="421121"/>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dk1"/>
                </a:solidFill>
              </a:rPr>
              <a:t>RETEK</a:t>
            </a:r>
            <a:endParaRPr lang="en-NL" sz="1050" dirty="0">
              <a:solidFill>
                <a:schemeClr val="dk1"/>
              </a:solidFill>
            </a:endParaRPr>
          </a:p>
        </p:txBody>
      </p:sp>
      <p:sp>
        <p:nvSpPr>
          <p:cNvPr id="19" name="Rectangle 18">
            <a:extLst>
              <a:ext uri="{FF2B5EF4-FFF2-40B4-BE49-F238E27FC236}">
                <a16:creationId xmlns:a16="http://schemas.microsoft.com/office/drawing/2014/main" id="{EC1E958B-4DC4-4E9C-8600-51D3A4D781E5}"/>
              </a:ext>
            </a:extLst>
          </p:cNvPr>
          <p:cNvSpPr/>
          <p:nvPr/>
        </p:nvSpPr>
        <p:spPr>
          <a:xfrm>
            <a:off x="5975064" y="2639291"/>
            <a:ext cx="806129" cy="442855"/>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dk1"/>
                </a:solidFill>
              </a:rPr>
              <a:t>PLQ</a:t>
            </a:r>
            <a:endParaRPr lang="en-NL" sz="1050" dirty="0">
              <a:solidFill>
                <a:schemeClr val="dk1"/>
              </a:solidFill>
            </a:endParaRPr>
          </a:p>
        </p:txBody>
      </p:sp>
      <p:sp>
        <p:nvSpPr>
          <p:cNvPr id="20" name="Rectangle 19">
            <a:extLst>
              <a:ext uri="{FF2B5EF4-FFF2-40B4-BE49-F238E27FC236}">
                <a16:creationId xmlns:a16="http://schemas.microsoft.com/office/drawing/2014/main" id="{89556914-3945-418D-AEC6-690BD8738052}"/>
              </a:ext>
            </a:extLst>
          </p:cNvPr>
          <p:cNvSpPr/>
          <p:nvPr/>
        </p:nvSpPr>
        <p:spPr>
          <a:xfrm>
            <a:off x="5978781" y="3128175"/>
            <a:ext cx="806129" cy="442855"/>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dk1"/>
                </a:solidFill>
              </a:rPr>
              <a:t>LINK</a:t>
            </a:r>
            <a:endParaRPr lang="en-NL" sz="1050" dirty="0">
              <a:solidFill>
                <a:schemeClr val="dk1"/>
              </a:solidFill>
            </a:endParaRPr>
          </a:p>
        </p:txBody>
      </p:sp>
      <p:sp>
        <p:nvSpPr>
          <p:cNvPr id="21" name="Rectangle: Rounded Corners 20">
            <a:extLst>
              <a:ext uri="{FF2B5EF4-FFF2-40B4-BE49-F238E27FC236}">
                <a16:creationId xmlns:a16="http://schemas.microsoft.com/office/drawing/2014/main" id="{78DB4664-E3BB-4A1F-B8D5-D41F915026AB}"/>
              </a:ext>
            </a:extLst>
          </p:cNvPr>
          <p:cNvSpPr/>
          <p:nvPr/>
        </p:nvSpPr>
        <p:spPr>
          <a:xfrm>
            <a:off x="4862266" y="2268426"/>
            <a:ext cx="506308"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JMS</a:t>
            </a:r>
            <a:endParaRPr lang="en-NL" sz="1100" dirty="0">
              <a:solidFill>
                <a:srgbClr val="C00000"/>
              </a:solidFill>
            </a:endParaRPr>
          </a:p>
        </p:txBody>
      </p:sp>
      <p:sp>
        <p:nvSpPr>
          <p:cNvPr id="22" name="Rectangle: Rounded Corners 21">
            <a:extLst>
              <a:ext uri="{FF2B5EF4-FFF2-40B4-BE49-F238E27FC236}">
                <a16:creationId xmlns:a16="http://schemas.microsoft.com/office/drawing/2014/main" id="{E9EE8E3E-FFDC-4AF8-BF7A-9ED1311520E8}"/>
              </a:ext>
            </a:extLst>
          </p:cNvPr>
          <p:cNvSpPr/>
          <p:nvPr/>
        </p:nvSpPr>
        <p:spPr>
          <a:xfrm>
            <a:off x="3750088" y="2377757"/>
            <a:ext cx="506308"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MFT</a:t>
            </a:r>
            <a:endParaRPr lang="en-NL" sz="1100" dirty="0">
              <a:solidFill>
                <a:srgbClr val="C00000"/>
              </a:solidFill>
            </a:endParaRPr>
          </a:p>
        </p:txBody>
      </p:sp>
      <p:sp>
        <p:nvSpPr>
          <p:cNvPr id="23" name="Cylinder 22">
            <a:extLst>
              <a:ext uri="{FF2B5EF4-FFF2-40B4-BE49-F238E27FC236}">
                <a16:creationId xmlns:a16="http://schemas.microsoft.com/office/drawing/2014/main" id="{56B4F6D8-B6A7-4B14-9A0A-39DF92225258}"/>
              </a:ext>
            </a:extLst>
          </p:cNvPr>
          <p:cNvSpPr/>
          <p:nvPr/>
        </p:nvSpPr>
        <p:spPr>
          <a:xfrm>
            <a:off x="5175960" y="4163646"/>
            <a:ext cx="889229" cy="676507"/>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Siebel DB</a:t>
            </a:r>
            <a:endParaRPr lang="en-NL" sz="1050" dirty="0"/>
          </a:p>
        </p:txBody>
      </p:sp>
      <p:sp>
        <p:nvSpPr>
          <p:cNvPr id="24" name="Cylinder 23">
            <a:extLst>
              <a:ext uri="{FF2B5EF4-FFF2-40B4-BE49-F238E27FC236}">
                <a16:creationId xmlns:a16="http://schemas.microsoft.com/office/drawing/2014/main" id="{93D605D2-90ED-4E1E-BF21-8B274D26F2D0}"/>
              </a:ext>
            </a:extLst>
          </p:cNvPr>
          <p:cNvSpPr/>
          <p:nvPr/>
        </p:nvSpPr>
        <p:spPr>
          <a:xfrm>
            <a:off x="4968736" y="3248821"/>
            <a:ext cx="889229" cy="676507"/>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Data Warehouse</a:t>
            </a:r>
            <a:endParaRPr lang="en-NL" sz="1050" dirty="0"/>
          </a:p>
        </p:txBody>
      </p:sp>
      <p:sp>
        <p:nvSpPr>
          <p:cNvPr id="25" name="Cylinder 24">
            <a:extLst>
              <a:ext uri="{FF2B5EF4-FFF2-40B4-BE49-F238E27FC236}">
                <a16:creationId xmlns:a16="http://schemas.microsoft.com/office/drawing/2014/main" id="{41EAB76A-4492-49B4-8EF7-9A2EF1894A4E}"/>
              </a:ext>
            </a:extLst>
          </p:cNvPr>
          <p:cNvSpPr/>
          <p:nvPr/>
        </p:nvSpPr>
        <p:spPr>
          <a:xfrm>
            <a:off x="3951751" y="4330509"/>
            <a:ext cx="889229" cy="521341"/>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err="1"/>
              <a:t>Loyalty</a:t>
            </a:r>
            <a:r>
              <a:rPr lang="nl-NL" sz="1000" dirty="0"/>
              <a:t> X</a:t>
            </a:r>
            <a:endParaRPr lang="en-NL" sz="1000" dirty="0"/>
          </a:p>
        </p:txBody>
      </p:sp>
      <p:sp>
        <p:nvSpPr>
          <p:cNvPr id="26" name="Cylinder 25">
            <a:extLst>
              <a:ext uri="{FF2B5EF4-FFF2-40B4-BE49-F238E27FC236}">
                <a16:creationId xmlns:a16="http://schemas.microsoft.com/office/drawing/2014/main" id="{EBEFA3A8-FAA4-417D-B277-392F1536D8EC}"/>
              </a:ext>
            </a:extLst>
          </p:cNvPr>
          <p:cNvSpPr/>
          <p:nvPr/>
        </p:nvSpPr>
        <p:spPr>
          <a:xfrm>
            <a:off x="3473846" y="3942701"/>
            <a:ext cx="903756" cy="498905"/>
          </a:xfrm>
          <a:prstGeom prst="can">
            <a:avLst>
              <a:gd name="adj" fmla="val 34836"/>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Siebel</a:t>
            </a:r>
            <a:endParaRPr lang="en-NL" sz="1050" dirty="0"/>
          </a:p>
        </p:txBody>
      </p:sp>
      <p:sp>
        <p:nvSpPr>
          <p:cNvPr id="27" name="Rectangle: Rounded Corners 26">
            <a:extLst>
              <a:ext uri="{FF2B5EF4-FFF2-40B4-BE49-F238E27FC236}">
                <a16:creationId xmlns:a16="http://schemas.microsoft.com/office/drawing/2014/main" id="{B2CBCC95-7DB2-4884-9969-5E158BB480C0}"/>
              </a:ext>
            </a:extLst>
          </p:cNvPr>
          <p:cNvSpPr/>
          <p:nvPr/>
        </p:nvSpPr>
        <p:spPr>
          <a:xfrm>
            <a:off x="3868211" y="2732399"/>
            <a:ext cx="506308"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ODI</a:t>
            </a:r>
            <a:endParaRPr lang="en-NL" sz="1100" dirty="0">
              <a:solidFill>
                <a:srgbClr val="C00000"/>
              </a:solidFill>
            </a:endParaRPr>
          </a:p>
        </p:txBody>
      </p:sp>
      <p:sp>
        <p:nvSpPr>
          <p:cNvPr id="28" name="Rectangle: Rounded Corners 27">
            <a:extLst>
              <a:ext uri="{FF2B5EF4-FFF2-40B4-BE49-F238E27FC236}">
                <a16:creationId xmlns:a16="http://schemas.microsoft.com/office/drawing/2014/main" id="{C509C9BA-515A-4664-AEE0-620124421406}"/>
              </a:ext>
            </a:extLst>
          </p:cNvPr>
          <p:cNvSpPr/>
          <p:nvPr/>
        </p:nvSpPr>
        <p:spPr>
          <a:xfrm>
            <a:off x="4604475" y="2732399"/>
            <a:ext cx="711087"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00" dirty="0">
                <a:solidFill>
                  <a:srgbClr val="C00000"/>
                </a:solidFill>
              </a:rPr>
              <a:t>Golden Gate</a:t>
            </a:r>
            <a:endParaRPr lang="en-NL" sz="1000" dirty="0">
              <a:solidFill>
                <a:srgbClr val="C00000"/>
              </a:solidFill>
            </a:endParaRPr>
          </a:p>
        </p:txBody>
      </p:sp>
      <p:sp>
        <p:nvSpPr>
          <p:cNvPr id="29" name="Speech Bubble: Rectangle 28">
            <a:extLst>
              <a:ext uri="{FF2B5EF4-FFF2-40B4-BE49-F238E27FC236}">
                <a16:creationId xmlns:a16="http://schemas.microsoft.com/office/drawing/2014/main" id="{3C4E75E4-C259-4CDA-A5C0-60A23C0FC918}"/>
              </a:ext>
            </a:extLst>
          </p:cNvPr>
          <p:cNvSpPr/>
          <p:nvPr/>
        </p:nvSpPr>
        <p:spPr>
          <a:xfrm>
            <a:off x="97832" y="3492285"/>
            <a:ext cx="2180816" cy="1342721"/>
          </a:xfrm>
          <a:prstGeom prst="wedgeRectCallout">
            <a:avLst>
              <a:gd name="adj1" fmla="val 73188"/>
              <a:gd name="adj2" fmla="val 20483"/>
            </a:avLst>
          </a:prstGeom>
          <a:solidFill>
            <a:schemeClr val="tx2">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Retail Chain - on </a:t>
            </a:r>
            <a:r>
              <a:rPr lang="nl-NL" sz="1400" dirty="0" err="1"/>
              <a:t>premises</a:t>
            </a:r>
            <a:r>
              <a:rPr lang="nl-NL" sz="1400" dirty="0"/>
              <a:t> </a:t>
            </a:r>
            <a:r>
              <a:rPr lang="nl-NL" sz="1400" dirty="0" err="1"/>
              <a:t>infrastructure</a:t>
            </a:r>
            <a:endParaRPr lang="nl-NL" sz="1400" dirty="0"/>
          </a:p>
          <a:p>
            <a:pPr algn="ctr"/>
            <a:endParaRPr lang="nl-NL" sz="1400" dirty="0"/>
          </a:p>
          <a:p>
            <a:pPr algn="ctr"/>
            <a:r>
              <a:rPr lang="nl-NL" sz="1100" dirty="0" err="1"/>
              <a:t>Primary</a:t>
            </a:r>
            <a:r>
              <a:rPr lang="nl-NL" sz="1100" dirty="0"/>
              <a:t> </a:t>
            </a:r>
            <a:r>
              <a:rPr lang="nl-NL" sz="1100" dirty="0" err="1"/>
              <a:t>Region</a:t>
            </a:r>
            <a:r>
              <a:rPr lang="nl-NL" sz="1100" dirty="0"/>
              <a:t> UK</a:t>
            </a:r>
          </a:p>
          <a:p>
            <a:pPr algn="ctr"/>
            <a:r>
              <a:rPr lang="nl-NL" sz="1100" dirty="0"/>
              <a:t>(</a:t>
            </a:r>
            <a:r>
              <a:rPr lang="nl-NL" sz="1100" dirty="0" err="1"/>
              <a:t>secondary</a:t>
            </a:r>
            <a:r>
              <a:rPr lang="nl-NL" sz="1100" dirty="0"/>
              <a:t>) Disaster </a:t>
            </a:r>
            <a:r>
              <a:rPr lang="nl-NL" sz="1100" dirty="0" err="1"/>
              <a:t>Failover</a:t>
            </a:r>
            <a:r>
              <a:rPr lang="nl-NL" sz="1100" dirty="0"/>
              <a:t> </a:t>
            </a:r>
            <a:r>
              <a:rPr lang="nl-NL" sz="1100" dirty="0" err="1"/>
              <a:t>Region</a:t>
            </a:r>
            <a:r>
              <a:rPr lang="nl-NL" sz="1100" dirty="0"/>
              <a:t> Germany</a:t>
            </a:r>
          </a:p>
          <a:p>
            <a:pPr algn="ctr"/>
            <a:endParaRPr lang="nl-NL" sz="1100" dirty="0"/>
          </a:p>
        </p:txBody>
      </p:sp>
      <p:cxnSp>
        <p:nvCxnSpPr>
          <p:cNvPr id="33" name="Connector: Elbow 32">
            <a:extLst>
              <a:ext uri="{FF2B5EF4-FFF2-40B4-BE49-F238E27FC236}">
                <a16:creationId xmlns:a16="http://schemas.microsoft.com/office/drawing/2014/main" id="{3B6C1553-35C4-47C2-AE4E-C97CCF006AB1}"/>
              </a:ext>
            </a:extLst>
          </p:cNvPr>
          <p:cNvCxnSpPr>
            <a:cxnSpLocks/>
          </p:cNvCxnSpPr>
          <p:nvPr/>
        </p:nvCxnSpPr>
        <p:spPr>
          <a:xfrm rot="5400000">
            <a:off x="3554198" y="3064016"/>
            <a:ext cx="1179264" cy="57810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38D5A2E-73DB-4289-8EA3-646EC375B1A9}"/>
              </a:ext>
            </a:extLst>
          </p:cNvPr>
          <p:cNvCxnSpPr>
            <a:cxnSpLocks/>
            <a:stCxn id="15" idx="2"/>
          </p:cNvCxnSpPr>
          <p:nvPr/>
        </p:nvCxnSpPr>
        <p:spPr>
          <a:xfrm rot="16200000" flipH="1">
            <a:off x="3796570" y="3517007"/>
            <a:ext cx="1600888" cy="956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Graphic 45" descr="Family with girl">
            <a:extLst>
              <a:ext uri="{FF2B5EF4-FFF2-40B4-BE49-F238E27FC236}">
                <a16:creationId xmlns:a16="http://schemas.microsoft.com/office/drawing/2014/main" id="{2CC131C2-BA87-4A78-9924-90D4C6293B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999" y="92036"/>
            <a:ext cx="504000" cy="504000"/>
          </a:xfrm>
          <a:prstGeom prst="rect">
            <a:avLst/>
          </a:prstGeom>
        </p:spPr>
      </p:pic>
      <p:pic>
        <p:nvPicPr>
          <p:cNvPr id="48" name="Graphic 47" descr="Group">
            <a:extLst>
              <a:ext uri="{FF2B5EF4-FFF2-40B4-BE49-F238E27FC236}">
                <a16:creationId xmlns:a16="http://schemas.microsoft.com/office/drawing/2014/main" id="{37F5C59C-64B5-4BE0-A020-8FF03FE9F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3858" y="459688"/>
            <a:ext cx="504000" cy="504000"/>
          </a:xfrm>
          <a:prstGeom prst="rect">
            <a:avLst/>
          </a:prstGeom>
        </p:spPr>
      </p:pic>
      <p:pic>
        <p:nvPicPr>
          <p:cNvPr id="50" name="Graphic 49" descr="Group of men">
            <a:extLst>
              <a:ext uri="{FF2B5EF4-FFF2-40B4-BE49-F238E27FC236}">
                <a16:creationId xmlns:a16="http://schemas.microsoft.com/office/drawing/2014/main" id="{8C19669B-0EA0-414B-96C0-74DF64DCF3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8574" y="40403"/>
            <a:ext cx="504000" cy="504000"/>
          </a:xfrm>
          <a:prstGeom prst="rect">
            <a:avLst/>
          </a:prstGeom>
        </p:spPr>
      </p:pic>
      <p:pic>
        <p:nvPicPr>
          <p:cNvPr id="52" name="Graphic 51" descr="Universal Access">
            <a:extLst>
              <a:ext uri="{FF2B5EF4-FFF2-40B4-BE49-F238E27FC236}">
                <a16:creationId xmlns:a16="http://schemas.microsoft.com/office/drawing/2014/main" id="{93F6479F-78C5-474E-AFDA-2F72205CBC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0843" y="259544"/>
            <a:ext cx="504000" cy="504000"/>
          </a:xfrm>
          <a:prstGeom prst="rect">
            <a:avLst/>
          </a:prstGeom>
        </p:spPr>
      </p:pic>
      <p:sp>
        <p:nvSpPr>
          <p:cNvPr id="53" name="Rectangle: Rounded Corners 52">
            <a:extLst>
              <a:ext uri="{FF2B5EF4-FFF2-40B4-BE49-F238E27FC236}">
                <a16:creationId xmlns:a16="http://schemas.microsoft.com/office/drawing/2014/main" id="{FAC03D7A-540A-447C-92B1-F111ABE66EA0}"/>
              </a:ext>
            </a:extLst>
          </p:cNvPr>
          <p:cNvSpPr/>
          <p:nvPr/>
        </p:nvSpPr>
        <p:spPr>
          <a:xfrm>
            <a:off x="3854777" y="1669983"/>
            <a:ext cx="1319911" cy="71224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800" dirty="0">
                <a:solidFill>
                  <a:srgbClr val="C00000"/>
                </a:solidFill>
              </a:rPr>
              <a:t>OSB</a:t>
            </a:r>
            <a:endParaRPr lang="en-NL" sz="2800" dirty="0">
              <a:solidFill>
                <a:srgbClr val="C00000"/>
              </a:solidFill>
            </a:endParaRPr>
          </a:p>
        </p:txBody>
      </p:sp>
      <p:sp>
        <p:nvSpPr>
          <p:cNvPr id="37" name="Rectangle: Rounded Corners 36">
            <a:extLst>
              <a:ext uri="{FF2B5EF4-FFF2-40B4-BE49-F238E27FC236}">
                <a16:creationId xmlns:a16="http://schemas.microsoft.com/office/drawing/2014/main" id="{F42EA699-E479-44A1-A6D2-12F1445D5253}"/>
              </a:ext>
            </a:extLst>
          </p:cNvPr>
          <p:cNvSpPr/>
          <p:nvPr/>
        </p:nvSpPr>
        <p:spPr>
          <a:xfrm>
            <a:off x="4224864" y="2141745"/>
            <a:ext cx="118123" cy="126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1" name="Straight Connector 10">
            <a:extLst>
              <a:ext uri="{FF2B5EF4-FFF2-40B4-BE49-F238E27FC236}">
                <a16:creationId xmlns:a16="http://schemas.microsoft.com/office/drawing/2014/main" id="{CE80D564-FB8B-4855-A608-2F2A1AACFC26}"/>
              </a:ext>
            </a:extLst>
          </p:cNvPr>
          <p:cNvCxnSpPr>
            <a:cxnSpLocks/>
            <a:stCxn id="6" idx="2"/>
            <a:endCxn id="37" idx="0"/>
          </p:cNvCxnSpPr>
          <p:nvPr/>
        </p:nvCxnSpPr>
        <p:spPr>
          <a:xfrm flipH="1">
            <a:off x="4283926" y="1282227"/>
            <a:ext cx="598591" cy="859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2B560C9-60C2-4565-9576-1D4E7BC0BE2C}"/>
              </a:ext>
            </a:extLst>
          </p:cNvPr>
          <p:cNvCxnSpPr>
            <a:endCxn id="15" idx="2"/>
          </p:cNvCxnSpPr>
          <p:nvPr/>
        </p:nvCxnSpPr>
        <p:spPr>
          <a:xfrm>
            <a:off x="4283926" y="2268426"/>
            <a:ext cx="265268" cy="4959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4E9CBE7-4350-4C00-B22C-4BD3DE9D2AFA}"/>
              </a:ext>
            </a:extLst>
          </p:cNvPr>
          <p:cNvCxnSpPr>
            <a:cxnSpLocks/>
            <a:stCxn id="37" idx="2"/>
          </p:cNvCxnSpPr>
          <p:nvPr/>
        </p:nvCxnSpPr>
        <p:spPr>
          <a:xfrm>
            <a:off x="4283926" y="2268426"/>
            <a:ext cx="151429" cy="513463"/>
          </a:xfrm>
          <a:prstGeom prst="line">
            <a:avLst/>
          </a:prstGeom>
        </p:spPr>
        <p:style>
          <a:lnRef idx="1">
            <a:schemeClr val="accent1"/>
          </a:lnRef>
          <a:fillRef idx="0">
            <a:schemeClr val="accent1"/>
          </a:fillRef>
          <a:effectRef idx="0">
            <a:schemeClr val="accent1"/>
          </a:effectRef>
          <a:fontRef idx="minor">
            <a:schemeClr val="tx1"/>
          </a:fontRef>
        </p:style>
      </p:cxnSp>
      <p:sp>
        <p:nvSpPr>
          <p:cNvPr id="58" name="Rectangle: Rounded Corners 57">
            <a:extLst>
              <a:ext uri="{FF2B5EF4-FFF2-40B4-BE49-F238E27FC236}">
                <a16:creationId xmlns:a16="http://schemas.microsoft.com/office/drawing/2014/main" id="{538F5F0C-D566-4BE2-A6C1-34102C5F5083}"/>
              </a:ext>
            </a:extLst>
          </p:cNvPr>
          <p:cNvSpPr/>
          <p:nvPr/>
        </p:nvSpPr>
        <p:spPr>
          <a:xfrm>
            <a:off x="2533145" y="1665517"/>
            <a:ext cx="1319911" cy="71224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800" dirty="0">
                <a:solidFill>
                  <a:srgbClr val="C00000"/>
                </a:solidFill>
              </a:rPr>
              <a:t>OSB</a:t>
            </a:r>
            <a:endParaRPr lang="en-NL" sz="2800" dirty="0">
              <a:solidFill>
                <a:srgbClr val="C00000"/>
              </a:solidFill>
            </a:endParaRPr>
          </a:p>
        </p:txBody>
      </p:sp>
      <p:sp>
        <p:nvSpPr>
          <p:cNvPr id="43" name="Speech Bubble: Rectangle 42">
            <a:extLst>
              <a:ext uri="{FF2B5EF4-FFF2-40B4-BE49-F238E27FC236}">
                <a16:creationId xmlns:a16="http://schemas.microsoft.com/office/drawing/2014/main" id="{995D2CF9-DB03-4D42-AAC6-90609F9BEB08}"/>
              </a:ext>
            </a:extLst>
          </p:cNvPr>
          <p:cNvSpPr/>
          <p:nvPr/>
        </p:nvSpPr>
        <p:spPr>
          <a:xfrm>
            <a:off x="572788" y="1221863"/>
            <a:ext cx="2180816" cy="773032"/>
          </a:xfrm>
          <a:prstGeom prst="wedgeRectCallout">
            <a:avLst>
              <a:gd name="adj1" fmla="val 140781"/>
              <a:gd name="adj2" fmla="val -11583"/>
            </a:avLst>
          </a:prstGeom>
          <a:solidFill>
            <a:schemeClr val="accent3">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a:p>
        </p:txBody>
      </p:sp>
      <p:sp>
        <p:nvSpPr>
          <p:cNvPr id="44" name="TextBox 43">
            <a:extLst>
              <a:ext uri="{FF2B5EF4-FFF2-40B4-BE49-F238E27FC236}">
                <a16:creationId xmlns:a16="http://schemas.microsoft.com/office/drawing/2014/main" id="{8FC77434-69AB-4755-A9C2-1347AFB15A34}"/>
              </a:ext>
            </a:extLst>
          </p:cNvPr>
          <p:cNvSpPr txBox="1"/>
          <p:nvPr/>
        </p:nvSpPr>
        <p:spPr>
          <a:xfrm>
            <a:off x="642402" y="1286208"/>
            <a:ext cx="2032281" cy="600164"/>
          </a:xfrm>
          <a:prstGeom prst="rect">
            <a:avLst/>
          </a:prstGeom>
          <a:noFill/>
        </p:spPr>
        <p:txBody>
          <a:bodyPr wrap="square" lIns="0" tIns="0" rIns="0" bIns="0" rtlCol="0">
            <a:spAutoFit/>
          </a:bodyPr>
          <a:lstStyle/>
          <a:p>
            <a:r>
              <a:rPr lang="nl-NL" sz="1300" dirty="0"/>
              <a:t>100sK Card Scans per </a:t>
            </a:r>
            <a:r>
              <a:rPr lang="nl-NL" sz="1300" dirty="0" err="1"/>
              <a:t>day</a:t>
            </a:r>
            <a:r>
              <a:rPr lang="nl-NL" sz="1300" dirty="0"/>
              <a:t>; </a:t>
            </a:r>
          </a:p>
          <a:p>
            <a:r>
              <a:rPr lang="nl-NL" sz="1300" dirty="0"/>
              <a:t>card scan is transaction; response time &lt; 800 ms</a:t>
            </a:r>
            <a:endParaRPr lang="en-NL" sz="1300" dirty="0" err="1"/>
          </a:p>
        </p:txBody>
      </p:sp>
      <p:sp>
        <p:nvSpPr>
          <p:cNvPr id="59" name="Rectangle: Rounded Corners 58">
            <a:extLst>
              <a:ext uri="{FF2B5EF4-FFF2-40B4-BE49-F238E27FC236}">
                <a16:creationId xmlns:a16="http://schemas.microsoft.com/office/drawing/2014/main" id="{FFF10B9A-4B2F-4AAA-B351-4D95C58DFA07}"/>
              </a:ext>
            </a:extLst>
          </p:cNvPr>
          <p:cNvSpPr/>
          <p:nvPr/>
        </p:nvSpPr>
        <p:spPr>
          <a:xfrm>
            <a:off x="5177979" y="1651487"/>
            <a:ext cx="1319911" cy="712240"/>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800" dirty="0">
                <a:solidFill>
                  <a:srgbClr val="C00000"/>
                </a:solidFill>
              </a:rPr>
              <a:t>OSB</a:t>
            </a:r>
            <a:endParaRPr lang="en-NL" sz="2800" dirty="0">
              <a:solidFill>
                <a:srgbClr val="C00000"/>
              </a:solidFill>
            </a:endParaRPr>
          </a:p>
        </p:txBody>
      </p:sp>
      <p:sp>
        <p:nvSpPr>
          <p:cNvPr id="60" name="Rectangle: Rounded Corners 59">
            <a:extLst>
              <a:ext uri="{FF2B5EF4-FFF2-40B4-BE49-F238E27FC236}">
                <a16:creationId xmlns:a16="http://schemas.microsoft.com/office/drawing/2014/main" id="{665A30B1-D32D-4AF8-A2F1-11407D409E04}"/>
              </a:ext>
            </a:extLst>
          </p:cNvPr>
          <p:cNvSpPr/>
          <p:nvPr/>
        </p:nvSpPr>
        <p:spPr>
          <a:xfrm>
            <a:off x="3604132" y="2131457"/>
            <a:ext cx="118123" cy="126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Rectangle: Rounded Corners 60">
            <a:extLst>
              <a:ext uri="{FF2B5EF4-FFF2-40B4-BE49-F238E27FC236}">
                <a16:creationId xmlns:a16="http://schemas.microsoft.com/office/drawing/2014/main" id="{FC2D2A04-E5DC-4246-8EDD-6AF841177B90}"/>
              </a:ext>
            </a:extLst>
          </p:cNvPr>
          <p:cNvSpPr/>
          <p:nvPr/>
        </p:nvSpPr>
        <p:spPr>
          <a:xfrm>
            <a:off x="5247326" y="2134983"/>
            <a:ext cx="118123" cy="1266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2" name="Picture 2" descr="Related image">
            <a:extLst>
              <a:ext uri="{FF2B5EF4-FFF2-40B4-BE49-F238E27FC236}">
                <a16:creationId xmlns:a16="http://schemas.microsoft.com/office/drawing/2014/main" id="{FC3E2FA0-B828-432F-A482-7FD731A5338B}"/>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52327" y="1249613"/>
            <a:ext cx="1352677" cy="1352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621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8" grpId="0" animBg="1"/>
      <p:bldP spid="43" grpId="0" animBg="1"/>
      <p:bldP spid="5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70318B7-984D-4D0B-AF53-11EE41EF97AE}"/>
              </a:ext>
            </a:extLst>
          </p:cNvPr>
          <p:cNvSpPr/>
          <p:nvPr/>
        </p:nvSpPr>
        <p:spPr>
          <a:xfrm>
            <a:off x="2482449" y="1608083"/>
            <a:ext cx="4570714" cy="3275874"/>
          </a:xfrm>
          <a:prstGeom prst="rect">
            <a:avLst/>
          </a:prstGeom>
          <a:solidFill>
            <a:schemeClr val="tx2">
              <a:lumMod val="20000"/>
              <a:lumOff val="80000"/>
            </a:schemeClr>
          </a:solidFill>
          <a:ln>
            <a:solidFill>
              <a:srgbClr val="E3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itle 3">
            <a:extLst>
              <a:ext uri="{FF2B5EF4-FFF2-40B4-BE49-F238E27FC236}">
                <a16:creationId xmlns:a16="http://schemas.microsoft.com/office/drawing/2014/main" id="{BDB5A9EE-CEA0-4CCA-BB60-A92A520658B8}"/>
              </a:ext>
            </a:extLst>
          </p:cNvPr>
          <p:cNvSpPr>
            <a:spLocks noGrp="1"/>
          </p:cNvSpPr>
          <p:nvPr>
            <p:ph type="title"/>
          </p:nvPr>
        </p:nvSpPr>
        <p:spPr/>
        <p:txBody>
          <a:bodyPr/>
          <a:lstStyle/>
          <a:p>
            <a:r>
              <a:rPr lang="nl-NL" dirty="0"/>
              <a:t>Real Life Case of </a:t>
            </a:r>
            <a:r>
              <a:rPr lang="nl-NL" dirty="0" err="1"/>
              <a:t>Vertical</a:t>
            </a:r>
            <a:r>
              <a:rPr lang="nl-NL" dirty="0"/>
              <a:t> Integration:</a:t>
            </a:r>
            <a:br>
              <a:rPr lang="nl-NL" dirty="0"/>
            </a:br>
            <a:r>
              <a:rPr lang="nl-NL" dirty="0" err="1"/>
              <a:t>Loyalty</a:t>
            </a:r>
            <a:r>
              <a:rPr lang="nl-NL" dirty="0"/>
              <a:t> Card Scan</a:t>
            </a:r>
            <a:endParaRPr lang="en-NL" dirty="0"/>
          </a:p>
        </p:txBody>
      </p:sp>
      <p:sp>
        <p:nvSpPr>
          <p:cNvPr id="6" name="Rectangle: Rounded Corners 5">
            <a:extLst>
              <a:ext uri="{FF2B5EF4-FFF2-40B4-BE49-F238E27FC236}">
                <a16:creationId xmlns:a16="http://schemas.microsoft.com/office/drawing/2014/main" id="{1A5A7301-59E7-4633-A4A9-A3C1298A7010}"/>
              </a:ext>
            </a:extLst>
          </p:cNvPr>
          <p:cNvSpPr/>
          <p:nvPr/>
        </p:nvSpPr>
        <p:spPr>
          <a:xfrm>
            <a:off x="4209317" y="778227"/>
            <a:ext cx="1346400" cy="504000"/>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Stores (</a:t>
            </a:r>
            <a:r>
              <a:rPr lang="nl-NL" dirty="0" err="1"/>
              <a:t>PoS</a:t>
            </a:r>
            <a:r>
              <a:rPr lang="nl-NL" dirty="0"/>
              <a:t>)</a:t>
            </a:r>
            <a:endParaRPr lang="en-NL" dirty="0"/>
          </a:p>
        </p:txBody>
      </p:sp>
      <p:sp>
        <p:nvSpPr>
          <p:cNvPr id="12" name="Cylinder 11">
            <a:extLst>
              <a:ext uri="{FF2B5EF4-FFF2-40B4-BE49-F238E27FC236}">
                <a16:creationId xmlns:a16="http://schemas.microsoft.com/office/drawing/2014/main" id="{C2DA6DEC-1BF7-451F-8CE0-7637C4E15280}"/>
              </a:ext>
            </a:extLst>
          </p:cNvPr>
          <p:cNvSpPr/>
          <p:nvPr/>
        </p:nvSpPr>
        <p:spPr>
          <a:xfrm>
            <a:off x="5175960" y="4163646"/>
            <a:ext cx="889229" cy="676507"/>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Siebel DB</a:t>
            </a:r>
            <a:endParaRPr lang="en-NL" sz="1050" dirty="0"/>
          </a:p>
        </p:txBody>
      </p:sp>
      <p:sp>
        <p:nvSpPr>
          <p:cNvPr id="13" name="Cylinder 12">
            <a:extLst>
              <a:ext uri="{FF2B5EF4-FFF2-40B4-BE49-F238E27FC236}">
                <a16:creationId xmlns:a16="http://schemas.microsoft.com/office/drawing/2014/main" id="{913699D7-3625-4369-8DAA-41FB087E2EE6}"/>
              </a:ext>
            </a:extLst>
          </p:cNvPr>
          <p:cNvSpPr/>
          <p:nvPr/>
        </p:nvSpPr>
        <p:spPr>
          <a:xfrm>
            <a:off x="5999465" y="3687010"/>
            <a:ext cx="740136" cy="620528"/>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OUR DB</a:t>
            </a:r>
            <a:endParaRPr lang="en-NL" sz="1050" dirty="0"/>
          </a:p>
        </p:txBody>
      </p:sp>
      <p:sp>
        <p:nvSpPr>
          <p:cNvPr id="14" name="Rectangle: Rounded Corners 13">
            <a:extLst>
              <a:ext uri="{FF2B5EF4-FFF2-40B4-BE49-F238E27FC236}">
                <a16:creationId xmlns:a16="http://schemas.microsoft.com/office/drawing/2014/main" id="{2896D90A-D1E0-4DCA-A2AD-D9121E0C8174}"/>
              </a:ext>
            </a:extLst>
          </p:cNvPr>
          <p:cNvSpPr/>
          <p:nvPr/>
        </p:nvSpPr>
        <p:spPr>
          <a:xfrm>
            <a:off x="3868211" y="1957068"/>
            <a:ext cx="1264085" cy="42299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OSB</a:t>
            </a:r>
            <a:endParaRPr lang="en-NL" sz="1100" dirty="0">
              <a:solidFill>
                <a:srgbClr val="C00000"/>
              </a:solidFill>
            </a:endParaRPr>
          </a:p>
        </p:txBody>
      </p:sp>
      <p:sp>
        <p:nvSpPr>
          <p:cNvPr id="15" name="Rectangle: Rounded Corners 14">
            <a:extLst>
              <a:ext uri="{FF2B5EF4-FFF2-40B4-BE49-F238E27FC236}">
                <a16:creationId xmlns:a16="http://schemas.microsoft.com/office/drawing/2014/main" id="{6F117114-6121-466C-B866-AF25ECB76D1F}"/>
              </a:ext>
            </a:extLst>
          </p:cNvPr>
          <p:cNvSpPr/>
          <p:nvPr/>
        </p:nvSpPr>
        <p:spPr>
          <a:xfrm>
            <a:off x="4118324" y="2331090"/>
            <a:ext cx="861740" cy="433294"/>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Web</a:t>
            </a:r>
            <a:br>
              <a:rPr lang="nl-NL" sz="1100" dirty="0">
                <a:solidFill>
                  <a:srgbClr val="C00000"/>
                </a:solidFill>
              </a:rPr>
            </a:br>
            <a:r>
              <a:rPr lang="nl-NL" sz="1100" dirty="0">
                <a:solidFill>
                  <a:srgbClr val="C00000"/>
                </a:solidFill>
              </a:rPr>
              <a:t>Logic</a:t>
            </a:r>
            <a:endParaRPr lang="en-NL" sz="1100" dirty="0">
              <a:solidFill>
                <a:srgbClr val="C00000"/>
              </a:solidFill>
            </a:endParaRPr>
          </a:p>
        </p:txBody>
      </p:sp>
      <p:sp>
        <p:nvSpPr>
          <p:cNvPr id="16" name="Rectangle 15">
            <a:extLst>
              <a:ext uri="{FF2B5EF4-FFF2-40B4-BE49-F238E27FC236}">
                <a16:creationId xmlns:a16="http://schemas.microsoft.com/office/drawing/2014/main" id="{26E40182-A9FE-4045-BA38-B00F48F8F8B6}"/>
              </a:ext>
            </a:extLst>
          </p:cNvPr>
          <p:cNvSpPr/>
          <p:nvPr/>
        </p:nvSpPr>
        <p:spPr>
          <a:xfrm>
            <a:off x="5975064" y="1698555"/>
            <a:ext cx="797298" cy="45731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50" dirty="0"/>
              <a:t>Camp </a:t>
            </a:r>
            <a:r>
              <a:rPr lang="nl-NL" sz="1050" dirty="0" err="1"/>
              <a:t>aigner</a:t>
            </a:r>
            <a:endParaRPr lang="en-NL" sz="1050" dirty="0"/>
          </a:p>
        </p:txBody>
      </p:sp>
      <p:sp>
        <p:nvSpPr>
          <p:cNvPr id="18" name="Rectangle 17">
            <a:extLst>
              <a:ext uri="{FF2B5EF4-FFF2-40B4-BE49-F238E27FC236}">
                <a16:creationId xmlns:a16="http://schemas.microsoft.com/office/drawing/2014/main" id="{8E3F5B35-4AC8-4D29-BE27-AC2090AF6C5E}"/>
              </a:ext>
            </a:extLst>
          </p:cNvPr>
          <p:cNvSpPr/>
          <p:nvPr/>
        </p:nvSpPr>
        <p:spPr>
          <a:xfrm>
            <a:off x="5975064" y="2194798"/>
            <a:ext cx="806129" cy="421121"/>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dk1"/>
                </a:solidFill>
              </a:rPr>
              <a:t>RETEK</a:t>
            </a:r>
            <a:endParaRPr lang="en-NL" sz="1050" dirty="0">
              <a:solidFill>
                <a:schemeClr val="dk1"/>
              </a:solidFill>
            </a:endParaRPr>
          </a:p>
        </p:txBody>
      </p:sp>
      <p:sp>
        <p:nvSpPr>
          <p:cNvPr id="19" name="Rectangle 18">
            <a:extLst>
              <a:ext uri="{FF2B5EF4-FFF2-40B4-BE49-F238E27FC236}">
                <a16:creationId xmlns:a16="http://schemas.microsoft.com/office/drawing/2014/main" id="{EC1E958B-4DC4-4E9C-8600-51D3A4D781E5}"/>
              </a:ext>
            </a:extLst>
          </p:cNvPr>
          <p:cNvSpPr/>
          <p:nvPr/>
        </p:nvSpPr>
        <p:spPr>
          <a:xfrm>
            <a:off x="5975064" y="2639291"/>
            <a:ext cx="806129" cy="442855"/>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dk1"/>
                </a:solidFill>
              </a:rPr>
              <a:t>PLQ</a:t>
            </a:r>
            <a:endParaRPr lang="en-NL" sz="1050" dirty="0">
              <a:solidFill>
                <a:schemeClr val="dk1"/>
              </a:solidFill>
            </a:endParaRPr>
          </a:p>
        </p:txBody>
      </p:sp>
      <p:sp>
        <p:nvSpPr>
          <p:cNvPr id="20" name="Rectangle 19">
            <a:extLst>
              <a:ext uri="{FF2B5EF4-FFF2-40B4-BE49-F238E27FC236}">
                <a16:creationId xmlns:a16="http://schemas.microsoft.com/office/drawing/2014/main" id="{89556914-3945-418D-AEC6-690BD8738052}"/>
              </a:ext>
            </a:extLst>
          </p:cNvPr>
          <p:cNvSpPr/>
          <p:nvPr/>
        </p:nvSpPr>
        <p:spPr>
          <a:xfrm>
            <a:off x="5978781" y="3128175"/>
            <a:ext cx="806129" cy="442855"/>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dk1"/>
                </a:solidFill>
              </a:rPr>
              <a:t>LINK</a:t>
            </a:r>
            <a:endParaRPr lang="en-NL" sz="1050" dirty="0">
              <a:solidFill>
                <a:schemeClr val="dk1"/>
              </a:solidFill>
            </a:endParaRPr>
          </a:p>
        </p:txBody>
      </p:sp>
      <p:sp>
        <p:nvSpPr>
          <p:cNvPr id="21" name="Rectangle: Rounded Corners 20">
            <a:extLst>
              <a:ext uri="{FF2B5EF4-FFF2-40B4-BE49-F238E27FC236}">
                <a16:creationId xmlns:a16="http://schemas.microsoft.com/office/drawing/2014/main" id="{78DB4664-E3BB-4A1F-B8D5-D41F915026AB}"/>
              </a:ext>
            </a:extLst>
          </p:cNvPr>
          <p:cNvSpPr/>
          <p:nvPr/>
        </p:nvSpPr>
        <p:spPr>
          <a:xfrm>
            <a:off x="4862266" y="2268426"/>
            <a:ext cx="506308"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JMS</a:t>
            </a:r>
            <a:endParaRPr lang="en-NL" sz="1100" dirty="0">
              <a:solidFill>
                <a:srgbClr val="C00000"/>
              </a:solidFill>
            </a:endParaRPr>
          </a:p>
        </p:txBody>
      </p:sp>
      <p:sp>
        <p:nvSpPr>
          <p:cNvPr id="22" name="Rectangle: Rounded Corners 21">
            <a:extLst>
              <a:ext uri="{FF2B5EF4-FFF2-40B4-BE49-F238E27FC236}">
                <a16:creationId xmlns:a16="http://schemas.microsoft.com/office/drawing/2014/main" id="{E9EE8E3E-FFDC-4AF8-BF7A-9ED1311520E8}"/>
              </a:ext>
            </a:extLst>
          </p:cNvPr>
          <p:cNvSpPr/>
          <p:nvPr/>
        </p:nvSpPr>
        <p:spPr>
          <a:xfrm>
            <a:off x="3750088" y="2377757"/>
            <a:ext cx="506308"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MFT</a:t>
            </a:r>
            <a:endParaRPr lang="en-NL" sz="1100" dirty="0">
              <a:solidFill>
                <a:srgbClr val="C00000"/>
              </a:solidFill>
            </a:endParaRPr>
          </a:p>
        </p:txBody>
      </p:sp>
      <p:sp>
        <p:nvSpPr>
          <p:cNvPr id="23" name="Cylinder 22">
            <a:extLst>
              <a:ext uri="{FF2B5EF4-FFF2-40B4-BE49-F238E27FC236}">
                <a16:creationId xmlns:a16="http://schemas.microsoft.com/office/drawing/2014/main" id="{56B4F6D8-B6A7-4B14-9A0A-39DF92225258}"/>
              </a:ext>
            </a:extLst>
          </p:cNvPr>
          <p:cNvSpPr/>
          <p:nvPr/>
        </p:nvSpPr>
        <p:spPr>
          <a:xfrm>
            <a:off x="5175960" y="4163646"/>
            <a:ext cx="889229" cy="676507"/>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Siebel DB</a:t>
            </a:r>
            <a:endParaRPr lang="en-NL" sz="1050" dirty="0"/>
          </a:p>
        </p:txBody>
      </p:sp>
      <p:sp>
        <p:nvSpPr>
          <p:cNvPr id="24" name="Cylinder 23">
            <a:extLst>
              <a:ext uri="{FF2B5EF4-FFF2-40B4-BE49-F238E27FC236}">
                <a16:creationId xmlns:a16="http://schemas.microsoft.com/office/drawing/2014/main" id="{93D605D2-90ED-4E1E-BF21-8B274D26F2D0}"/>
              </a:ext>
            </a:extLst>
          </p:cNvPr>
          <p:cNvSpPr/>
          <p:nvPr/>
        </p:nvSpPr>
        <p:spPr>
          <a:xfrm>
            <a:off x="4968736" y="3248821"/>
            <a:ext cx="889229" cy="676507"/>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Data Warehouse</a:t>
            </a:r>
            <a:endParaRPr lang="en-NL" sz="1050" dirty="0"/>
          </a:p>
        </p:txBody>
      </p:sp>
      <p:sp>
        <p:nvSpPr>
          <p:cNvPr id="25" name="Cylinder 24">
            <a:extLst>
              <a:ext uri="{FF2B5EF4-FFF2-40B4-BE49-F238E27FC236}">
                <a16:creationId xmlns:a16="http://schemas.microsoft.com/office/drawing/2014/main" id="{41EAB76A-4492-49B4-8EF7-9A2EF1894A4E}"/>
              </a:ext>
            </a:extLst>
          </p:cNvPr>
          <p:cNvSpPr/>
          <p:nvPr/>
        </p:nvSpPr>
        <p:spPr>
          <a:xfrm>
            <a:off x="3951751" y="4330509"/>
            <a:ext cx="889229" cy="521341"/>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err="1"/>
              <a:t>Loyalty</a:t>
            </a:r>
            <a:r>
              <a:rPr lang="nl-NL" sz="1000" dirty="0"/>
              <a:t> X</a:t>
            </a:r>
            <a:endParaRPr lang="en-NL" sz="1000" dirty="0"/>
          </a:p>
        </p:txBody>
      </p:sp>
      <p:sp>
        <p:nvSpPr>
          <p:cNvPr id="26" name="Cylinder 25">
            <a:extLst>
              <a:ext uri="{FF2B5EF4-FFF2-40B4-BE49-F238E27FC236}">
                <a16:creationId xmlns:a16="http://schemas.microsoft.com/office/drawing/2014/main" id="{EBEFA3A8-FAA4-417D-B277-392F1536D8EC}"/>
              </a:ext>
            </a:extLst>
          </p:cNvPr>
          <p:cNvSpPr/>
          <p:nvPr/>
        </p:nvSpPr>
        <p:spPr>
          <a:xfrm>
            <a:off x="3473846" y="3942701"/>
            <a:ext cx="903756" cy="498905"/>
          </a:xfrm>
          <a:prstGeom prst="can">
            <a:avLst>
              <a:gd name="adj" fmla="val 34836"/>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Siebel</a:t>
            </a:r>
            <a:endParaRPr lang="en-NL" sz="1050" dirty="0"/>
          </a:p>
        </p:txBody>
      </p:sp>
      <p:sp>
        <p:nvSpPr>
          <p:cNvPr id="27" name="Rectangle: Rounded Corners 26">
            <a:extLst>
              <a:ext uri="{FF2B5EF4-FFF2-40B4-BE49-F238E27FC236}">
                <a16:creationId xmlns:a16="http://schemas.microsoft.com/office/drawing/2014/main" id="{B2CBCC95-7DB2-4884-9969-5E158BB480C0}"/>
              </a:ext>
            </a:extLst>
          </p:cNvPr>
          <p:cNvSpPr/>
          <p:nvPr/>
        </p:nvSpPr>
        <p:spPr>
          <a:xfrm>
            <a:off x="3868211" y="2732399"/>
            <a:ext cx="506308"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ODI</a:t>
            </a:r>
            <a:endParaRPr lang="en-NL" sz="1100" dirty="0">
              <a:solidFill>
                <a:srgbClr val="C00000"/>
              </a:solidFill>
            </a:endParaRPr>
          </a:p>
        </p:txBody>
      </p:sp>
      <p:sp>
        <p:nvSpPr>
          <p:cNvPr id="28" name="Rectangle: Rounded Corners 27">
            <a:extLst>
              <a:ext uri="{FF2B5EF4-FFF2-40B4-BE49-F238E27FC236}">
                <a16:creationId xmlns:a16="http://schemas.microsoft.com/office/drawing/2014/main" id="{C509C9BA-515A-4664-AEE0-620124421406}"/>
              </a:ext>
            </a:extLst>
          </p:cNvPr>
          <p:cNvSpPr/>
          <p:nvPr/>
        </p:nvSpPr>
        <p:spPr>
          <a:xfrm>
            <a:off x="4604475" y="2732399"/>
            <a:ext cx="711087"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00" dirty="0">
                <a:solidFill>
                  <a:srgbClr val="C00000"/>
                </a:solidFill>
              </a:rPr>
              <a:t>Golden Gate</a:t>
            </a:r>
            <a:endParaRPr lang="en-NL" sz="1000" dirty="0">
              <a:solidFill>
                <a:srgbClr val="C00000"/>
              </a:solidFill>
            </a:endParaRPr>
          </a:p>
        </p:txBody>
      </p:sp>
      <p:sp>
        <p:nvSpPr>
          <p:cNvPr id="29" name="Speech Bubble: Rectangle 28">
            <a:extLst>
              <a:ext uri="{FF2B5EF4-FFF2-40B4-BE49-F238E27FC236}">
                <a16:creationId xmlns:a16="http://schemas.microsoft.com/office/drawing/2014/main" id="{3C4E75E4-C259-4CDA-A5C0-60A23C0FC918}"/>
              </a:ext>
            </a:extLst>
          </p:cNvPr>
          <p:cNvSpPr/>
          <p:nvPr/>
        </p:nvSpPr>
        <p:spPr>
          <a:xfrm>
            <a:off x="97832" y="3492285"/>
            <a:ext cx="2180816" cy="1342721"/>
          </a:xfrm>
          <a:prstGeom prst="wedgeRectCallout">
            <a:avLst>
              <a:gd name="adj1" fmla="val 73188"/>
              <a:gd name="adj2" fmla="val 20483"/>
            </a:avLst>
          </a:prstGeom>
          <a:solidFill>
            <a:schemeClr val="tx2">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Retail Chain - on </a:t>
            </a:r>
            <a:r>
              <a:rPr lang="nl-NL" sz="1400" dirty="0" err="1"/>
              <a:t>premises</a:t>
            </a:r>
            <a:r>
              <a:rPr lang="nl-NL" sz="1400" dirty="0"/>
              <a:t> </a:t>
            </a:r>
            <a:r>
              <a:rPr lang="nl-NL" sz="1400" dirty="0" err="1"/>
              <a:t>infrastructure</a:t>
            </a:r>
            <a:endParaRPr lang="nl-NL" sz="1400" dirty="0"/>
          </a:p>
          <a:p>
            <a:pPr algn="ctr"/>
            <a:endParaRPr lang="nl-NL" sz="1400" dirty="0"/>
          </a:p>
          <a:p>
            <a:pPr algn="ctr"/>
            <a:r>
              <a:rPr lang="nl-NL" sz="1100" dirty="0" err="1"/>
              <a:t>Primary</a:t>
            </a:r>
            <a:r>
              <a:rPr lang="nl-NL" sz="1100" dirty="0"/>
              <a:t> </a:t>
            </a:r>
            <a:r>
              <a:rPr lang="nl-NL" sz="1100" dirty="0" err="1"/>
              <a:t>Region</a:t>
            </a:r>
            <a:r>
              <a:rPr lang="nl-NL" sz="1100" dirty="0"/>
              <a:t> UK</a:t>
            </a:r>
          </a:p>
          <a:p>
            <a:pPr algn="ctr"/>
            <a:r>
              <a:rPr lang="nl-NL" sz="1100" dirty="0"/>
              <a:t>(</a:t>
            </a:r>
            <a:r>
              <a:rPr lang="nl-NL" sz="1100" dirty="0" err="1"/>
              <a:t>secondary</a:t>
            </a:r>
            <a:r>
              <a:rPr lang="nl-NL" sz="1100" dirty="0"/>
              <a:t>) Disaster </a:t>
            </a:r>
            <a:r>
              <a:rPr lang="nl-NL" sz="1100" dirty="0" err="1"/>
              <a:t>Failover</a:t>
            </a:r>
            <a:r>
              <a:rPr lang="nl-NL" sz="1100" dirty="0"/>
              <a:t> </a:t>
            </a:r>
            <a:r>
              <a:rPr lang="nl-NL" sz="1100" dirty="0" err="1"/>
              <a:t>Region</a:t>
            </a:r>
            <a:r>
              <a:rPr lang="nl-NL" sz="1100" dirty="0"/>
              <a:t> Germany</a:t>
            </a:r>
          </a:p>
          <a:p>
            <a:pPr algn="ctr"/>
            <a:endParaRPr lang="nl-NL" sz="1100" dirty="0"/>
          </a:p>
        </p:txBody>
      </p:sp>
      <p:cxnSp>
        <p:nvCxnSpPr>
          <p:cNvPr id="33" name="Connector: Elbow 32">
            <a:extLst>
              <a:ext uri="{FF2B5EF4-FFF2-40B4-BE49-F238E27FC236}">
                <a16:creationId xmlns:a16="http://schemas.microsoft.com/office/drawing/2014/main" id="{3B6C1553-35C4-47C2-AE4E-C97CCF006AB1}"/>
              </a:ext>
            </a:extLst>
          </p:cNvPr>
          <p:cNvCxnSpPr>
            <a:cxnSpLocks/>
            <a:stCxn id="41" idx="2"/>
          </p:cNvCxnSpPr>
          <p:nvPr/>
        </p:nvCxnSpPr>
        <p:spPr>
          <a:xfrm rot="16200000" flipH="1">
            <a:off x="3048938" y="3136860"/>
            <a:ext cx="838050" cy="773629"/>
          </a:xfrm>
          <a:prstGeom prst="bentConnector3">
            <a:avLst>
              <a:gd name="adj1" fmla="val 716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38D5A2E-73DB-4289-8EA3-646EC375B1A9}"/>
              </a:ext>
            </a:extLst>
          </p:cNvPr>
          <p:cNvCxnSpPr>
            <a:cxnSpLocks/>
          </p:cNvCxnSpPr>
          <p:nvPr/>
        </p:nvCxnSpPr>
        <p:spPr>
          <a:xfrm rot="16200000" flipH="1">
            <a:off x="3249851" y="3125138"/>
            <a:ext cx="1356194" cy="1315217"/>
          </a:xfrm>
          <a:prstGeom prst="bentConnector3">
            <a:avLst>
              <a:gd name="adj1" fmla="val 29657"/>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Graphic 45" descr="Family with girl">
            <a:extLst>
              <a:ext uri="{FF2B5EF4-FFF2-40B4-BE49-F238E27FC236}">
                <a16:creationId xmlns:a16="http://schemas.microsoft.com/office/drawing/2014/main" id="{2CC131C2-BA87-4A78-9924-90D4C6293B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999" y="92036"/>
            <a:ext cx="504000" cy="504000"/>
          </a:xfrm>
          <a:prstGeom prst="rect">
            <a:avLst/>
          </a:prstGeom>
        </p:spPr>
      </p:pic>
      <p:pic>
        <p:nvPicPr>
          <p:cNvPr id="48" name="Graphic 47" descr="Group">
            <a:extLst>
              <a:ext uri="{FF2B5EF4-FFF2-40B4-BE49-F238E27FC236}">
                <a16:creationId xmlns:a16="http://schemas.microsoft.com/office/drawing/2014/main" id="{37F5C59C-64B5-4BE0-A020-8FF03FE9F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3858" y="459688"/>
            <a:ext cx="504000" cy="504000"/>
          </a:xfrm>
          <a:prstGeom prst="rect">
            <a:avLst/>
          </a:prstGeom>
        </p:spPr>
      </p:pic>
      <p:pic>
        <p:nvPicPr>
          <p:cNvPr id="50" name="Graphic 49" descr="Group of men">
            <a:extLst>
              <a:ext uri="{FF2B5EF4-FFF2-40B4-BE49-F238E27FC236}">
                <a16:creationId xmlns:a16="http://schemas.microsoft.com/office/drawing/2014/main" id="{8C19669B-0EA0-414B-96C0-74DF64DCF3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8574" y="40403"/>
            <a:ext cx="504000" cy="504000"/>
          </a:xfrm>
          <a:prstGeom prst="rect">
            <a:avLst/>
          </a:prstGeom>
        </p:spPr>
      </p:pic>
      <p:pic>
        <p:nvPicPr>
          <p:cNvPr id="52" name="Graphic 51" descr="Universal Access">
            <a:extLst>
              <a:ext uri="{FF2B5EF4-FFF2-40B4-BE49-F238E27FC236}">
                <a16:creationId xmlns:a16="http://schemas.microsoft.com/office/drawing/2014/main" id="{93F6479F-78C5-474E-AFDA-2F72205CBC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0843" y="259544"/>
            <a:ext cx="504000" cy="504000"/>
          </a:xfrm>
          <a:prstGeom prst="rect">
            <a:avLst/>
          </a:prstGeom>
        </p:spPr>
      </p:pic>
      <p:cxnSp>
        <p:nvCxnSpPr>
          <p:cNvPr id="11" name="Straight Connector 10">
            <a:extLst>
              <a:ext uri="{FF2B5EF4-FFF2-40B4-BE49-F238E27FC236}">
                <a16:creationId xmlns:a16="http://schemas.microsoft.com/office/drawing/2014/main" id="{CE80D564-FB8B-4855-A608-2F2A1AACFC26}"/>
              </a:ext>
            </a:extLst>
          </p:cNvPr>
          <p:cNvCxnSpPr>
            <a:cxnSpLocks/>
            <a:stCxn id="6" idx="2"/>
            <a:endCxn id="39" idx="0"/>
          </p:cNvCxnSpPr>
          <p:nvPr/>
        </p:nvCxnSpPr>
        <p:spPr>
          <a:xfrm flipH="1">
            <a:off x="3107697" y="1282227"/>
            <a:ext cx="1774820" cy="325856"/>
          </a:xfrm>
          <a:prstGeom prst="line">
            <a:avLst/>
          </a:prstGeom>
        </p:spPr>
        <p:style>
          <a:lnRef idx="1">
            <a:schemeClr val="accent1"/>
          </a:lnRef>
          <a:fillRef idx="0">
            <a:schemeClr val="accent1"/>
          </a:fillRef>
          <a:effectRef idx="0">
            <a:schemeClr val="accent1"/>
          </a:effectRef>
          <a:fontRef idx="minor">
            <a:schemeClr val="tx1"/>
          </a:fontRef>
        </p:style>
      </p:cxnSp>
      <p:sp>
        <p:nvSpPr>
          <p:cNvPr id="43" name="Speech Bubble: Rectangle 42">
            <a:extLst>
              <a:ext uri="{FF2B5EF4-FFF2-40B4-BE49-F238E27FC236}">
                <a16:creationId xmlns:a16="http://schemas.microsoft.com/office/drawing/2014/main" id="{995D2CF9-DB03-4D42-AAC6-90609F9BEB08}"/>
              </a:ext>
            </a:extLst>
          </p:cNvPr>
          <p:cNvSpPr/>
          <p:nvPr/>
        </p:nvSpPr>
        <p:spPr>
          <a:xfrm>
            <a:off x="199733" y="842611"/>
            <a:ext cx="2180816" cy="773032"/>
          </a:xfrm>
          <a:prstGeom prst="wedgeRectCallout">
            <a:avLst>
              <a:gd name="adj1" fmla="val 140781"/>
              <a:gd name="adj2" fmla="val -11583"/>
            </a:avLst>
          </a:prstGeom>
          <a:solidFill>
            <a:schemeClr val="accent3">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a:p>
        </p:txBody>
      </p:sp>
      <p:sp>
        <p:nvSpPr>
          <p:cNvPr id="44" name="TextBox 43">
            <a:extLst>
              <a:ext uri="{FF2B5EF4-FFF2-40B4-BE49-F238E27FC236}">
                <a16:creationId xmlns:a16="http://schemas.microsoft.com/office/drawing/2014/main" id="{8FC77434-69AB-4755-A9C2-1347AFB15A34}"/>
              </a:ext>
            </a:extLst>
          </p:cNvPr>
          <p:cNvSpPr txBox="1"/>
          <p:nvPr/>
        </p:nvSpPr>
        <p:spPr>
          <a:xfrm>
            <a:off x="269347" y="906956"/>
            <a:ext cx="2032281" cy="600164"/>
          </a:xfrm>
          <a:prstGeom prst="rect">
            <a:avLst/>
          </a:prstGeom>
          <a:noFill/>
        </p:spPr>
        <p:txBody>
          <a:bodyPr wrap="square" lIns="0" tIns="0" rIns="0" bIns="0" rtlCol="0">
            <a:spAutoFit/>
          </a:bodyPr>
          <a:lstStyle/>
          <a:p>
            <a:r>
              <a:rPr lang="nl-NL" sz="1300" dirty="0"/>
              <a:t>100sK Card Scans per </a:t>
            </a:r>
            <a:r>
              <a:rPr lang="nl-NL" sz="1300" dirty="0" err="1"/>
              <a:t>day</a:t>
            </a:r>
            <a:r>
              <a:rPr lang="nl-NL" sz="1300" dirty="0"/>
              <a:t>; </a:t>
            </a:r>
          </a:p>
          <a:p>
            <a:r>
              <a:rPr lang="nl-NL" sz="1300" dirty="0"/>
              <a:t>card scan is transaction; response time &lt; 800 ms</a:t>
            </a:r>
            <a:endParaRPr lang="en-NL" sz="1300" dirty="0" err="1"/>
          </a:p>
        </p:txBody>
      </p:sp>
      <p:sp>
        <p:nvSpPr>
          <p:cNvPr id="39" name="Rectangle: Rounded Corners 38">
            <a:extLst>
              <a:ext uri="{FF2B5EF4-FFF2-40B4-BE49-F238E27FC236}">
                <a16:creationId xmlns:a16="http://schemas.microsoft.com/office/drawing/2014/main" id="{A5C401EE-421D-4AE4-A61F-62096C6A3290}"/>
              </a:ext>
            </a:extLst>
          </p:cNvPr>
          <p:cNvSpPr/>
          <p:nvPr/>
        </p:nvSpPr>
        <p:spPr>
          <a:xfrm>
            <a:off x="2531550" y="1608083"/>
            <a:ext cx="1152293" cy="442057"/>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solidFill>
                  <a:srgbClr val="C00000"/>
                </a:solidFill>
              </a:rPr>
              <a:t>API Gateway</a:t>
            </a:r>
            <a:endParaRPr lang="en-NL" sz="1100" dirty="0">
              <a:solidFill>
                <a:srgbClr val="C00000"/>
              </a:solidFill>
            </a:endParaRPr>
          </a:p>
        </p:txBody>
      </p:sp>
      <p:sp>
        <p:nvSpPr>
          <p:cNvPr id="41" name="Rectangle: Rounded Corners 40">
            <a:extLst>
              <a:ext uri="{FF2B5EF4-FFF2-40B4-BE49-F238E27FC236}">
                <a16:creationId xmlns:a16="http://schemas.microsoft.com/office/drawing/2014/main" id="{7BB6ED61-3234-4EE5-A687-E7A23F99786B}"/>
              </a:ext>
            </a:extLst>
          </p:cNvPr>
          <p:cNvSpPr/>
          <p:nvPr/>
        </p:nvSpPr>
        <p:spPr>
          <a:xfrm>
            <a:off x="2677430" y="2460772"/>
            <a:ext cx="807438" cy="6438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a:t>Card Scan</a:t>
            </a:r>
            <a:endParaRPr lang="en-NL" dirty="0"/>
          </a:p>
        </p:txBody>
      </p:sp>
      <p:pic>
        <p:nvPicPr>
          <p:cNvPr id="45" name="Picture 2" descr="Image result for java logo">
            <a:extLst>
              <a:ext uri="{FF2B5EF4-FFF2-40B4-BE49-F238E27FC236}">
                <a16:creationId xmlns:a16="http://schemas.microsoft.com/office/drawing/2014/main" id="{F07CAE39-F112-4A73-88D1-D74B8A2EA57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40239" y="2495669"/>
            <a:ext cx="258373" cy="258373"/>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Image result for spring boot logo">
            <a:extLst>
              <a:ext uri="{FF2B5EF4-FFF2-40B4-BE49-F238E27FC236}">
                <a16:creationId xmlns:a16="http://schemas.microsoft.com/office/drawing/2014/main" id="{C7956FC7-3392-4AA8-8AD7-E9F9281F74E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7127" y="2788033"/>
            <a:ext cx="289341" cy="259614"/>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Image result for nodejs logo">
            <a:extLst>
              <a:ext uri="{FF2B5EF4-FFF2-40B4-BE49-F238E27FC236}">
                <a16:creationId xmlns:a16="http://schemas.microsoft.com/office/drawing/2014/main" id="{EDA86437-AF10-4E95-91DE-205719A7950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685945" y="2926566"/>
            <a:ext cx="253107" cy="28545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Connector: Elbow 16">
            <a:extLst>
              <a:ext uri="{FF2B5EF4-FFF2-40B4-BE49-F238E27FC236}">
                <a16:creationId xmlns:a16="http://schemas.microsoft.com/office/drawing/2014/main" id="{8D13E21D-6230-48F2-A3DF-391216FBFEC6}"/>
              </a:ext>
            </a:extLst>
          </p:cNvPr>
          <p:cNvCxnSpPr>
            <a:stCxn id="39" idx="2"/>
            <a:endCxn id="14" idx="1"/>
          </p:cNvCxnSpPr>
          <p:nvPr/>
        </p:nvCxnSpPr>
        <p:spPr>
          <a:xfrm rot="16200000" flipH="1">
            <a:off x="3428741" y="1729096"/>
            <a:ext cx="118426" cy="760514"/>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3EF3CEA-4BF5-4915-9863-4965FFF782B3}"/>
              </a:ext>
            </a:extLst>
          </p:cNvPr>
          <p:cNvCxnSpPr>
            <a:endCxn id="41" idx="0"/>
          </p:cNvCxnSpPr>
          <p:nvPr/>
        </p:nvCxnSpPr>
        <p:spPr>
          <a:xfrm rot="16200000" flipH="1">
            <a:off x="2796020" y="2175643"/>
            <a:ext cx="428160" cy="14209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1527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70318B7-984D-4D0B-AF53-11EE41EF97AE}"/>
              </a:ext>
            </a:extLst>
          </p:cNvPr>
          <p:cNvSpPr/>
          <p:nvPr/>
        </p:nvSpPr>
        <p:spPr>
          <a:xfrm>
            <a:off x="2482449" y="1608083"/>
            <a:ext cx="4570714" cy="3275874"/>
          </a:xfrm>
          <a:prstGeom prst="rect">
            <a:avLst/>
          </a:prstGeom>
          <a:solidFill>
            <a:schemeClr val="tx2">
              <a:lumMod val="20000"/>
              <a:lumOff val="80000"/>
            </a:schemeClr>
          </a:solidFill>
          <a:ln>
            <a:solidFill>
              <a:srgbClr val="E3183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 name="Title 3">
            <a:extLst>
              <a:ext uri="{FF2B5EF4-FFF2-40B4-BE49-F238E27FC236}">
                <a16:creationId xmlns:a16="http://schemas.microsoft.com/office/drawing/2014/main" id="{BDB5A9EE-CEA0-4CCA-BB60-A92A520658B8}"/>
              </a:ext>
            </a:extLst>
          </p:cNvPr>
          <p:cNvSpPr>
            <a:spLocks noGrp="1"/>
          </p:cNvSpPr>
          <p:nvPr>
            <p:ph type="title"/>
          </p:nvPr>
        </p:nvSpPr>
        <p:spPr/>
        <p:txBody>
          <a:bodyPr/>
          <a:lstStyle/>
          <a:p>
            <a:r>
              <a:rPr lang="nl-NL" dirty="0"/>
              <a:t>Real Life Case of </a:t>
            </a:r>
            <a:r>
              <a:rPr lang="nl-NL" dirty="0" err="1"/>
              <a:t>Vertical</a:t>
            </a:r>
            <a:r>
              <a:rPr lang="nl-NL" dirty="0"/>
              <a:t> Integration:</a:t>
            </a:r>
            <a:br>
              <a:rPr lang="nl-NL" dirty="0"/>
            </a:br>
            <a:r>
              <a:rPr lang="nl-NL" dirty="0" err="1"/>
              <a:t>Loyalty</a:t>
            </a:r>
            <a:r>
              <a:rPr lang="nl-NL" dirty="0"/>
              <a:t> Card Scan</a:t>
            </a:r>
            <a:endParaRPr lang="en-NL" dirty="0"/>
          </a:p>
        </p:txBody>
      </p:sp>
      <p:sp>
        <p:nvSpPr>
          <p:cNvPr id="6" name="Rectangle: Rounded Corners 5">
            <a:extLst>
              <a:ext uri="{FF2B5EF4-FFF2-40B4-BE49-F238E27FC236}">
                <a16:creationId xmlns:a16="http://schemas.microsoft.com/office/drawing/2014/main" id="{1A5A7301-59E7-4633-A4A9-A3C1298A7010}"/>
              </a:ext>
            </a:extLst>
          </p:cNvPr>
          <p:cNvSpPr/>
          <p:nvPr/>
        </p:nvSpPr>
        <p:spPr>
          <a:xfrm>
            <a:off x="4209317" y="778227"/>
            <a:ext cx="1346400" cy="504000"/>
          </a:xfrm>
          <a:prstGeom prst="roundRect">
            <a:avLst/>
          </a:prstGeom>
          <a:solidFill>
            <a:schemeClr val="accent2">
              <a:lumMod val="20000"/>
              <a:lumOff val="8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Stores (</a:t>
            </a:r>
            <a:r>
              <a:rPr lang="nl-NL" dirty="0" err="1"/>
              <a:t>PoS</a:t>
            </a:r>
            <a:r>
              <a:rPr lang="nl-NL" dirty="0"/>
              <a:t>)</a:t>
            </a:r>
            <a:endParaRPr lang="en-NL" dirty="0"/>
          </a:p>
        </p:txBody>
      </p:sp>
      <p:sp>
        <p:nvSpPr>
          <p:cNvPr id="12" name="Cylinder 11">
            <a:extLst>
              <a:ext uri="{FF2B5EF4-FFF2-40B4-BE49-F238E27FC236}">
                <a16:creationId xmlns:a16="http://schemas.microsoft.com/office/drawing/2014/main" id="{C2DA6DEC-1BF7-451F-8CE0-7637C4E15280}"/>
              </a:ext>
            </a:extLst>
          </p:cNvPr>
          <p:cNvSpPr/>
          <p:nvPr/>
        </p:nvSpPr>
        <p:spPr>
          <a:xfrm>
            <a:off x="5175960" y="4163646"/>
            <a:ext cx="889229" cy="676507"/>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Siebel DB</a:t>
            </a:r>
            <a:endParaRPr lang="en-NL" sz="1050" dirty="0"/>
          </a:p>
        </p:txBody>
      </p:sp>
      <p:sp>
        <p:nvSpPr>
          <p:cNvPr id="13" name="Cylinder 12">
            <a:extLst>
              <a:ext uri="{FF2B5EF4-FFF2-40B4-BE49-F238E27FC236}">
                <a16:creationId xmlns:a16="http://schemas.microsoft.com/office/drawing/2014/main" id="{913699D7-3625-4369-8DAA-41FB087E2EE6}"/>
              </a:ext>
            </a:extLst>
          </p:cNvPr>
          <p:cNvSpPr/>
          <p:nvPr/>
        </p:nvSpPr>
        <p:spPr>
          <a:xfrm>
            <a:off x="5999465" y="3687010"/>
            <a:ext cx="740136" cy="620528"/>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OUR DB</a:t>
            </a:r>
            <a:endParaRPr lang="en-NL" sz="1050" dirty="0"/>
          </a:p>
        </p:txBody>
      </p:sp>
      <p:sp>
        <p:nvSpPr>
          <p:cNvPr id="14" name="Rectangle: Rounded Corners 13">
            <a:extLst>
              <a:ext uri="{FF2B5EF4-FFF2-40B4-BE49-F238E27FC236}">
                <a16:creationId xmlns:a16="http://schemas.microsoft.com/office/drawing/2014/main" id="{2896D90A-D1E0-4DCA-A2AD-D9121E0C8174}"/>
              </a:ext>
            </a:extLst>
          </p:cNvPr>
          <p:cNvSpPr/>
          <p:nvPr/>
        </p:nvSpPr>
        <p:spPr>
          <a:xfrm>
            <a:off x="3868211" y="1957068"/>
            <a:ext cx="1264085" cy="422996"/>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OSB</a:t>
            </a:r>
            <a:endParaRPr lang="en-NL" sz="1100" dirty="0">
              <a:solidFill>
                <a:srgbClr val="C00000"/>
              </a:solidFill>
            </a:endParaRPr>
          </a:p>
        </p:txBody>
      </p:sp>
      <p:sp>
        <p:nvSpPr>
          <p:cNvPr id="15" name="Rectangle: Rounded Corners 14">
            <a:extLst>
              <a:ext uri="{FF2B5EF4-FFF2-40B4-BE49-F238E27FC236}">
                <a16:creationId xmlns:a16="http://schemas.microsoft.com/office/drawing/2014/main" id="{6F117114-6121-466C-B866-AF25ECB76D1F}"/>
              </a:ext>
            </a:extLst>
          </p:cNvPr>
          <p:cNvSpPr/>
          <p:nvPr/>
        </p:nvSpPr>
        <p:spPr>
          <a:xfrm>
            <a:off x="4118324" y="2331090"/>
            <a:ext cx="861740" cy="433294"/>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Web</a:t>
            </a:r>
            <a:br>
              <a:rPr lang="nl-NL" sz="1100" dirty="0">
                <a:solidFill>
                  <a:srgbClr val="C00000"/>
                </a:solidFill>
              </a:rPr>
            </a:br>
            <a:r>
              <a:rPr lang="nl-NL" sz="1100" dirty="0">
                <a:solidFill>
                  <a:srgbClr val="C00000"/>
                </a:solidFill>
              </a:rPr>
              <a:t>Logic</a:t>
            </a:r>
            <a:endParaRPr lang="en-NL" sz="1100" dirty="0">
              <a:solidFill>
                <a:srgbClr val="C00000"/>
              </a:solidFill>
            </a:endParaRPr>
          </a:p>
        </p:txBody>
      </p:sp>
      <p:sp>
        <p:nvSpPr>
          <p:cNvPr id="16" name="Rectangle 15">
            <a:extLst>
              <a:ext uri="{FF2B5EF4-FFF2-40B4-BE49-F238E27FC236}">
                <a16:creationId xmlns:a16="http://schemas.microsoft.com/office/drawing/2014/main" id="{26E40182-A9FE-4045-BA38-B00F48F8F8B6}"/>
              </a:ext>
            </a:extLst>
          </p:cNvPr>
          <p:cNvSpPr/>
          <p:nvPr/>
        </p:nvSpPr>
        <p:spPr>
          <a:xfrm>
            <a:off x="5975064" y="1698555"/>
            <a:ext cx="797298" cy="457316"/>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50" dirty="0"/>
              <a:t>Camp </a:t>
            </a:r>
            <a:r>
              <a:rPr lang="nl-NL" sz="1050" dirty="0" err="1"/>
              <a:t>aigner</a:t>
            </a:r>
            <a:endParaRPr lang="en-NL" sz="1050" dirty="0"/>
          </a:p>
        </p:txBody>
      </p:sp>
      <p:sp>
        <p:nvSpPr>
          <p:cNvPr id="18" name="Rectangle 17">
            <a:extLst>
              <a:ext uri="{FF2B5EF4-FFF2-40B4-BE49-F238E27FC236}">
                <a16:creationId xmlns:a16="http://schemas.microsoft.com/office/drawing/2014/main" id="{8E3F5B35-4AC8-4D29-BE27-AC2090AF6C5E}"/>
              </a:ext>
            </a:extLst>
          </p:cNvPr>
          <p:cNvSpPr/>
          <p:nvPr/>
        </p:nvSpPr>
        <p:spPr>
          <a:xfrm>
            <a:off x="5975064" y="2194798"/>
            <a:ext cx="806129" cy="421121"/>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dk1"/>
                </a:solidFill>
              </a:rPr>
              <a:t>RETEK</a:t>
            </a:r>
            <a:endParaRPr lang="en-NL" sz="1050" dirty="0">
              <a:solidFill>
                <a:schemeClr val="dk1"/>
              </a:solidFill>
            </a:endParaRPr>
          </a:p>
        </p:txBody>
      </p:sp>
      <p:sp>
        <p:nvSpPr>
          <p:cNvPr id="19" name="Rectangle 18">
            <a:extLst>
              <a:ext uri="{FF2B5EF4-FFF2-40B4-BE49-F238E27FC236}">
                <a16:creationId xmlns:a16="http://schemas.microsoft.com/office/drawing/2014/main" id="{EC1E958B-4DC4-4E9C-8600-51D3A4D781E5}"/>
              </a:ext>
            </a:extLst>
          </p:cNvPr>
          <p:cNvSpPr/>
          <p:nvPr/>
        </p:nvSpPr>
        <p:spPr>
          <a:xfrm>
            <a:off x="5975064" y="2639291"/>
            <a:ext cx="806129" cy="442855"/>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dk1"/>
                </a:solidFill>
              </a:rPr>
              <a:t>PLQ</a:t>
            </a:r>
            <a:endParaRPr lang="en-NL" sz="1050" dirty="0">
              <a:solidFill>
                <a:schemeClr val="dk1"/>
              </a:solidFill>
            </a:endParaRPr>
          </a:p>
        </p:txBody>
      </p:sp>
      <p:sp>
        <p:nvSpPr>
          <p:cNvPr id="20" name="Rectangle 19">
            <a:extLst>
              <a:ext uri="{FF2B5EF4-FFF2-40B4-BE49-F238E27FC236}">
                <a16:creationId xmlns:a16="http://schemas.microsoft.com/office/drawing/2014/main" id="{89556914-3945-418D-AEC6-690BD8738052}"/>
              </a:ext>
            </a:extLst>
          </p:cNvPr>
          <p:cNvSpPr/>
          <p:nvPr/>
        </p:nvSpPr>
        <p:spPr>
          <a:xfrm>
            <a:off x="5978781" y="3128175"/>
            <a:ext cx="806129" cy="442855"/>
          </a:xfrm>
          <a:prstGeom prst="rect">
            <a:avLst/>
          </a:prstGeom>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dk1"/>
                </a:solidFill>
              </a:rPr>
              <a:t>LINK</a:t>
            </a:r>
            <a:endParaRPr lang="en-NL" sz="1050" dirty="0">
              <a:solidFill>
                <a:schemeClr val="dk1"/>
              </a:solidFill>
            </a:endParaRPr>
          </a:p>
        </p:txBody>
      </p:sp>
      <p:sp>
        <p:nvSpPr>
          <p:cNvPr id="21" name="Rectangle: Rounded Corners 20">
            <a:extLst>
              <a:ext uri="{FF2B5EF4-FFF2-40B4-BE49-F238E27FC236}">
                <a16:creationId xmlns:a16="http://schemas.microsoft.com/office/drawing/2014/main" id="{78DB4664-E3BB-4A1F-B8D5-D41F915026AB}"/>
              </a:ext>
            </a:extLst>
          </p:cNvPr>
          <p:cNvSpPr/>
          <p:nvPr/>
        </p:nvSpPr>
        <p:spPr>
          <a:xfrm>
            <a:off x="4862266" y="2268426"/>
            <a:ext cx="506308"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JMS</a:t>
            </a:r>
            <a:endParaRPr lang="en-NL" sz="1100" dirty="0">
              <a:solidFill>
                <a:srgbClr val="C00000"/>
              </a:solidFill>
            </a:endParaRPr>
          </a:p>
        </p:txBody>
      </p:sp>
      <p:sp>
        <p:nvSpPr>
          <p:cNvPr id="22" name="Rectangle: Rounded Corners 21">
            <a:extLst>
              <a:ext uri="{FF2B5EF4-FFF2-40B4-BE49-F238E27FC236}">
                <a16:creationId xmlns:a16="http://schemas.microsoft.com/office/drawing/2014/main" id="{E9EE8E3E-FFDC-4AF8-BF7A-9ED1311520E8}"/>
              </a:ext>
            </a:extLst>
          </p:cNvPr>
          <p:cNvSpPr/>
          <p:nvPr/>
        </p:nvSpPr>
        <p:spPr>
          <a:xfrm>
            <a:off x="3750088" y="2377757"/>
            <a:ext cx="506308"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MFT</a:t>
            </a:r>
            <a:endParaRPr lang="en-NL" sz="1100" dirty="0">
              <a:solidFill>
                <a:srgbClr val="C00000"/>
              </a:solidFill>
            </a:endParaRPr>
          </a:p>
        </p:txBody>
      </p:sp>
      <p:sp>
        <p:nvSpPr>
          <p:cNvPr id="23" name="Cylinder 22">
            <a:extLst>
              <a:ext uri="{FF2B5EF4-FFF2-40B4-BE49-F238E27FC236}">
                <a16:creationId xmlns:a16="http://schemas.microsoft.com/office/drawing/2014/main" id="{56B4F6D8-B6A7-4B14-9A0A-39DF92225258}"/>
              </a:ext>
            </a:extLst>
          </p:cNvPr>
          <p:cNvSpPr/>
          <p:nvPr/>
        </p:nvSpPr>
        <p:spPr>
          <a:xfrm>
            <a:off x="5175960" y="4163646"/>
            <a:ext cx="889229" cy="676507"/>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Siebel DB</a:t>
            </a:r>
            <a:endParaRPr lang="en-NL" sz="1050" dirty="0"/>
          </a:p>
        </p:txBody>
      </p:sp>
      <p:sp>
        <p:nvSpPr>
          <p:cNvPr id="24" name="Cylinder 23">
            <a:extLst>
              <a:ext uri="{FF2B5EF4-FFF2-40B4-BE49-F238E27FC236}">
                <a16:creationId xmlns:a16="http://schemas.microsoft.com/office/drawing/2014/main" id="{93D605D2-90ED-4E1E-BF21-8B274D26F2D0}"/>
              </a:ext>
            </a:extLst>
          </p:cNvPr>
          <p:cNvSpPr/>
          <p:nvPr/>
        </p:nvSpPr>
        <p:spPr>
          <a:xfrm>
            <a:off x="4968736" y="3248821"/>
            <a:ext cx="889229" cy="676507"/>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Data Warehouse</a:t>
            </a:r>
            <a:endParaRPr lang="en-NL" sz="1050" dirty="0"/>
          </a:p>
        </p:txBody>
      </p:sp>
      <p:sp>
        <p:nvSpPr>
          <p:cNvPr id="25" name="Cylinder 24">
            <a:extLst>
              <a:ext uri="{FF2B5EF4-FFF2-40B4-BE49-F238E27FC236}">
                <a16:creationId xmlns:a16="http://schemas.microsoft.com/office/drawing/2014/main" id="{41EAB76A-4492-49B4-8EF7-9A2EF1894A4E}"/>
              </a:ext>
            </a:extLst>
          </p:cNvPr>
          <p:cNvSpPr/>
          <p:nvPr/>
        </p:nvSpPr>
        <p:spPr>
          <a:xfrm>
            <a:off x="3951751" y="4330509"/>
            <a:ext cx="889229" cy="521341"/>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err="1"/>
              <a:t>Loyalty</a:t>
            </a:r>
            <a:r>
              <a:rPr lang="nl-NL" sz="1000" dirty="0"/>
              <a:t> X</a:t>
            </a:r>
            <a:endParaRPr lang="en-NL" sz="1000" dirty="0"/>
          </a:p>
        </p:txBody>
      </p:sp>
      <p:sp>
        <p:nvSpPr>
          <p:cNvPr id="26" name="Cylinder 25">
            <a:extLst>
              <a:ext uri="{FF2B5EF4-FFF2-40B4-BE49-F238E27FC236}">
                <a16:creationId xmlns:a16="http://schemas.microsoft.com/office/drawing/2014/main" id="{EBEFA3A8-FAA4-417D-B277-392F1536D8EC}"/>
              </a:ext>
            </a:extLst>
          </p:cNvPr>
          <p:cNvSpPr/>
          <p:nvPr/>
        </p:nvSpPr>
        <p:spPr>
          <a:xfrm>
            <a:off x="3473846" y="3942701"/>
            <a:ext cx="903756" cy="498905"/>
          </a:xfrm>
          <a:prstGeom prst="can">
            <a:avLst>
              <a:gd name="adj" fmla="val 34836"/>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Siebel</a:t>
            </a:r>
            <a:endParaRPr lang="en-NL" sz="1050" dirty="0"/>
          </a:p>
        </p:txBody>
      </p:sp>
      <p:sp>
        <p:nvSpPr>
          <p:cNvPr id="27" name="Rectangle: Rounded Corners 26">
            <a:extLst>
              <a:ext uri="{FF2B5EF4-FFF2-40B4-BE49-F238E27FC236}">
                <a16:creationId xmlns:a16="http://schemas.microsoft.com/office/drawing/2014/main" id="{B2CBCC95-7DB2-4884-9969-5E158BB480C0}"/>
              </a:ext>
            </a:extLst>
          </p:cNvPr>
          <p:cNvSpPr/>
          <p:nvPr/>
        </p:nvSpPr>
        <p:spPr>
          <a:xfrm>
            <a:off x="3868211" y="2732399"/>
            <a:ext cx="506308"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a:solidFill>
                  <a:srgbClr val="C00000"/>
                </a:solidFill>
              </a:rPr>
              <a:t>ODI</a:t>
            </a:r>
            <a:endParaRPr lang="en-NL" sz="1100" dirty="0">
              <a:solidFill>
                <a:srgbClr val="C00000"/>
              </a:solidFill>
            </a:endParaRPr>
          </a:p>
        </p:txBody>
      </p:sp>
      <p:sp>
        <p:nvSpPr>
          <p:cNvPr id="28" name="Rectangle: Rounded Corners 27">
            <a:extLst>
              <a:ext uri="{FF2B5EF4-FFF2-40B4-BE49-F238E27FC236}">
                <a16:creationId xmlns:a16="http://schemas.microsoft.com/office/drawing/2014/main" id="{C509C9BA-515A-4664-AEE0-620124421406}"/>
              </a:ext>
            </a:extLst>
          </p:cNvPr>
          <p:cNvSpPr/>
          <p:nvPr/>
        </p:nvSpPr>
        <p:spPr>
          <a:xfrm>
            <a:off x="4604475" y="2732399"/>
            <a:ext cx="711087" cy="285453"/>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00" dirty="0">
                <a:solidFill>
                  <a:srgbClr val="C00000"/>
                </a:solidFill>
              </a:rPr>
              <a:t>Golden Gate</a:t>
            </a:r>
            <a:endParaRPr lang="en-NL" sz="1000" dirty="0">
              <a:solidFill>
                <a:srgbClr val="C00000"/>
              </a:solidFill>
            </a:endParaRPr>
          </a:p>
        </p:txBody>
      </p:sp>
      <p:sp>
        <p:nvSpPr>
          <p:cNvPr id="29" name="Speech Bubble: Rectangle 28">
            <a:extLst>
              <a:ext uri="{FF2B5EF4-FFF2-40B4-BE49-F238E27FC236}">
                <a16:creationId xmlns:a16="http://schemas.microsoft.com/office/drawing/2014/main" id="{3C4E75E4-C259-4CDA-A5C0-60A23C0FC918}"/>
              </a:ext>
            </a:extLst>
          </p:cNvPr>
          <p:cNvSpPr/>
          <p:nvPr/>
        </p:nvSpPr>
        <p:spPr>
          <a:xfrm>
            <a:off x="97832" y="3492285"/>
            <a:ext cx="2180816" cy="1342721"/>
          </a:xfrm>
          <a:prstGeom prst="wedgeRectCallout">
            <a:avLst>
              <a:gd name="adj1" fmla="val 73188"/>
              <a:gd name="adj2" fmla="val 20483"/>
            </a:avLst>
          </a:prstGeom>
          <a:solidFill>
            <a:schemeClr val="tx2">
              <a:lumMod val="60000"/>
              <a:lumOff val="4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a:t>Retail Chain - on </a:t>
            </a:r>
            <a:r>
              <a:rPr lang="nl-NL" sz="1400" dirty="0" err="1"/>
              <a:t>premises</a:t>
            </a:r>
            <a:r>
              <a:rPr lang="nl-NL" sz="1400" dirty="0"/>
              <a:t> </a:t>
            </a:r>
            <a:r>
              <a:rPr lang="nl-NL" sz="1400" dirty="0" err="1"/>
              <a:t>infrastructure</a:t>
            </a:r>
            <a:endParaRPr lang="nl-NL" sz="1400" dirty="0"/>
          </a:p>
          <a:p>
            <a:pPr algn="ctr"/>
            <a:endParaRPr lang="nl-NL" sz="1400" dirty="0"/>
          </a:p>
          <a:p>
            <a:pPr algn="ctr"/>
            <a:r>
              <a:rPr lang="nl-NL" sz="1100" dirty="0" err="1"/>
              <a:t>Primary</a:t>
            </a:r>
            <a:r>
              <a:rPr lang="nl-NL" sz="1100" dirty="0"/>
              <a:t> </a:t>
            </a:r>
            <a:r>
              <a:rPr lang="nl-NL" sz="1100" dirty="0" err="1"/>
              <a:t>Region</a:t>
            </a:r>
            <a:r>
              <a:rPr lang="nl-NL" sz="1100" dirty="0"/>
              <a:t> UK</a:t>
            </a:r>
          </a:p>
          <a:p>
            <a:pPr algn="ctr"/>
            <a:r>
              <a:rPr lang="nl-NL" sz="1100" dirty="0"/>
              <a:t>(</a:t>
            </a:r>
            <a:r>
              <a:rPr lang="nl-NL" sz="1100" dirty="0" err="1"/>
              <a:t>secondary</a:t>
            </a:r>
            <a:r>
              <a:rPr lang="nl-NL" sz="1100" dirty="0"/>
              <a:t>) Disaster </a:t>
            </a:r>
            <a:r>
              <a:rPr lang="nl-NL" sz="1100" dirty="0" err="1"/>
              <a:t>Failover</a:t>
            </a:r>
            <a:r>
              <a:rPr lang="nl-NL" sz="1100" dirty="0"/>
              <a:t> </a:t>
            </a:r>
            <a:r>
              <a:rPr lang="nl-NL" sz="1100" dirty="0" err="1"/>
              <a:t>Region</a:t>
            </a:r>
            <a:r>
              <a:rPr lang="nl-NL" sz="1100" dirty="0"/>
              <a:t> Germany</a:t>
            </a:r>
          </a:p>
          <a:p>
            <a:pPr algn="ctr"/>
            <a:endParaRPr lang="nl-NL" sz="1100" dirty="0"/>
          </a:p>
        </p:txBody>
      </p:sp>
      <p:cxnSp>
        <p:nvCxnSpPr>
          <p:cNvPr id="33" name="Connector: Elbow 32">
            <a:extLst>
              <a:ext uri="{FF2B5EF4-FFF2-40B4-BE49-F238E27FC236}">
                <a16:creationId xmlns:a16="http://schemas.microsoft.com/office/drawing/2014/main" id="{3B6C1553-35C4-47C2-AE4E-C97CCF006AB1}"/>
              </a:ext>
            </a:extLst>
          </p:cNvPr>
          <p:cNvCxnSpPr>
            <a:cxnSpLocks/>
          </p:cNvCxnSpPr>
          <p:nvPr/>
        </p:nvCxnSpPr>
        <p:spPr>
          <a:xfrm rot="16200000" flipH="1">
            <a:off x="3048938" y="3136860"/>
            <a:ext cx="838050" cy="773629"/>
          </a:xfrm>
          <a:prstGeom prst="bentConnector3">
            <a:avLst>
              <a:gd name="adj1" fmla="val 716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838D5A2E-73DB-4289-8EA3-646EC375B1A9}"/>
              </a:ext>
            </a:extLst>
          </p:cNvPr>
          <p:cNvCxnSpPr>
            <a:cxnSpLocks/>
          </p:cNvCxnSpPr>
          <p:nvPr/>
        </p:nvCxnSpPr>
        <p:spPr>
          <a:xfrm rot="16200000" flipH="1">
            <a:off x="3249851" y="3125138"/>
            <a:ext cx="1356194" cy="1315217"/>
          </a:xfrm>
          <a:prstGeom prst="bentConnector3">
            <a:avLst>
              <a:gd name="adj1" fmla="val 29657"/>
            </a:avLst>
          </a:prstGeom>
          <a:ln>
            <a:tailEnd type="triangle"/>
          </a:ln>
        </p:spPr>
        <p:style>
          <a:lnRef idx="1">
            <a:schemeClr val="accent1"/>
          </a:lnRef>
          <a:fillRef idx="0">
            <a:schemeClr val="accent1"/>
          </a:fillRef>
          <a:effectRef idx="0">
            <a:schemeClr val="accent1"/>
          </a:effectRef>
          <a:fontRef idx="minor">
            <a:schemeClr val="tx1"/>
          </a:fontRef>
        </p:style>
      </p:cxnSp>
      <p:pic>
        <p:nvPicPr>
          <p:cNvPr id="46" name="Graphic 45" descr="Family with girl">
            <a:extLst>
              <a:ext uri="{FF2B5EF4-FFF2-40B4-BE49-F238E27FC236}">
                <a16:creationId xmlns:a16="http://schemas.microsoft.com/office/drawing/2014/main" id="{2CC131C2-BA87-4A78-9924-90D4C6293B3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83999" y="92036"/>
            <a:ext cx="504000" cy="504000"/>
          </a:xfrm>
          <a:prstGeom prst="rect">
            <a:avLst/>
          </a:prstGeom>
        </p:spPr>
      </p:pic>
      <p:pic>
        <p:nvPicPr>
          <p:cNvPr id="48" name="Graphic 47" descr="Group">
            <a:extLst>
              <a:ext uri="{FF2B5EF4-FFF2-40B4-BE49-F238E27FC236}">
                <a16:creationId xmlns:a16="http://schemas.microsoft.com/office/drawing/2014/main" id="{37F5C59C-64B5-4BE0-A020-8FF03FE9FE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93858" y="459688"/>
            <a:ext cx="504000" cy="504000"/>
          </a:xfrm>
          <a:prstGeom prst="rect">
            <a:avLst/>
          </a:prstGeom>
        </p:spPr>
      </p:pic>
      <p:pic>
        <p:nvPicPr>
          <p:cNvPr id="50" name="Graphic 49" descr="Group of men">
            <a:extLst>
              <a:ext uri="{FF2B5EF4-FFF2-40B4-BE49-F238E27FC236}">
                <a16:creationId xmlns:a16="http://schemas.microsoft.com/office/drawing/2014/main" id="{8C19669B-0EA0-414B-96C0-74DF64DCF31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68574" y="40403"/>
            <a:ext cx="504000" cy="504000"/>
          </a:xfrm>
          <a:prstGeom prst="rect">
            <a:avLst/>
          </a:prstGeom>
        </p:spPr>
      </p:pic>
      <p:pic>
        <p:nvPicPr>
          <p:cNvPr id="52" name="Graphic 51" descr="Universal Access">
            <a:extLst>
              <a:ext uri="{FF2B5EF4-FFF2-40B4-BE49-F238E27FC236}">
                <a16:creationId xmlns:a16="http://schemas.microsoft.com/office/drawing/2014/main" id="{93F6479F-78C5-474E-AFDA-2F72205CBCF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900843" y="259544"/>
            <a:ext cx="504000" cy="504000"/>
          </a:xfrm>
          <a:prstGeom prst="rect">
            <a:avLst/>
          </a:prstGeom>
        </p:spPr>
      </p:pic>
      <p:cxnSp>
        <p:nvCxnSpPr>
          <p:cNvPr id="11" name="Straight Connector 10">
            <a:extLst>
              <a:ext uri="{FF2B5EF4-FFF2-40B4-BE49-F238E27FC236}">
                <a16:creationId xmlns:a16="http://schemas.microsoft.com/office/drawing/2014/main" id="{CE80D564-FB8B-4855-A608-2F2A1AACFC26}"/>
              </a:ext>
            </a:extLst>
          </p:cNvPr>
          <p:cNvCxnSpPr>
            <a:cxnSpLocks/>
            <a:stCxn id="6" idx="2"/>
            <a:endCxn id="39" idx="0"/>
          </p:cNvCxnSpPr>
          <p:nvPr/>
        </p:nvCxnSpPr>
        <p:spPr>
          <a:xfrm flipH="1">
            <a:off x="3107697" y="1282227"/>
            <a:ext cx="1774820" cy="325856"/>
          </a:xfrm>
          <a:prstGeom prst="line">
            <a:avLst/>
          </a:prstGeom>
        </p:spPr>
        <p:style>
          <a:lnRef idx="1">
            <a:schemeClr val="accent1"/>
          </a:lnRef>
          <a:fillRef idx="0">
            <a:schemeClr val="accent1"/>
          </a:fillRef>
          <a:effectRef idx="0">
            <a:schemeClr val="accent1"/>
          </a:effectRef>
          <a:fontRef idx="minor">
            <a:schemeClr val="tx1"/>
          </a:fontRef>
        </p:style>
      </p:cxnSp>
      <p:sp>
        <p:nvSpPr>
          <p:cNvPr id="43" name="Speech Bubble: Rectangle 42">
            <a:extLst>
              <a:ext uri="{FF2B5EF4-FFF2-40B4-BE49-F238E27FC236}">
                <a16:creationId xmlns:a16="http://schemas.microsoft.com/office/drawing/2014/main" id="{995D2CF9-DB03-4D42-AAC6-90609F9BEB08}"/>
              </a:ext>
            </a:extLst>
          </p:cNvPr>
          <p:cNvSpPr/>
          <p:nvPr/>
        </p:nvSpPr>
        <p:spPr>
          <a:xfrm>
            <a:off x="199733" y="842611"/>
            <a:ext cx="2180816" cy="773032"/>
          </a:xfrm>
          <a:prstGeom prst="wedgeRectCallout">
            <a:avLst>
              <a:gd name="adj1" fmla="val 140781"/>
              <a:gd name="adj2" fmla="val -11583"/>
            </a:avLst>
          </a:prstGeom>
          <a:solidFill>
            <a:schemeClr val="accent3">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a:p>
        </p:txBody>
      </p:sp>
      <p:sp>
        <p:nvSpPr>
          <p:cNvPr id="44" name="TextBox 43">
            <a:extLst>
              <a:ext uri="{FF2B5EF4-FFF2-40B4-BE49-F238E27FC236}">
                <a16:creationId xmlns:a16="http://schemas.microsoft.com/office/drawing/2014/main" id="{8FC77434-69AB-4755-A9C2-1347AFB15A34}"/>
              </a:ext>
            </a:extLst>
          </p:cNvPr>
          <p:cNvSpPr txBox="1"/>
          <p:nvPr/>
        </p:nvSpPr>
        <p:spPr>
          <a:xfrm>
            <a:off x="269347" y="906956"/>
            <a:ext cx="2032281" cy="600164"/>
          </a:xfrm>
          <a:prstGeom prst="rect">
            <a:avLst/>
          </a:prstGeom>
          <a:noFill/>
        </p:spPr>
        <p:txBody>
          <a:bodyPr wrap="square" lIns="0" tIns="0" rIns="0" bIns="0" rtlCol="0">
            <a:spAutoFit/>
          </a:bodyPr>
          <a:lstStyle/>
          <a:p>
            <a:r>
              <a:rPr lang="nl-NL" sz="1300" dirty="0"/>
              <a:t>100sK Card Scans per </a:t>
            </a:r>
            <a:r>
              <a:rPr lang="nl-NL" sz="1300" dirty="0" err="1"/>
              <a:t>day</a:t>
            </a:r>
            <a:r>
              <a:rPr lang="nl-NL" sz="1300" dirty="0"/>
              <a:t>; </a:t>
            </a:r>
          </a:p>
          <a:p>
            <a:r>
              <a:rPr lang="nl-NL" sz="1300" dirty="0"/>
              <a:t>card scan is transaction; response time &lt; 800 ms</a:t>
            </a:r>
            <a:endParaRPr lang="en-NL" sz="1300" dirty="0" err="1"/>
          </a:p>
        </p:txBody>
      </p:sp>
      <p:sp>
        <p:nvSpPr>
          <p:cNvPr id="39" name="Rectangle: Rounded Corners 38">
            <a:extLst>
              <a:ext uri="{FF2B5EF4-FFF2-40B4-BE49-F238E27FC236}">
                <a16:creationId xmlns:a16="http://schemas.microsoft.com/office/drawing/2014/main" id="{A5C401EE-421D-4AE4-A61F-62096C6A3290}"/>
              </a:ext>
            </a:extLst>
          </p:cNvPr>
          <p:cNvSpPr/>
          <p:nvPr/>
        </p:nvSpPr>
        <p:spPr>
          <a:xfrm>
            <a:off x="2531550" y="1608083"/>
            <a:ext cx="1152293" cy="442057"/>
          </a:xfrm>
          <a:prstGeom prst="roundRect">
            <a:avLst/>
          </a:prstGeom>
          <a:solidFill>
            <a:schemeClr val="tx2">
              <a:lumMod val="60000"/>
              <a:lumOff val="40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solidFill>
                  <a:srgbClr val="C00000"/>
                </a:solidFill>
              </a:rPr>
              <a:t>API Gateway</a:t>
            </a:r>
            <a:endParaRPr lang="en-NL" sz="1100" dirty="0">
              <a:solidFill>
                <a:srgbClr val="C00000"/>
              </a:solidFill>
            </a:endParaRPr>
          </a:p>
        </p:txBody>
      </p:sp>
      <p:cxnSp>
        <p:nvCxnSpPr>
          <p:cNvPr id="17" name="Connector: Elbow 16">
            <a:extLst>
              <a:ext uri="{FF2B5EF4-FFF2-40B4-BE49-F238E27FC236}">
                <a16:creationId xmlns:a16="http://schemas.microsoft.com/office/drawing/2014/main" id="{8D13E21D-6230-48F2-A3DF-391216FBFEC6}"/>
              </a:ext>
            </a:extLst>
          </p:cNvPr>
          <p:cNvCxnSpPr>
            <a:stCxn id="39" idx="2"/>
            <a:endCxn id="14" idx="1"/>
          </p:cNvCxnSpPr>
          <p:nvPr/>
        </p:nvCxnSpPr>
        <p:spPr>
          <a:xfrm rot="16200000" flipH="1">
            <a:off x="3428741" y="1729096"/>
            <a:ext cx="118426" cy="760514"/>
          </a:xfrm>
          <a:prstGeom prst="bentConnector2">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Rounded Corners 37">
            <a:extLst>
              <a:ext uri="{FF2B5EF4-FFF2-40B4-BE49-F238E27FC236}">
                <a16:creationId xmlns:a16="http://schemas.microsoft.com/office/drawing/2014/main" id="{A7E865DB-C37C-4EFA-9986-58219205A1C6}"/>
              </a:ext>
            </a:extLst>
          </p:cNvPr>
          <p:cNvSpPr/>
          <p:nvPr/>
        </p:nvSpPr>
        <p:spPr>
          <a:xfrm>
            <a:off x="2572197" y="2914568"/>
            <a:ext cx="1267347" cy="433294"/>
          </a:xfrm>
          <a:prstGeom prst="roundRect">
            <a:avLst/>
          </a:prstGeom>
          <a:ln/>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100" dirty="0" err="1">
                <a:solidFill>
                  <a:schemeClr val="accent2">
                    <a:lumMod val="75000"/>
                  </a:schemeClr>
                </a:solidFill>
              </a:rPr>
              <a:t>Kubernetes</a:t>
            </a:r>
            <a:r>
              <a:rPr lang="nl-NL" sz="1100" dirty="0">
                <a:solidFill>
                  <a:schemeClr val="accent2">
                    <a:lumMod val="75000"/>
                  </a:schemeClr>
                </a:solidFill>
              </a:rPr>
              <a:t> </a:t>
            </a:r>
            <a:endParaRPr lang="en-NL" sz="1100" dirty="0">
              <a:solidFill>
                <a:schemeClr val="accent2">
                  <a:lumMod val="75000"/>
                </a:schemeClr>
              </a:solidFill>
            </a:endParaRPr>
          </a:p>
        </p:txBody>
      </p:sp>
      <p:sp>
        <p:nvSpPr>
          <p:cNvPr id="40" name="Cube 39">
            <a:extLst>
              <a:ext uri="{FF2B5EF4-FFF2-40B4-BE49-F238E27FC236}">
                <a16:creationId xmlns:a16="http://schemas.microsoft.com/office/drawing/2014/main" id="{7973EAD1-F77B-43B5-91D9-11AA431FDF6F}"/>
              </a:ext>
            </a:extLst>
          </p:cNvPr>
          <p:cNvSpPr/>
          <p:nvPr/>
        </p:nvSpPr>
        <p:spPr>
          <a:xfrm>
            <a:off x="2643278" y="2517456"/>
            <a:ext cx="580770" cy="4809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Card Scan</a:t>
            </a:r>
            <a:endParaRPr lang="en-NL" sz="900" dirty="0"/>
          </a:p>
        </p:txBody>
      </p:sp>
      <p:pic>
        <p:nvPicPr>
          <p:cNvPr id="42" name="Picture 2" descr="Image result for docker logo">
            <a:extLst>
              <a:ext uri="{FF2B5EF4-FFF2-40B4-BE49-F238E27FC236}">
                <a16:creationId xmlns:a16="http://schemas.microsoft.com/office/drawing/2014/main" id="{6CD2CD47-D84D-4602-B35B-9ABE94F2186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255839" y="2559270"/>
            <a:ext cx="402800" cy="4028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Image result for kubernetes logo">
            <a:extLst>
              <a:ext uri="{FF2B5EF4-FFF2-40B4-BE49-F238E27FC236}">
                <a16:creationId xmlns:a16="http://schemas.microsoft.com/office/drawing/2014/main" id="{069A3ADB-946A-453E-8FC5-630AE23416B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57536" y="2782307"/>
            <a:ext cx="338769" cy="329753"/>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Connector: Elbow 52">
            <a:extLst>
              <a:ext uri="{FF2B5EF4-FFF2-40B4-BE49-F238E27FC236}">
                <a16:creationId xmlns:a16="http://schemas.microsoft.com/office/drawing/2014/main" id="{5ABB4F7D-8295-4DAC-A62A-F0E16EE9FB5E}"/>
              </a:ext>
            </a:extLst>
          </p:cNvPr>
          <p:cNvCxnSpPr>
            <a:cxnSpLocks/>
            <a:endCxn id="40" idx="0"/>
          </p:cNvCxnSpPr>
          <p:nvPr/>
        </p:nvCxnSpPr>
        <p:spPr>
          <a:xfrm rot="16200000" flipH="1">
            <a:off x="2723994" y="2247668"/>
            <a:ext cx="484844" cy="5473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Cube 53">
            <a:extLst>
              <a:ext uri="{FF2B5EF4-FFF2-40B4-BE49-F238E27FC236}">
                <a16:creationId xmlns:a16="http://schemas.microsoft.com/office/drawing/2014/main" id="{9A721813-B99B-4716-AFDF-572EB7FE1C77}"/>
              </a:ext>
            </a:extLst>
          </p:cNvPr>
          <p:cNvSpPr/>
          <p:nvPr/>
        </p:nvSpPr>
        <p:spPr>
          <a:xfrm>
            <a:off x="2582751" y="3228200"/>
            <a:ext cx="333134" cy="27805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00" dirty="0"/>
              <a:t>Card Scan</a:t>
            </a:r>
            <a:endParaRPr lang="en-NL" sz="300" dirty="0"/>
          </a:p>
        </p:txBody>
      </p:sp>
      <p:sp>
        <p:nvSpPr>
          <p:cNvPr id="55" name="Cube 54">
            <a:extLst>
              <a:ext uri="{FF2B5EF4-FFF2-40B4-BE49-F238E27FC236}">
                <a16:creationId xmlns:a16="http://schemas.microsoft.com/office/drawing/2014/main" id="{EDA60AB6-BFAC-4C11-8D4C-79BB13CA5875}"/>
              </a:ext>
            </a:extLst>
          </p:cNvPr>
          <p:cNvSpPr/>
          <p:nvPr/>
        </p:nvSpPr>
        <p:spPr>
          <a:xfrm>
            <a:off x="3601255" y="3174271"/>
            <a:ext cx="333134" cy="27805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00" dirty="0"/>
              <a:t>Card Scan</a:t>
            </a:r>
            <a:endParaRPr lang="en-NL" sz="300" dirty="0"/>
          </a:p>
        </p:txBody>
      </p:sp>
      <p:sp>
        <p:nvSpPr>
          <p:cNvPr id="56" name="Cube 55">
            <a:extLst>
              <a:ext uri="{FF2B5EF4-FFF2-40B4-BE49-F238E27FC236}">
                <a16:creationId xmlns:a16="http://schemas.microsoft.com/office/drawing/2014/main" id="{98E5EC30-8F11-4610-A6A1-9675BED59D70}"/>
              </a:ext>
            </a:extLst>
          </p:cNvPr>
          <p:cNvSpPr/>
          <p:nvPr/>
        </p:nvSpPr>
        <p:spPr>
          <a:xfrm>
            <a:off x="3374982" y="2812961"/>
            <a:ext cx="333134" cy="27805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00" dirty="0"/>
              <a:t>Card Scan</a:t>
            </a:r>
            <a:endParaRPr lang="en-NL" sz="300" dirty="0"/>
          </a:p>
        </p:txBody>
      </p:sp>
      <p:sp>
        <p:nvSpPr>
          <p:cNvPr id="57" name="Cube 56">
            <a:extLst>
              <a:ext uri="{FF2B5EF4-FFF2-40B4-BE49-F238E27FC236}">
                <a16:creationId xmlns:a16="http://schemas.microsoft.com/office/drawing/2014/main" id="{7E750473-7C9D-4230-94A0-338F241E7C5E}"/>
              </a:ext>
            </a:extLst>
          </p:cNvPr>
          <p:cNvSpPr/>
          <p:nvPr/>
        </p:nvSpPr>
        <p:spPr>
          <a:xfrm>
            <a:off x="2407879" y="2996103"/>
            <a:ext cx="333134" cy="27805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00" dirty="0"/>
              <a:t>Card Scan</a:t>
            </a:r>
            <a:endParaRPr lang="en-NL" sz="300" dirty="0"/>
          </a:p>
        </p:txBody>
      </p:sp>
    </p:spTree>
    <p:extLst>
      <p:ext uri="{BB962C8B-B14F-4D97-AF65-F5344CB8AC3E}">
        <p14:creationId xmlns:p14="http://schemas.microsoft.com/office/powerpoint/2010/main" val="1040692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fade">
                                      <p:cBhvr>
                                        <p:cTn id="11" dur="500"/>
                                        <p:tgtEl>
                                          <p:spTgt spid="5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500"/>
                                        <p:tgtEl>
                                          <p:spTgt spid="56"/>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5"/>
                                        </p:tgtEl>
                                        <p:attrNameLst>
                                          <p:attrName>style.visibility</p:attrName>
                                        </p:attrNameLst>
                                      </p:cBhvr>
                                      <p:to>
                                        <p:strVal val="visible"/>
                                      </p:to>
                                    </p:set>
                                    <p:animEffect transition="in" filter="fade">
                                      <p:cBhvr>
                                        <p:cTn id="19"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animBg="1"/>
      <p:bldP spid="56" grpId="0" animBg="1"/>
      <p:bldP spid="5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2"/>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Horizontal integration</a:t>
            </a:r>
            <a:endParaRPr/>
          </a:p>
        </p:txBody>
      </p:sp>
      <p:sp>
        <p:nvSpPr>
          <p:cNvPr id="470" name="Google Shape;470;p42"/>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Char char="●"/>
            </a:pPr>
            <a:r>
              <a:rPr lang="en" sz="1400" dirty="0"/>
              <a:t>Classic System2System integration</a:t>
            </a:r>
          </a:p>
          <a:p>
            <a:pPr marL="457200" lvl="0" indent="-317500" algn="l" rtl="0">
              <a:spcBef>
                <a:spcPts val="0"/>
              </a:spcBef>
              <a:spcAft>
                <a:spcPts val="0"/>
              </a:spcAft>
              <a:buSzPts val="1400"/>
              <a:buChar char="●"/>
            </a:pPr>
            <a:r>
              <a:rPr lang="en" sz="1400" dirty="0"/>
              <a:t>Eventual</a:t>
            </a:r>
            <a:endParaRPr sz="1400" dirty="0"/>
          </a:p>
          <a:p>
            <a:pPr marL="637200" lvl="1" indent="-317500">
              <a:buSzPts val="1400"/>
              <a:buChar char="●"/>
            </a:pPr>
            <a:r>
              <a:rPr lang="en-US" sz="1400" dirty="0"/>
              <a:t>Background, Asynchronous interaction patterns</a:t>
            </a:r>
          </a:p>
          <a:p>
            <a:pPr marL="637200" lvl="1" indent="-317500">
              <a:buSzPts val="1400"/>
              <a:buChar char="●"/>
            </a:pPr>
            <a:r>
              <a:rPr lang="en-US" sz="1400" dirty="0"/>
              <a:t>Batch processing, increasingly Straight Through Processing (STP)</a:t>
            </a:r>
          </a:p>
          <a:p>
            <a:pPr marL="457200" lvl="0" indent="-317500" algn="l" rtl="0">
              <a:spcBef>
                <a:spcPts val="0"/>
              </a:spcBef>
              <a:spcAft>
                <a:spcPts val="0"/>
              </a:spcAft>
              <a:buSzPts val="1400"/>
              <a:buChar char="●"/>
            </a:pPr>
            <a:r>
              <a:rPr lang="en-US" sz="1400" dirty="0"/>
              <a:t>High volume, complex scheduling and orchestration</a:t>
            </a:r>
          </a:p>
          <a:p>
            <a:pPr marL="457200" indent="-317500">
              <a:buSzPts val="1400"/>
              <a:buFont typeface="Arial" panose="020B0604020202020204" pitchFamily="34" charset="0"/>
              <a:buChar char="●"/>
            </a:pPr>
            <a:r>
              <a:rPr lang="en" sz="1400" dirty="0"/>
              <a:t>Technical interfaces, </a:t>
            </a:r>
            <a:r>
              <a:rPr lang="en-US" sz="1400" dirty="0"/>
              <a:t>heavy-duty, proprietary protocols</a:t>
            </a:r>
            <a:endParaRPr sz="1400" dirty="0"/>
          </a:p>
          <a:p>
            <a:pPr marL="457200" lvl="0" indent="-317500" algn="l" rtl="0">
              <a:spcBef>
                <a:spcPts val="0"/>
              </a:spcBef>
              <a:spcAft>
                <a:spcPts val="0"/>
              </a:spcAft>
              <a:buSzPts val="1400"/>
              <a:buChar char="●"/>
            </a:pPr>
            <a:r>
              <a:rPr lang="en" sz="1400" dirty="0"/>
              <a:t>Evolving Insights: relaxed freshness and consistency demands, data replication</a:t>
            </a:r>
            <a:endParaRPr sz="1400" dirty="0"/>
          </a:p>
          <a:p>
            <a:pPr marL="457200" lvl="0" indent="-317500" algn="l" rtl="0">
              <a:spcBef>
                <a:spcPts val="0"/>
              </a:spcBef>
              <a:spcAft>
                <a:spcPts val="0"/>
              </a:spcAft>
              <a:buSzPts val="1400"/>
              <a:buChar char="●"/>
            </a:pPr>
            <a:r>
              <a:rPr lang="en" sz="1400" dirty="0"/>
              <a:t>Changing context: cloud &amp; hybrid, “dumb pipes, smart endpoints”, Standard Apps &amp; SaaS evolution, agile (change, deploy, scale, pay)</a:t>
            </a:r>
            <a:endParaRPr sz="1400" dirty="0"/>
          </a:p>
        </p:txBody>
      </p:sp>
      <p:sp>
        <p:nvSpPr>
          <p:cNvPr id="471" name="Google Shape;471;p42"/>
          <p:cNvSpPr/>
          <p:nvPr/>
        </p:nvSpPr>
        <p:spPr>
          <a:xfrm>
            <a:off x="1612033" y="3553821"/>
            <a:ext cx="6128779" cy="1237593"/>
          </a:xfrm>
          <a:prstGeom prst="lef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Rounded Corners 1">
            <a:extLst>
              <a:ext uri="{FF2B5EF4-FFF2-40B4-BE49-F238E27FC236}">
                <a16:creationId xmlns:a16="http://schemas.microsoft.com/office/drawing/2014/main" id="{2AECC4DB-1B55-4599-BECC-9FD654D1B444}"/>
              </a:ext>
            </a:extLst>
          </p:cNvPr>
          <p:cNvSpPr/>
          <p:nvPr/>
        </p:nvSpPr>
        <p:spPr>
          <a:xfrm>
            <a:off x="477940" y="3664634"/>
            <a:ext cx="1024758" cy="9388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System A</a:t>
            </a:r>
            <a:endParaRPr lang="en-NL" dirty="0"/>
          </a:p>
        </p:txBody>
      </p:sp>
      <p:sp>
        <p:nvSpPr>
          <p:cNvPr id="7" name="Rectangle: Rounded Corners 6">
            <a:extLst>
              <a:ext uri="{FF2B5EF4-FFF2-40B4-BE49-F238E27FC236}">
                <a16:creationId xmlns:a16="http://schemas.microsoft.com/office/drawing/2014/main" id="{8E56828A-EC28-49A4-BD6E-ED39EF2B4AEC}"/>
              </a:ext>
            </a:extLst>
          </p:cNvPr>
          <p:cNvSpPr/>
          <p:nvPr/>
        </p:nvSpPr>
        <p:spPr>
          <a:xfrm>
            <a:off x="7911618" y="3664634"/>
            <a:ext cx="1024758" cy="93889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System B</a:t>
            </a:r>
            <a:endParaRPr lang="en-NL"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7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0">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70">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70">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0">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70">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0"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43"/>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Horizontal integration</a:t>
            </a:r>
            <a:endParaRPr/>
          </a:p>
        </p:txBody>
      </p:sp>
      <p:sp>
        <p:nvSpPr>
          <p:cNvPr id="2" name="Content Placeholder 1">
            <a:extLst>
              <a:ext uri="{FF2B5EF4-FFF2-40B4-BE49-F238E27FC236}">
                <a16:creationId xmlns:a16="http://schemas.microsoft.com/office/drawing/2014/main" id="{85250153-FD3D-45EC-B32B-D91E76677442}"/>
              </a:ext>
            </a:extLst>
          </p:cNvPr>
          <p:cNvSpPr>
            <a:spLocks noGrp="1"/>
          </p:cNvSpPr>
          <p:nvPr>
            <p:ph idx="1"/>
          </p:nvPr>
        </p:nvSpPr>
        <p:spPr/>
        <p:txBody>
          <a:bodyPr/>
          <a:lstStyle/>
          <a:p>
            <a:endParaRPr lang="en-NL"/>
          </a:p>
        </p:txBody>
      </p:sp>
      <p:sp>
        <p:nvSpPr>
          <p:cNvPr id="477" name="Google Shape;477;p43"/>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35</a:t>
            </a:fld>
            <a:endParaRPr/>
          </a:p>
        </p:txBody>
      </p:sp>
      <p:sp>
        <p:nvSpPr>
          <p:cNvPr id="30" name="Rectangle 29">
            <a:extLst>
              <a:ext uri="{FF2B5EF4-FFF2-40B4-BE49-F238E27FC236}">
                <a16:creationId xmlns:a16="http://schemas.microsoft.com/office/drawing/2014/main" id="{E6CA643D-644E-4585-9A34-CB36902F5A74}"/>
              </a:ext>
            </a:extLst>
          </p:cNvPr>
          <p:cNvSpPr/>
          <p:nvPr/>
        </p:nvSpPr>
        <p:spPr>
          <a:xfrm>
            <a:off x="2520408" y="1852215"/>
            <a:ext cx="4817241" cy="2981040"/>
          </a:xfrm>
          <a:prstGeom prst="rect">
            <a:avLst/>
          </a:prstGeom>
          <a:solidFill>
            <a:sysClr val="window" lastClr="FFFFFF"/>
          </a:solidFill>
          <a:ln w="12700" cap="flat" cmpd="sng" algn="ctr">
            <a:solidFill>
              <a:srgbClr val="4472C4">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1" name="Cylinder 30">
            <a:extLst>
              <a:ext uri="{FF2B5EF4-FFF2-40B4-BE49-F238E27FC236}">
                <a16:creationId xmlns:a16="http://schemas.microsoft.com/office/drawing/2014/main" id="{D60CD6B2-E964-495E-BF8F-2DC66387B38E}"/>
              </a:ext>
            </a:extLst>
          </p:cNvPr>
          <p:cNvSpPr/>
          <p:nvPr/>
        </p:nvSpPr>
        <p:spPr>
          <a:xfrm>
            <a:off x="7901831" y="2983793"/>
            <a:ext cx="888638" cy="882145"/>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a:noFill/>
          </a:ln>
          <a:effectLst>
            <a:outerShdw blurRad="57150" dist="19050" dir="5400000" algn="ctr" rotWithShape="0">
              <a:srgbClr val="000000">
                <a:alpha val="63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Backend Database</a:t>
            </a:r>
            <a:endPar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2" name="Cube 31">
            <a:extLst>
              <a:ext uri="{FF2B5EF4-FFF2-40B4-BE49-F238E27FC236}">
                <a16:creationId xmlns:a16="http://schemas.microsoft.com/office/drawing/2014/main" id="{A2CA06C8-3A99-453C-B2F1-980712510BBF}"/>
              </a:ext>
            </a:extLst>
          </p:cNvPr>
          <p:cNvSpPr/>
          <p:nvPr/>
        </p:nvSpPr>
        <p:spPr>
          <a:xfrm>
            <a:off x="7758202" y="4005865"/>
            <a:ext cx="1339156" cy="790888"/>
          </a:xfrm>
          <a:prstGeom prst="cub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Calibri" panose="020F0502020204030204"/>
                <a:ea typeface="+mn-ea"/>
                <a:cs typeface="+mn-cs"/>
              </a:rPr>
              <a:t>Backend </a:t>
            </a:r>
            <a:r>
              <a:rPr kumimoji="0" lang="nl-NL" sz="1200" b="0" i="0" u="none" strike="noStrike" kern="1200" cap="none" spc="0" normalizeH="0" baseline="0" noProof="0" dirty="0" err="1">
                <a:ln>
                  <a:noFill/>
                </a:ln>
                <a:solidFill>
                  <a:prstClr val="black"/>
                </a:solidFill>
                <a:effectLst/>
                <a:uLnTx/>
                <a:uFillTx/>
                <a:latin typeface="Calibri" panose="020F0502020204030204"/>
                <a:ea typeface="+mn-ea"/>
                <a:cs typeface="+mn-cs"/>
              </a:rPr>
              <a:t>custom</a:t>
            </a:r>
            <a:r>
              <a:rPr kumimoji="0" lang="nl-NL" sz="1200" b="0" i="0" u="none" strike="noStrike" kern="1200" cap="none" spc="0" normalizeH="0" baseline="0" noProof="0" dirty="0">
                <a:ln>
                  <a:noFill/>
                </a:ln>
                <a:solidFill>
                  <a:prstClr val="black"/>
                </a:solidFill>
                <a:effectLst/>
                <a:uLnTx/>
                <a:uFillTx/>
                <a:latin typeface="Calibri" panose="020F0502020204030204"/>
                <a:ea typeface="+mn-ea"/>
                <a:cs typeface="+mn-cs"/>
              </a:rPr>
              <a:t> App</a:t>
            </a:r>
            <a:endParaRPr kumimoji="0" lang="en-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3" name="Cube 32">
            <a:extLst>
              <a:ext uri="{FF2B5EF4-FFF2-40B4-BE49-F238E27FC236}">
                <a16:creationId xmlns:a16="http://schemas.microsoft.com/office/drawing/2014/main" id="{BF871056-BE2E-40B8-B367-457131FF8D11}"/>
              </a:ext>
            </a:extLst>
          </p:cNvPr>
          <p:cNvSpPr/>
          <p:nvPr/>
        </p:nvSpPr>
        <p:spPr>
          <a:xfrm>
            <a:off x="941527" y="2971625"/>
            <a:ext cx="1339156" cy="790888"/>
          </a:xfrm>
          <a:prstGeom prst="cube">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Calibri" panose="020F0502020204030204"/>
                <a:ea typeface="+mn-ea"/>
                <a:cs typeface="+mn-cs"/>
              </a:rPr>
              <a:t>Backend Standard App</a:t>
            </a:r>
            <a:endParaRPr kumimoji="0" lang="en-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4" name="Cloud 33">
            <a:extLst>
              <a:ext uri="{FF2B5EF4-FFF2-40B4-BE49-F238E27FC236}">
                <a16:creationId xmlns:a16="http://schemas.microsoft.com/office/drawing/2014/main" id="{E0B6D203-9E8F-4AEE-AE32-56896E2F9063}"/>
              </a:ext>
            </a:extLst>
          </p:cNvPr>
          <p:cNvSpPr/>
          <p:nvPr/>
        </p:nvSpPr>
        <p:spPr>
          <a:xfrm>
            <a:off x="792480" y="3975445"/>
            <a:ext cx="1649145" cy="924731"/>
          </a:xfrm>
          <a:prstGeom prst="cloud">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Cube 34">
            <a:extLst>
              <a:ext uri="{FF2B5EF4-FFF2-40B4-BE49-F238E27FC236}">
                <a16:creationId xmlns:a16="http://schemas.microsoft.com/office/drawing/2014/main" id="{497B40C3-646C-4DE7-9920-89FA9182F003}"/>
              </a:ext>
            </a:extLst>
          </p:cNvPr>
          <p:cNvSpPr/>
          <p:nvPr/>
        </p:nvSpPr>
        <p:spPr>
          <a:xfrm>
            <a:off x="1261849" y="4224879"/>
            <a:ext cx="774975" cy="462365"/>
          </a:xfrm>
          <a:prstGeom prst="cub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Calibri" panose="020F0502020204030204"/>
                <a:ea typeface="+mn-ea"/>
                <a:cs typeface="+mn-cs"/>
              </a:rPr>
              <a:t>SaaS</a:t>
            </a:r>
            <a:endParaRPr kumimoji="0" lang="en-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Arrow: Right 35">
            <a:extLst>
              <a:ext uri="{FF2B5EF4-FFF2-40B4-BE49-F238E27FC236}">
                <a16:creationId xmlns:a16="http://schemas.microsoft.com/office/drawing/2014/main" id="{95C162C0-1361-4515-B7CE-02A03D00BF41}"/>
              </a:ext>
            </a:extLst>
          </p:cNvPr>
          <p:cNvSpPr/>
          <p:nvPr/>
        </p:nvSpPr>
        <p:spPr>
          <a:xfrm>
            <a:off x="2998043" y="4042367"/>
            <a:ext cx="3998869" cy="529287"/>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periodic</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data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synchronization</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replication</a:t>
            </a:r>
            <a:endPar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7" name="Arrow: Right 36">
            <a:extLst>
              <a:ext uri="{FF2B5EF4-FFF2-40B4-BE49-F238E27FC236}">
                <a16:creationId xmlns:a16="http://schemas.microsoft.com/office/drawing/2014/main" id="{80F28B86-ED9B-4977-A34D-ED98312F6D33}"/>
              </a:ext>
            </a:extLst>
          </p:cNvPr>
          <p:cNvSpPr/>
          <p:nvPr/>
        </p:nvSpPr>
        <p:spPr>
          <a:xfrm>
            <a:off x="2998043" y="3364028"/>
            <a:ext cx="3998869" cy="529287"/>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Fulfill</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synchronous</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request</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or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command</a:t>
            </a:r>
            <a:endPar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38" name="Cube 37">
            <a:extLst>
              <a:ext uri="{FF2B5EF4-FFF2-40B4-BE49-F238E27FC236}">
                <a16:creationId xmlns:a16="http://schemas.microsoft.com/office/drawing/2014/main" id="{3B3AAEEA-CD73-4DE7-BF9D-7F2B30262F4D}"/>
              </a:ext>
            </a:extLst>
          </p:cNvPr>
          <p:cNvSpPr/>
          <p:nvPr/>
        </p:nvSpPr>
        <p:spPr>
          <a:xfrm>
            <a:off x="865063" y="2168570"/>
            <a:ext cx="179794" cy="152094"/>
          </a:xfrm>
          <a:prstGeom prst="cub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Cube 38">
            <a:extLst>
              <a:ext uri="{FF2B5EF4-FFF2-40B4-BE49-F238E27FC236}">
                <a16:creationId xmlns:a16="http://schemas.microsoft.com/office/drawing/2014/main" id="{AC50AE70-0F2F-4045-9F7C-8858C2C3451E}"/>
              </a:ext>
            </a:extLst>
          </p:cNvPr>
          <p:cNvSpPr/>
          <p:nvPr/>
        </p:nvSpPr>
        <p:spPr>
          <a:xfrm>
            <a:off x="972526" y="2274022"/>
            <a:ext cx="179794" cy="152094"/>
          </a:xfrm>
          <a:prstGeom prst="cub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Cube 39">
            <a:extLst>
              <a:ext uri="{FF2B5EF4-FFF2-40B4-BE49-F238E27FC236}">
                <a16:creationId xmlns:a16="http://schemas.microsoft.com/office/drawing/2014/main" id="{EA75E5A9-0DA8-4C4F-925F-12FA0BC64CA0}"/>
              </a:ext>
            </a:extLst>
          </p:cNvPr>
          <p:cNvSpPr/>
          <p:nvPr/>
        </p:nvSpPr>
        <p:spPr>
          <a:xfrm>
            <a:off x="1152320" y="2210142"/>
            <a:ext cx="179794" cy="152094"/>
          </a:xfrm>
          <a:prstGeom prst="cube">
            <a:avLst/>
          </a:prstGeom>
          <a:solidFill>
            <a:srgbClr val="70AD47">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1" name="Cube 40">
            <a:extLst>
              <a:ext uri="{FF2B5EF4-FFF2-40B4-BE49-F238E27FC236}">
                <a16:creationId xmlns:a16="http://schemas.microsoft.com/office/drawing/2014/main" id="{FD616B29-6496-4F3D-9CC7-13D540178D94}"/>
              </a:ext>
            </a:extLst>
          </p:cNvPr>
          <p:cNvSpPr/>
          <p:nvPr/>
        </p:nvSpPr>
        <p:spPr>
          <a:xfrm>
            <a:off x="1242217" y="2340943"/>
            <a:ext cx="179794" cy="152094"/>
          </a:xfrm>
          <a:prstGeom prst="cub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2" name="Cube 41">
            <a:extLst>
              <a:ext uri="{FF2B5EF4-FFF2-40B4-BE49-F238E27FC236}">
                <a16:creationId xmlns:a16="http://schemas.microsoft.com/office/drawing/2014/main" id="{20B4CA14-207E-4999-910D-04204C4ACF4A}"/>
              </a:ext>
            </a:extLst>
          </p:cNvPr>
          <p:cNvSpPr/>
          <p:nvPr/>
        </p:nvSpPr>
        <p:spPr>
          <a:xfrm>
            <a:off x="1332113" y="2471744"/>
            <a:ext cx="179794" cy="152094"/>
          </a:xfrm>
          <a:prstGeom prst="cube">
            <a:avLst/>
          </a:prstGeom>
          <a:solidFill>
            <a:srgbClr val="ED7D31"/>
          </a:solidFill>
          <a:ln w="190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3" name="Cube 42">
            <a:extLst>
              <a:ext uri="{FF2B5EF4-FFF2-40B4-BE49-F238E27FC236}">
                <a16:creationId xmlns:a16="http://schemas.microsoft.com/office/drawing/2014/main" id="{BB0148FD-CBFC-4DB2-B5FD-B635E1299036}"/>
              </a:ext>
            </a:extLst>
          </p:cNvPr>
          <p:cNvSpPr/>
          <p:nvPr/>
        </p:nvSpPr>
        <p:spPr>
          <a:xfrm>
            <a:off x="1469542" y="2349056"/>
            <a:ext cx="179794" cy="152094"/>
          </a:xfrm>
          <a:prstGeom prst="cube">
            <a:avLst/>
          </a:prstGeom>
          <a:solidFill>
            <a:srgbClr val="FF0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7EE9DC94-8420-41DD-B53B-2E77B18D3A51}"/>
              </a:ext>
            </a:extLst>
          </p:cNvPr>
          <p:cNvSpPr txBox="1"/>
          <p:nvPr/>
        </p:nvSpPr>
        <p:spPr>
          <a:xfrm>
            <a:off x="951229" y="2497054"/>
            <a:ext cx="380232" cy="276999"/>
          </a:xfrm>
          <a:prstGeom prst="rect">
            <a:avLst/>
          </a:prstGeom>
          <a:noFill/>
        </p:spPr>
        <p:txBody>
          <a:bodyPr wrap="none" rtlCol="0">
            <a:spAutoFit/>
          </a:bodyPr>
          <a:lstStyle/>
          <a:p>
            <a:pPr>
              <a:buClrTx/>
              <a:buFontTx/>
              <a:buNone/>
            </a:pPr>
            <a:r>
              <a:rPr lang="nl-NL" sz="1200" kern="1200" dirty="0" err="1">
                <a:solidFill>
                  <a:prstClr val="black"/>
                </a:solidFill>
                <a:latin typeface="Calibri" panose="020F0502020204030204"/>
                <a:ea typeface="+mn-ea"/>
                <a:cs typeface="+mn-cs"/>
              </a:rPr>
              <a:t>IoT</a:t>
            </a:r>
            <a:endParaRPr lang="en-NL" sz="1200" kern="1200" dirty="0">
              <a:solidFill>
                <a:prstClr val="black"/>
              </a:solidFill>
              <a:latin typeface="Calibri" panose="020F0502020204030204"/>
              <a:ea typeface="+mn-ea"/>
              <a:cs typeface="+mn-cs"/>
            </a:endParaRPr>
          </a:p>
        </p:txBody>
      </p:sp>
      <p:sp>
        <p:nvSpPr>
          <p:cNvPr id="45" name="Arrow: Right 44">
            <a:extLst>
              <a:ext uri="{FF2B5EF4-FFF2-40B4-BE49-F238E27FC236}">
                <a16:creationId xmlns:a16="http://schemas.microsoft.com/office/drawing/2014/main" id="{EF546587-3FE1-443F-880F-A7F868EBFD45}"/>
              </a:ext>
            </a:extLst>
          </p:cNvPr>
          <p:cNvSpPr/>
          <p:nvPr/>
        </p:nvSpPr>
        <p:spPr>
          <a:xfrm>
            <a:off x="2998043" y="2685690"/>
            <a:ext cx="3998869" cy="529287"/>
          </a:xfrm>
          <a:prstGeom prs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Event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driven</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asynchronous</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notification</a:t>
            </a:r>
            <a:endPar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6" name="Arrow: Left-Right 45">
            <a:extLst>
              <a:ext uri="{FF2B5EF4-FFF2-40B4-BE49-F238E27FC236}">
                <a16:creationId xmlns:a16="http://schemas.microsoft.com/office/drawing/2014/main" id="{15563BE3-F5FF-4243-82B3-0AEB138D55F5}"/>
              </a:ext>
            </a:extLst>
          </p:cNvPr>
          <p:cNvSpPr/>
          <p:nvPr/>
        </p:nvSpPr>
        <p:spPr>
          <a:xfrm>
            <a:off x="2998043" y="2021546"/>
            <a:ext cx="3998869" cy="529287"/>
          </a:xfrm>
          <a:prstGeom prst="leftRigh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Execute</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workflow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across</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 multiple systems &amp; </a:t>
            </a:r>
            <a:r>
              <a:rPr kumimoji="0" lang="nl-NL" sz="1200" b="0" i="0" u="none" strike="noStrike" kern="1200" cap="none" spc="0" normalizeH="0" baseline="0" noProof="0" dirty="0" err="1">
                <a:ln>
                  <a:noFill/>
                </a:ln>
                <a:solidFill>
                  <a:prstClr val="white"/>
                </a:solidFill>
                <a:effectLst/>
                <a:uLnTx/>
                <a:uFillTx/>
                <a:latin typeface="Calibri" panose="020F0502020204030204"/>
                <a:ea typeface="+mn-ea"/>
                <a:cs typeface="+mn-cs"/>
              </a:rPr>
              <a:t>people</a:t>
            </a:r>
            <a:r>
              <a:rPr kumimoji="0" lang="nl-NL" sz="1200" b="0" i="0" u="none" strike="noStrike" kern="1200" cap="none" spc="0" normalizeH="0" baseline="0" noProof="0" dirty="0">
                <a:ln>
                  <a:noFill/>
                </a:ln>
                <a:solidFill>
                  <a:prstClr val="white"/>
                </a:solidFill>
                <a:effectLst/>
                <a:uLnTx/>
                <a:uFillTx/>
                <a:latin typeface="Calibri" panose="020F0502020204030204"/>
                <a:ea typeface="+mn-ea"/>
                <a:cs typeface="+mn-cs"/>
              </a:rPr>
              <a:t>?)</a:t>
            </a:r>
            <a:endPar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47" name="Arrow: Left 46">
            <a:extLst>
              <a:ext uri="{FF2B5EF4-FFF2-40B4-BE49-F238E27FC236}">
                <a16:creationId xmlns:a16="http://schemas.microsoft.com/office/drawing/2014/main" id="{1291EC9F-FFC1-4D53-AA34-E90D8B4D78BF}"/>
              </a:ext>
            </a:extLst>
          </p:cNvPr>
          <p:cNvSpPr/>
          <p:nvPr/>
        </p:nvSpPr>
        <p:spPr>
          <a:xfrm>
            <a:off x="2764769" y="3680384"/>
            <a:ext cx="466547" cy="212932"/>
          </a:xfrm>
          <a:prstGeom prst="leftArrow">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8" name="Speech Bubble: Rectangle 47">
            <a:extLst>
              <a:ext uri="{FF2B5EF4-FFF2-40B4-BE49-F238E27FC236}">
                <a16:creationId xmlns:a16="http://schemas.microsoft.com/office/drawing/2014/main" id="{9E53FC01-677D-4531-9D0C-F2A6CA6618C5}"/>
              </a:ext>
            </a:extLst>
          </p:cNvPr>
          <p:cNvSpPr/>
          <p:nvPr/>
        </p:nvSpPr>
        <p:spPr>
          <a:xfrm>
            <a:off x="5521569" y="574625"/>
            <a:ext cx="3406844" cy="1101161"/>
          </a:xfrm>
          <a:prstGeom prst="wedgeRectCallout">
            <a:avLst>
              <a:gd name="adj1" fmla="val -22955"/>
              <a:gd name="adj2" fmla="val 66633"/>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Technology &amp; Application Adapters &amp;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Connectors</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Workflow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coordination</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Event Bus,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Exception</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Handling, Job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Scheduling</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&amp;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Mgt</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Transformation</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Routing, Monitoring, Streaming Analysis,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Authentication</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endParaRPr kumimoji="0" lang="en-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
        <p:nvSpPr>
          <p:cNvPr id="49" name="Rectangle 48">
            <a:extLst>
              <a:ext uri="{FF2B5EF4-FFF2-40B4-BE49-F238E27FC236}">
                <a16:creationId xmlns:a16="http://schemas.microsoft.com/office/drawing/2014/main" id="{9A6AD4A1-1BAC-4F78-8B31-FAF76D25983D}"/>
              </a:ext>
            </a:extLst>
          </p:cNvPr>
          <p:cNvSpPr/>
          <p:nvPr/>
        </p:nvSpPr>
        <p:spPr>
          <a:xfrm>
            <a:off x="7674458" y="1874016"/>
            <a:ext cx="725424" cy="950080"/>
          </a:xfrm>
          <a:prstGeom prst="rect">
            <a:avLst/>
          </a:prstGeom>
          <a:solidFill>
            <a:srgbClr val="C00000"/>
          </a:solidFill>
          <a:ln w="6350" cap="flat" cmpd="sng" algn="ctr">
            <a:solidFill>
              <a:srgbClr val="ED7D3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0" u="none" strike="noStrike" kern="1200" cap="none" spc="0" normalizeH="0" baseline="0" noProof="0" dirty="0">
                <a:ln>
                  <a:noFill/>
                </a:ln>
                <a:solidFill>
                  <a:prstClr val="black"/>
                </a:solidFill>
                <a:effectLst/>
                <a:uLnTx/>
                <a:uFillTx/>
                <a:latin typeface="Calibri" panose="020F0502020204030204"/>
                <a:ea typeface="+mn-ea"/>
                <a:cs typeface="+mn-cs"/>
              </a:rPr>
              <a:t>API Gateway</a:t>
            </a:r>
            <a:endParaRPr kumimoji="0" lang="en-NL"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0" name="Rectangle: Rounded Corners 49">
            <a:extLst>
              <a:ext uri="{FF2B5EF4-FFF2-40B4-BE49-F238E27FC236}">
                <a16:creationId xmlns:a16="http://schemas.microsoft.com/office/drawing/2014/main" id="{FE79A026-7A5D-429E-8707-43B3644606C8}"/>
              </a:ext>
            </a:extLst>
          </p:cNvPr>
          <p:cNvSpPr/>
          <p:nvPr/>
        </p:nvSpPr>
        <p:spPr>
          <a:xfrm>
            <a:off x="8585875" y="1852215"/>
            <a:ext cx="444318" cy="267685"/>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1" name="Rectangle: Rounded Corners 50">
            <a:extLst>
              <a:ext uri="{FF2B5EF4-FFF2-40B4-BE49-F238E27FC236}">
                <a16:creationId xmlns:a16="http://schemas.microsoft.com/office/drawing/2014/main" id="{19A73C0E-5C77-45E4-955A-A2A410812F59}"/>
              </a:ext>
            </a:extLst>
          </p:cNvPr>
          <p:cNvSpPr/>
          <p:nvPr/>
        </p:nvSpPr>
        <p:spPr>
          <a:xfrm>
            <a:off x="8579675" y="2157418"/>
            <a:ext cx="444318" cy="267685"/>
          </a:xfrm>
          <a:prstGeom prst="roundRect">
            <a:avLst/>
          </a:prstGeom>
          <a:solidFill>
            <a:srgbClr val="4472C4">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NL"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2" name="Rectangle: Rounded Corners 51">
            <a:extLst>
              <a:ext uri="{FF2B5EF4-FFF2-40B4-BE49-F238E27FC236}">
                <a16:creationId xmlns:a16="http://schemas.microsoft.com/office/drawing/2014/main" id="{DB1F2C63-5054-4769-B3A9-41370A711F23}"/>
              </a:ext>
            </a:extLst>
          </p:cNvPr>
          <p:cNvSpPr/>
          <p:nvPr/>
        </p:nvSpPr>
        <p:spPr>
          <a:xfrm>
            <a:off x="8573475" y="2462621"/>
            <a:ext cx="444318" cy="267685"/>
          </a:xfrm>
          <a:prstGeom prst="roundRec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NL" sz="1200" b="0" i="0" u="none" strike="noStrike" kern="1200" cap="none" spc="0" normalizeH="0" baseline="0" noProof="0" dirty="0">
                <a:ln>
                  <a:noFill/>
                </a:ln>
                <a:solidFill>
                  <a:prstClr val="white"/>
                </a:solidFill>
                <a:effectLst/>
                <a:uLnTx/>
                <a:uFillTx/>
                <a:latin typeface="Calibri" panose="020F0502020204030204"/>
                <a:ea typeface="+mn-ea"/>
                <a:cs typeface="+mn-cs"/>
              </a:rPr>
              <a:t>µ</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6" name="Google Shape;486;p4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Challenges with Horizontal Integration</a:t>
            </a:r>
            <a:endParaRPr dirty="0"/>
          </a:p>
        </p:txBody>
      </p:sp>
      <p:sp>
        <p:nvSpPr>
          <p:cNvPr id="487" name="Google Shape;487;p44"/>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Handle requirements for speed, consistency, volume &amp; [global] distribution</a:t>
            </a:r>
            <a:br>
              <a:rPr lang="en" sz="1400" dirty="0">
                <a:solidFill>
                  <a:schemeClr val="dk1"/>
                </a:solidFill>
              </a:rPr>
            </a:b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Detect Change</a:t>
            </a: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Extract Data</a:t>
            </a: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Publish Change</a:t>
            </a: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Transport</a:t>
            </a:r>
            <a:endParaRPr sz="1400" dirty="0">
              <a:solidFill>
                <a:schemeClr val="dk1"/>
              </a:solidFill>
            </a:endParaRPr>
          </a:p>
          <a:p>
            <a:pPr marL="914400" lvl="1" indent="-317500" algn="l" rtl="0">
              <a:lnSpc>
                <a:spcPct val="100000"/>
              </a:lnSpc>
              <a:spcBef>
                <a:spcPts val="0"/>
              </a:spcBef>
              <a:spcAft>
                <a:spcPts val="0"/>
              </a:spcAft>
              <a:buClr>
                <a:schemeClr val="dk1"/>
              </a:buClr>
              <a:buSzPts val="1400"/>
              <a:buChar char="○"/>
            </a:pPr>
            <a:r>
              <a:rPr lang="en" sz="1400" dirty="0">
                <a:solidFill>
                  <a:schemeClr val="dk1"/>
                </a:solidFill>
              </a:rPr>
              <a:t>deal with limited connectivity, </a:t>
            </a:r>
            <a:br>
              <a:rPr lang="en" sz="1400" dirty="0">
                <a:solidFill>
                  <a:schemeClr val="dk1"/>
                </a:solidFill>
              </a:rPr>
            </a:br>
            <a:r>
              <a:rPr lang="en" sz="1400" dirty="0">
                <a:solidFill>
                  <a:schemeClr val="dk1"/>
                </a:solidFill>
              </a:rPr>
              <a:t>temporary unavailabilit</a:t>
            </a:r>
            <a:r>
              <a:rPr lang="en" dirty="0">
                <a:solidFill>
                  <a:schemeClr val="dk1"/>
                </a:solidFill>
              </a:rPr>
              <a:t>y</a:t>
            </a: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Convert/Transform</a:t>
            </a: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Apply</a:t>
            </a: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Monitor</a:t>
            </a: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Handle exceptions</a:t>
            </a:r>
            <a:endParaRPr sz="1400" dirty="0">
              <a:solidFill>
                <a:schemeClr val="dk1"/>
              </a:solidFill>
            </a:endParaRPr>
          </a:p>
          <a:p>
            <a:pPr marL="457200" lvl="0" indent="-317500" algn="l" rtl="0">
              <a:lnSpc>
                <a:spcPct val="100000"/>
              </a:lnSpc>
              <a:spcBef>
                <a:spcPts val="0"/>
              </a:spcBef>
              <a:spcAft>
                <a:spcPts val="0"/>
              </a:spcAft>
              <a:buClr>
                <a:schemeClr val="dk1"/>
              </a:buClr>
              <a:buSzPts val="1400"/>
              <a:buChar char="●"/>
            </a:pPr>
            <a:r>
              <a:rPr lang="en" sz="1400" dirty="0">
                <a:solidFill>
                  <a:schemeClr val="dk1"/>
                </a:solidFill>
              </a:rPr>
              <a:t>Enforce constraints &amp; authorization</a:t>
            </a:r>
            <a:endParaRPr sz="1400" dirty="0">
              <a:solidFill>
                <a:schemeClr val="dk1"/>
              </a:solidFill>
            </a:endParaRPr>
          </a:p>
          <a:p>
            <a:pPr marL="0" lvl="0" indent="0" algn="l" rtl="0">
              <a:spcBef>
                <a:spcPts val="0"/>
              </a:spcBef>
              <a:spcAft>
                <a:spcPts val="1600"/>
              </a:spcAft>
              <a:buNone/>
            </a:pPr>
            <a:endParaRPr dirty="0"/>
          </a:p>
        </p:txBody>
      </p:sp>
      <p:sp>
        <p:nvSpPr>
          <p:cNvPr id="7" name="Can 8">
            <a:extLst>
              <a:ext uri="{FF2B5EF4-FFF2-40B4-BE49-F238E27FC236}">
                <a16:creationId xmlns:a16="http://schemas.microsoft.com/office/drawing/2014/main" id="{DDDFFBB9-83C2-4008-A46F-815BE98CE258}"/>
              </a:ext>
            </a:extLst>
          </p:cNvPr>
          <p:cNvSpPr/>
          <p:nvPr/>
        </p:nvSpPr>
        <p:spPr>
          <a:xfrm>
            <a:off x="3636498" y="2511750"/>
            <a:ext cx="1325143" cy="1029862"/>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a:t>Source System</a:t>
            </a:r>
            <a:endParaRPr lang="en-US" dirty="0"/>
          </a:p>
        </p:txBody>
      </p:sp>
      <p:sp>
        <p:nvSpPr>
          <p:cNvPr id="8" name="Can 13">
            <a:extLst>
              <a:ext uri="{FF2B5EF4-FFF2-40B4-BE49-F238E27FC236}">
                <a16:creationId xmlns:a16="http://schemas.microsoft.com/office/drawing/2014/main" id="{5B7EE479-68CA-4B0A-ABA3-9F8A663965E8}"/>
              </a:ext>
            </a:extLst>
          </p:cNvPr>
          <p:cNvSpPr/>
          <p:nvPr/>
        </p:nvSpPr>
        <p:spPr>
          <a:xfrm>
            <a:off x="6993034" y="4025531"/>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dirty="0" err="1"/>
              <a:t>Destination</a:t>
            </a:r>
            <a:endParaRPr lang="en-US" dirty="0"/>
          </a:p>
        </p:txBody>
      </p:sp>
      <p:cxnSp>
        <p:nvCxnSpPr>
          <p:cNvPr id="9" name="Straight Arrow Connector 8">
            <a:extLst>
              <a:ext uri="{FF2B5EF4-FFF2-40B4-BE49-F238E27FC236}">
                <a16:creationId xmlns:a16="http://schemas.microsoft.com/office/drawing/2014/main" id="{1A29FC6D-FEB2-481F-A6DE-F62887707B64}"/>
              </a:ext>
            </a:extLst>
          </p:cNvPr>
          <p:cNvCxnSpPr>
            <a:cxnSpLocks/>
            <a:stCxn id="7" idx="3"/>
          </p:cNvCxnSpPr>
          <p:nvPr/>
        </p:nvCxnSpPr>
        <p:spPr>
          <a:xfrm>
            <a:off x="4299070" y="3541612"/>
            <a:ext cx="153355" cy="7208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171855F3-A9FE-4DE8-89C4-CB62BF6DDDB0}"/>
              </a:ext>
            </a:extLst>
          </p:cNvPr>
          <p:cNvCxnSpPr>
            <a:cxnSpLocks/>
          </p:cNvCxnSpPr>
          <p:nvPr/>
        </p:nvCxnSpPr>
        <p:spPr>
          <a:xfrm>
            <a:off x="4961642" y="3244249"/>
            <a:ext cx="2060591" cy="101826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ular Callout 21">
            <a:extLst>
              <a:ext uri="{FF2B5EF4-FFF2-40B4-BE49-F238E27FC236}">
                <a16:creationId xmlns:a16="http://schemas.microsoft.com/office/drawing/2014/main" id="{3E7A3840-532E-45E0-A0B4-747588F13C9E}"/>
              </a:ext>
            </a:extLst>
          </p:cNvPr>
          <p:cNvSpPr/>
          <p:nvPr/>
        </p:nvSpPr>
        <p:spPr>
          <a:xfrm>
            <a:off x="4219760" y="1936852"/>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12" name="Rectangular Callout 22">
            <a:extLst>
              <a:ext uri="{FF2B5EF4-FFF2-40B4-BE49-F238E27FC236}">
                <a16:creationId xmlns:a16="http://schemas.microsoft.com/office/drawing/2014/main" id="{D1CC93C5-41E4-4D1A-8CEE-7417897DAC84}"/>
              </a:ext>
            </a:extLst>
          </p:cNvPr>
          <p:cNvSpPr/>
          <p:nvPr/>
        </p:nvSpPr>
        <p:spPr>
          <a:xfrm>
            <a:off x="5074868" y="2341537"/>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13" name="Rectangular Callout 23">
            <a:extLst>
              <a:ext uri="{FF2B5EF4-FFF2-40B4-BE49-F238E27FC236}">
                <a16:creationId xmlns:a16="http://schemas.microsoft.com/office/drawing/2014/main" id="{9133138E-9E0A-4E74-804B-E4A57A6072D3}"/>
              </a:ext>
            </a:extLst>
          </p:cNvPr>
          <p:cNvSpPr/>
          <p:nvPr/>
        </p:nvSpPr>
        <p:spPr>
          <a:xfrm>
            <a:off x="5709655" y="2751013"/>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Transport Data</a:t>
            </a:r>
            <a:endParaRPr lang="nl-NL" dirty="0">
              <a:solidFill>
                <a:schemeClr val="accent2">
                  <a:lumMod val="75000"/>
                </a:schemeClr>
              </a:solidFill>
            </a:endParaRPr>
          </a:p>
        </p:txBody>
      </p:sp>
      <p:sp>
        <p:nvSpPr>
          <p:cNvPr id="14" name="Rectangular Callout 24">
            <a:extLst>
              <a:ext uri="{FF2B5EF4-FFF2-40B4-BE49-F238E27FC236}">
                <a16:creationId xmlns:a16="http://schemas.microsoft.com/office/drawing/2014/main" id="{50CC059A-9A03-4143-BB51-240385ACA522}"/>
              </a:ext>
            </a:extLst>
          </p:cNvPr>
          <p:cNvSpPr/>
          <p:nvPr/>
        </p:nvSpPr>
        <p:spPr>
          <a:xfrm>
            <a:off x="6311494" y="3152106"/>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Convert Data</a:t>
            </a:r>
            <a:endParaRPr lang="nl-NL" dirty="0">
              <a:solidFill>
                <a:schemeClr val="accent2">
                  <a:lumMod val="75000"/>
                </a:schemeClr>
              </a:solidFill>
            </a:endParaRPr>
          </a:p>
        </p:txBody>
      </p:sp>
      <p:sp>
        <p:nvSpPr>
          <p:cNvPr id="15" name="Rectangular Callout 26">
            <a:extLst>
              <a:ext uri="{FF2B5EF4-FFF2-40B4-BE49-F238E27FC236}">
                <a16:creationId xmlns:a16="http://schemas.microsoft.com/office/drawing/2014/main" id="{E8140DFD-A14B-486A-8688-4B9AA989FAF5}"/>
              </a:ext>
            </a:extLst>
          </p:cNvPr>
          <p:cNvSpPr/>
          <p:nvPr/>
        </p:nvSpPr>
        <p:spPr>
          <a:xfrm>
            <a:off x="7022233" y="3549583"/>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Apply Data</a:t>
            </a:r>
            <a:endParaRPr lang="nl-NL" dirty="0">
              <a:solidFill>
                <a:schemeClr val="accent2">
                  <a:lumMod val="75000"/>
                </a:schemeClr>
              </a:solidFill>
            </a:endParaRPr>
          </a:p>
        </p:txBody>
      </p:sp>
      <p:sp>
        <p:nvSpPr>
          <p:cNvPr id="18" name="Rectangular Callout 24">
            <a:extLst>
              <a:ext uri="{FF2B5EF4-FFF2-40B4-BE49-F238E27FC236}">
                <a16:creationId xmlns:a16="http://schemas.microsoft.com/office/drawing/2014/main" id="{400FA43D-66FD-4DFE-B390-2C5DA865DFAE}"/>
              </a:ext>
            </a:extLst>
          </p:cNvPr>
          <p:cNvSpPr/>
          <p:nvPr/>
        </p:nvSpPr>
        <p:spPr>
          <a:xfrm>
            <a:off x="7237556" y="1125914"/>
            <a:ext cx="1710216" cy="468946"/>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solidFill>
                  <a:schemeClr val="accent2">
                    <a:lumMod val="75000"/>
                  </a:schemeClr>
                </a:solidFill>
              </a:rPr>
              <a:t>Spot and Handle Errors</a:t>
            </a:r>
            <a:endParaRPr lang="nl-NL" sz="1200" dirty="0">
              <a:solidFill>
                <a:schemeClr val="accent2">
                  <a:lumMod val="75000"/>
                </a:schemeClr>
              </a:solidFill>
            </a:endParaRPr>
          </a:p>
        </p:txBody>
      </p:sp>
      <p:sp>
        <p:nvSpPr>
          <p:cNvPr id="19" name="Rectangular Callout 24">
            <a:extLst>
              <a:ext uri="{FF2B5EF4-FFF2-40B4-BE49-F238E27FC236}">
                <a16:creationId xmlns:a16="http://schemas.microsoft.com/office/drawing/2014/main" id="{3F6B3E4B-C6AA-444F-BB4D-D6A4EF4EED18}"/>
              </a:ext>
            </a:extLst>
          </p:cNvPr>
          <p:cNvSpPr/>
          <p:nvPr/>
        </p:nvSpPr>
        <p:spPr>
          <a:xfrm>
            <a:off x="7279159" y="1731036"/>
            <a:ext cx="1710216" cy="419818"/>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solidFill>
                  <a:schemeClr val="accent2">
                    <a:lumMod val="75000"/>
                  </a:schemeClr>
                </a:solidFill>
              </a:rPr>
              <a:t>Governance &amp; Evolution</a:t>
            </a:r>
            <a:endParaRPr lang="nl-NL" sz="1200" dirty="0">
              <a:solidFill>
                <a:schemeClr val="accent2">
                  <a:lumMod val="75000"/>
                </a:schemeClr>
              </a:solidFill>
            </a:endParaRPr>
          </a:p>
        </p:txBody>
      </p:sp>
      <p:sp>
        <p:nvSpPr>
          <p:cNvPr id="20" name="Rectangular Callout 24">
            <a:extLst>
              <a:ext uri="{FF2B5EF4-FFF2-40B4-BE49-F238E27FC236}">
                <a16:creationId xmlns:a16="http://schemas.microsoft.com/office/drawing/2014/main" id="{FB3B8134-AAF0-4B63-A424-951B92514509}"/>
              </a:ext>
            </a:extLst>
          </p:cNvPr>
          <p:cNvSpPr/>
          <p:nvPr/>
        </p:nvSpPr>
        <p:spPr>
          <a:xfrm>
            <a:off x="7314209" y="2300535"/>
            <a:ext cx="1710216" cy="419818"/>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solidFill>
                  <a:schemeClr val="accent2">
                    <a:lumMod val="75000"/>
                  </a:schemeClr>
                </a:solidFill>
              </a:rPr>
              <a:t>Enforce Constraints &amp; Authorization</a:t>
            </a:r>
            <a:endParaRPr lang="nl-NL" sz="1200" dirty="0">
              <a:solidFill>
                <a:schemeClr val="accent2">
                  <a:lumMod val="75000"/>
                </a:schemeClr>
              </a:solidFill>
            </a:endParaRPr>
          </a:p>
        </p:txBody>
      </p:sp>
      <p:sp>
        <p:nvSpPr>
          <p:cNvPr id="21" name="Cube 20">
            <a:extLst>
              <a:ext uri="{FF2B5EF4-FFF2-40B4-BE49-F238E27FC236}">
                <a16:creationId xmlns:a16="http://schemas.microsoft.com/office/drawing/2014/main" id="{4D266562-0D0B-4215-AD0B-A467312E4522}"/>
              </a:ext>
            </a:extLst>
          </p:cNvPr>
          <p:cNvSpPr/>
          <p:nvPr/>
        </p:nvSpPr>
        <p:spPr>
          <a:xfrm>
            <a:off x="4097486" y="4201833"/>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Decoupling Queue</a:t>
            </a:r>
            <a:endParaRPr lang="nl-NL" sz="1013" dirty="0"/>
          </a:p>
        </p:txBody>
      </p:sp>
      <p:cxnSp>
        <p:nvCxnSpPr>
          <p:cNvPr id="23" name="Straight Arrow Connector 22">
            <a:extLst>
              <a:ext uri="{FF2B5EF4-FFF2-40B4-BE49-F238E27FC236}">
                <a16:creationId xmlns:a16="http://schemas.microsoft.com/office/drawing/2014/main" id="{320BA094-58EF-4874-A595-CDFC6E7F029E}"/>
              </a:ext>
            </a:extLst>
          </p:cNvPr>
          <p:cNvCxnSpPr>
            <a:cxnSpLocks/>
            <a:endCxn id="8" idx="2"/>
          </p:cNvCxnSpPr>
          <p:nvPr/>
        </p:nvCxnSpPr>
        <p:spPr>
          <a:xfrm flipV="1">
            <a:off x="5693347" y="4487256"/>
            <a:ext cx="1299687" cy="169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14156-8E1A-43B7-B884-0C17FC56493F}"/>
              </a:ext>
            </a:extLst>
          </p:cNvPr>
          <p:cNvSpPr>
            <a:spLocks noGrp="1"/>
          </p:cNvSpPr>
          <p:nvPr>
            <p:ph type="title"/>
          </p:nvPr>
        </p:nvSpPr>
        <p:spPr>
          <a:xfrm>
            <a:off x="719998" y="288000"/>
            <a:ext cx="8116573" cy="504000"/>
          </a:xfrm>
        </p:spPr>
        <p:txBody>
          <a:bodyPr/>
          <a:lstStyle/>
          <a:p>
            <a:r>
              <a:rPr lang="en" dirty="0"/>
              <a:t>(Cloud) Adapters &amp; iPaaS platforms</a:t>
            </a:r>
            <a:br>
              <a:rPr lang="en" dirty="0"/>
            </a:br>
            <a:r>
              <a:rPr lang="en" dirty="0"/>
              <a:t>To connect, detect &amp; extract (from source) a</a:t>
            </a:r>
            <a:r>
              <a:rPr lang="en-US" dirty="0" err="1"/>
              <a:t>nd</a:t>
            </a:r>
            <a:r>
              <a:rPr lang="en-US" dirty="0"/>
              <a:t> connect &amp; apply (to sink)</a:t>
            </a:r>
            <a:endParaRPr lang="en-NL" dirty="0"/>
          </a:p>
        </p:txBody>
      </p:sp>
      <p:sp>
        <p:nvSpPr>
          <p:cNvPr id="3" name="Content Placeholder 2">
            <a:extLst>
              <a:ext uri="{FF2B5EF4-FFF2-40B4-BE49-F238E27FC236}">
                <a16:creationId xmlns:a16="http://schemas.microsoft.com/office/drawing/2014/main" id="{7DCA589B-52F3-406F-9754-D8B10713287A}"/>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84588F8A-0656-4B5B-950D-031126262BD8}"/>
              </a:ext>
            </a:extLst>
          </p:cNvPr>
          <p:cNvSpPr>
            <a:spLocks noGrp="1"/>
          </p:cNvSpPr>
          <p:nvPr>
            <p:ph type="ftr" sz="quarter" idx="11"/>
          </p:nvPr>
        </p:nvSpPr>
        <p:spPr/>
        <p:txBody>
          <a:bodyPr/>
          <a:lstStyle/>
          <a:p>
            <a:r>
              <a:rPr lang="en-US"/>
              <a:t>Online Meetup Introducing Apache Kafka - Part Two of Three</a:t>
            </a:r>
            <a:endParaRPr lang="nl-NL" dirty="0"/>
          </a:p>
        </p:txBody>
      </p:sp>
      <p:pic>
        <p:nvPicPr>
          <p:cNvPr id="6" name="Snagit_SNG859">
            <a:extLst>
              <a:ext uri="{FF2B5EF4-FFF2-40B4-BE49-F238E27FC236}">
                <a16:creationId xmlns:a16="http://schemas.microsoft.com/office/drawing/2014/main" id="{E17B92E0-A649-40E6-B650-F88AFE30CD68}"/>
              </a:ext>
            </a:extLst>
          </p:cNvPr>
          <p:cNvPicPr>
            <a:picLocks noChangeAspect="1"/>
          </p:cNvPicPr>
          <p:nvPr/>
        </p:nvPicPr>
        <p:blipFill>
          <a:blip r:embed="rId3"/>
          <a:stretch>
            <a:fillRect/>
          </a:stretch>
        </p:blipFill>
        <p:spPr>
          <a:xfrm>
            <a:off x="371133" y="1013179"/>
            <a:ext cx="3610507" cy="2166304"/>
          </a:xfrm>
          <a:prstGeom prst="rect">
            <a:avLst/>
          </a:prstGeom>
        </p:spPr>
      </p:pic>
      <p:pic>
        <p:nvPicPr>
          <p:cNvPr id="29698" name="Picture 2" descr="Image result for oracle integration adapters">
            <a:extLst>
              <a:ext uri="{FF2B5EF4-FFF2-40B4-BE49-F238E27FC236}">
                <a16:creationId xmlns:a16="http://schemas.microsoft.com/office/drawing/2014/main" id="{D8A19AAD-898E-4976-8100-BDBDE2F82E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9024" b="13873"/>
          <a:stretch/>
        </p:blipFill>
        <p:spPr bwMode="auto">
          <a:xfrm>
            <a:off x="5215443" y="3127906"/>
            <a:ext cx="3698100" cy="1716849"/>
          </a:xfrm>
          <a:prstGeom prst="rect">
            <a:avLst/>
          </a:prstGeom>
          <a:noFill/>
          <a:extLst>
            <a:ext uri="{909E8E84-426E-40DD-AFC4-6F175D3DCCD1}">
              <a14:hiddenFill xmlns:a14="http://schemas.microsoft.com/office/drawing/2010/main">
                <a:solidFill>
                  <a:srgbClr val="FFFFFF"/>
                </a:solidFill>
              </a14:hiddenFill>
            </a:ext>
          </a:extLst>
        </p:spPr>
      </p:pic>
      <p:pic>
        <p:nvPicPr>
          <p:cNvPr id="8" name="Snagit_SNG85B">
            <a:extLst>
              <a:ext uri="{FF2B5EF4-FFF2-40B4-BE49-F238E27FC236}">
                <a16:creationId xmlns:a16="http://schemas.microsoft.com/office/drawing/2014/main" id="{CE4858F4-5EB0-44A7-A31F-E440EF7A57A0}"/>
              </a:ext>
            </a:extLst>
          </p:cNvPr>
          <p:cNvPicPr>
            <a:picLocks noChangeAspect="1"/>
          </p:cNvPicPr>
          <p:nvPr/>
        </p:nvPicPr>
        <p:blipFill>
          <a:blip r:embed="rId5"/>
          <a:stretch>
            <a:fillRect/>
          </a:stretch>
        </p:blipFill>
        <p:spPr>
          <a:xfrm>
            <a:off x="110911" y="3202815"/>
            <a:ext cx="2795860" cy="1459338"/>
          </a:xfrm>
          <a:prstGeom prst="rect">
            <a:avLst/>
          </a:prstGeom>
        </p:spPr>
      </p:pic>
      <p:pic>
        <p:nvPicPr>
          <p:cNvPr id="29700" name="Picture 4" descr="Image result for oracle ssi adapters">
            <a:extLst>
              <a:ext uri="{FF2B5EF4-FFF2-40B4-BE49-F238E27FC236}">
                <a16:creationId xmlns:a16="http://schemas.microsoft.com/office/drawing/2014/main" id="{4E638CC4-F805-4FE1-8268-AAD36FCF8F1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709" b="9587"/>
          <a:stretch/>
        </p:blipFill>
        <p:spPr bwMode="auto">
          <a:xfrm>
            <a:off x="6762121" y="936000"/>
            <a:ext cx="1958994" cy="1793966"/>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Image result for zapier twitter slack">
            <a:extLst>
              <a:ext uri="{FF2B5EF4-FFF2-40B4-BE49-F238E27FC236}">
                <a16:creationId xmlns:a16="http://schemas.microsoft.com/office/drawing/2014/main" id="{DF949E8D-36AF-4F07-B93B-307F17BAFC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607" y="936000"/>
            <a:ext cx="2392882" cy="17228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9704" name="Picture 8" descr="Image result for logic apps connectors">
            <a:extLst>
              <a:ext uri="{FF2B5EF4-FFF2-40B4-BE49-F238E27FC236}">
                <a16:creationId xmlns:a16="http://schemas.microsoft.com/office/drawing/2014/main" id="{04704E39-615D-4A35-8E13-BC778A996A1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7166" y="2826000"/>
            <a:ext cx="2392882" cy="179653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2CD918B5-ADB8-4FD4-B9B6-DAAA2359E9B7}"/>
              </a:ext>
            </a:extLst>
          </p:cNvPr>
          <p:cNvGrpSpPr/>
          <p:nvPr/>
        </p:nvGrpSpPr>
        <p:grpSpPr>
          <a:xfrm>
            <a:off x="7993460" y="2693512"/>
            <a:ext cx="1081280" cy="2194128"/>
            <a:chOff x="8010348" y="2661372"/>
            <a:chExt cx="1081280" cy="2194128"/>
          </a:xfrm>
        </p:grpSpPr>
        <p:pic>
          <p:nvPicPr>
            <p:cNvPr id="11" name="Picture 10">
              <a:extLst>
                <a:ext uri="{FF2B5EF4-FFF2-40B4-BE49-F238E27FC236}">
                  <a16:creationId xmlns:a16="http://schemas.microsoft.com/office/drawing/2014/main" id="{397018A5-212B-443E-8E46-853F5CD27410}"/>
                </a:ext>
              </a:extLst>
            </p:cNvPr>
            <p:cNvPicPr>
              <a:picLocks noChangeAspect="1"/>
            </p:cNvPicPr>
            <p:nvPr/>
          </p:nvPicPr>
          <p:blipFill rotWithShape="1">
            <a:blip r:embed="rId9"/>
            <a:srcRect t="5063"/>
            <a:stretch/>
          </p:blipFill>
          <p:spPr>
            <a:xfrm>
              <a:off x="8010348" y="2826000"/>
              <a:ext cx="986644" cy="2029500"/>
            </a:xfrm>
            <a:prstGeom prst="rect">
              <a:avLst/>
            </a:prstGeom>
          </p:spPr>
        </p:pic>
        <p:pic>
          <p:nvPicPr>
            <p:cNvPr id="12" name="Picture 11">
              <a:extLst>
                <a:ext uri="{FF2B5EF4-FFF2-40B4-BE49-F238E27FC236}">
                  <a16:creationId xmlns:a16="http://schemas.microsoft.com/office/drawing/2014/main" id="{B27B8043-9DDD-421E-8852-1FCF8818AB89}"/>
                </a:ext>
              </a:extLst>
            </p:cNvPr>
            <p:cNvPicPr>
              <a:picLocks noChangeAspect="1"/>
            </p:cNvPicPr>
            <p:nvPr/>
          </p:nvPicPr>
          <p:blipFill>
            <a:blip r:embed="rId10"/>
            <a:stretch>
              <a:fillRect/>
            </a:stretch>
          </p:blipFill>
          <p:spPr>
            <a:xfrm rot="3854766">
              <a:off x="8579730" y="2798808"/>
              <a:ext cx="649333" cy="374462"/>
            </a:xfrm>
            <a:prstGeom prst="rect">
              <a:avLst/>
            </a:prstGeom>
          </p:spPr>
        </p:pic>
      </p:grpSp>
      <p:grpSp>
        <p:nvGrpSpPr>
          <p:cNvPr id="7" name="Group 6">
            <a:extLst>
              <a:ext uri="{FF2B5EF4-FFF2-40B4-BE49-F238E27FC236}">
                <a16:creationId xmlns:a16="http://schemas.microsoft.com/office/drawing/2014/main" id="{44F5634F-5DD4-49F8-B255-A72ADA502D1D}"/>
              </a:ext>
            </a:extLst>
          </p:cNvPr>
          <p:cNvGrpSpPr/>
          <p:nvPr/>
        </p:nvGrpSpPr>
        <p:grpSpPr>
          <a:xfrm>
            <a:off x="8626269" y="4438374"/>
            <a:ext cx="420603" cy="434180"/>
            <a:chOff x="8392191" y="1295759"/>
            <a:chExt cx="747750" cy="974605"/>
          </a:xfrm>
        </p:grpSpPr>
        <p:pic>
          <p:nvPicPr>
            <p:cNvPr id="14" name="Picture 2" descr="Image result for debezium">
              <a:extLst>
                <a:ext uri="{FF2B5EF4-FFF2-40B4-BE49-F238E27FC236}">
                  <a16:creationId xmlns:a16="http://schemas.microsoft.com/office/drawing/2014/main" id="{0FCCB9CC-696C-45D7-A035-6B4213A2ED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92191" y="1295759"/>
              <a:ext cx="747750" cy="74775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AA97A92E-93DB-465E-BE2F-A95F5612CE24}"/>
                </a:ext>
              </a:extLst>
            </p:cNvPr>
            <p:cNvSpPr txBox="1"/>
            <p:nvPr/>
          </p:nvSpPr>
          <p:spPr>
            <a:xfrm>
              <a:off x="8392191" y="2028560"/>
              <a:ext cx="715307" cy="241804"/>
            </a:xfrm>
            <a:prstGeom prst="rect">
              <a:avLst/>
            </a:prstGeom>
            <a:noFill/>
          </p:spPr>
          <p:txBody>
            <a:bodyPr wrap="none" lIns="0" tIns="0" rIns="0" bIns="0" rtlCol="0">
              <a:spAutoFit/>
            </a:bodyPr>
            <a:lstStyle/>
            <a:p>
              <a:r>
                <a:rPr lang="nl-NL" sz="700" dirty="0" err="1"/>
                <a:t>Debezium</a:t>
              </a:r>
              <a:endParaRPr lang="en-NL" sz="700" dirty="0" err="1"/>
            </a:p>
          </p:txBody>
        </p:sp>
      </p:grpSp>
    </p:spTree>
    <p:extLst>
      <p:ext uri="{BB962C8B-B14F-4D97-AF65-F5344CB8AC3E}">
        <p14:creationId xmlns:p14="http://schemas.microsoft.com/office/powerpoint/2010/main" val="3451029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9702"/>
                                        </p:tgtEl>
                                        <p:attrNameLst>
                                          <p:attrName>style.visibility</p:attrName>
                                        </p:attrNameLst>
                                      </p:cBhvr>
                                      <p:to>
                                        <p:strVal val="visible"/>
                                      </p:to>
                                    </p:set>
                                    <p:animEffect transition="in" filter="fade">
                                      <p:cBhvr>
                                        <p:cTn id="17" dur="1000"/>
                                        <p:tgtEl>
                                          <p:spTgt spid="29702"/>
                                        </p:tgtEl>
                                      </p:cBhvr>
                                    </p:animEffect>
                                    <p:anim calcmode="lin" valueType="num">
                                      <p:cBhvr>
                                        <p:cTn id="18" dur="1000" fill="hold"/>
                                        <p:tgtEl>
                                          <p:spTgt spid="29702"/>
                                        </p:tgtEl>
                                        <p:attrNameLst>
                                          <p:attrName>ppt_x</p:attrName>
                                        </p:attrNameLst>
                                      </p:cBhvr>
                                      <p:tavLst>
                                        <p:tav tm="0">
                                          <p:val>
                                            <p:strVal val="#ppt_x"/>
                                          </p:val>
                                        </p:tav>
                                        <p:tav tm="100000">
                                          <p:val>
                                            <p:strVal val="#ppt_x"/>
                                          </p:val>
                                        </p:tav>
                                      </p:tavLst>
                                    </p:anim>
                                    <p:anim calcmode="lin" valueType="num">
                                      <p:cBhvr>
                                        <p:cTn id="19" dur="1000" fill="hold"/>
                                        <p:tgtEl>
                                          <p:spTgt spid="2970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704"/>
                                        </p:tgtEl>
                                        <p:attrNameLst>
                                          <p:attrName>style.visibility</p:attrName>
                                        </p:attrNameLst>
                                      </p:cBhvr>
                                      <p:to>
                                        <p:strVal val="visible"/>
                                      </p:to>
                                    </p:set>
                                    <p:animEffect transition="in" filter="fade">
                                      <p:cBhvr>
                                        <p:cTn id="22" dur="1000"/>
                                        <p:tgtEl>
                                          <p:spTgt spid="29704"/>
                                        </p:tgtEl>
                                      </p:cBhvr>
                                    </p:animEffect>
                                    <p:anim calcmode="lin" valueType="num">
                                      <p:cBhvr>
                                        <p:cTn id="23" dur="1000" fill="hold"/>
                                        <p:tgtEl>
                                          <p:spTgt spid="29704"/>
                                        </p:tgtEl>
                                        <p:attrNameLst>
                                          <p:attrName>ppt_x</p:attrName>
                                        </p:attrNameLst>
                                      </p:cBhvr>
                                      <p:tavLst>
                                        <p:tav tm="0">
                                          <p:val>
                                            <p:strVal val="#ppt_x"/>
                                          </p:val>
                                        </p:tav>
                                        <p:tav tm="100000">
                                          <p:val>
                                            <p:strVal val="#ppt_x"/>
                                          </p:val>
                                        </p:tav>
                                      </p:tavLst>
                                    </p:anim>
                                    <p:anim calcmode="lin" valueType="num">
                                      <p:cBhvr>
                                        <p:cTn id="24" dur="1000" fill="hold"/>
                                        <p:tgtEl>
                                          <p:spTgt spid="29704"/>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698"/>
                                        </p:tgtEl>
                                        <p:attrNameLst>
                                          <p:attrName>style.visibility</p:attrName>
                                        </p:attrNameLst>
                                      </p:cBhvr>
                                      <p:to>
                                        <p:strVal val="visible"/>
                                      </p:to>
                                    </p:set>
                                    <p:animEffect transition="in" filter="fade">
                                      <p:cBhvr>
                                        <p:cTn id="27" dur="1000"/>
                                        <p:tgtEl>
                                          <p:spTgt spid="29698"/>
                                        </p:tgtEl>
                                      </p:cBhvr>
                                    </p:animEffect>
                                    <p:anim calcmode="lin" valueType="num">
                                      <p:cBhvr>
                                        <p:cTn id="28" dur="1000" fill="hold"/>
                                        <p:tgtEl>
                                          <p:spTgt spid="29698"/>
                                        </p:tgtEl>
                                        <p:attrNameLst>
                                          <p:attrName>ppt_x</p:attrName>
                                        </p:attrNameLst>
                                      </p:cBhvr>
                                      <p:tavLst>
                                        <p:tav tm="0">
                                          <p:val>
                                            <p:strVal val="#ppt_x"/>
                                          </p:val>
                                        </p:tav>
                                        <p:tav tm="100000">
                                          <p:val>
                                            <p:strVal val="#ppt_x"/>
                                          </p:val>
                                        </p:tav>
                                      </p:tavLst>
                                    </p:anim>
                                    <p:anim calcmode="lin" valueType="num">
                                      <p:cBhvr>
                                        <p:cTn id="29" dur="1000" fill="hold"/>
                                        <p:tgtEl>
                                          <p:spTgt spid="2969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9700"/>
                                        </p:tgtEl>
                                        <p:attrNameLst>
                                          <p:attrName>style.visibility</p:attrName>
                                        </p:attrNameLst>
                                      </p:cBhvr>
                                      <p:to>
                                        <p:strVal val="visible"/>
                                      </p:to>
                                    </p:set>
                                    <p:animEffect transition="in" filter="fade">
                                      <p:cBhvr>
                                        <p:cTn id="32" dur="1000"/>
                                        <p:tgtEl>
                                          <p:spTgt spid="29700"/>
                                        </p:tgtEl>
                                      </p:cBhvr>
                                    </p:animEffect>
                                    <p:anim calcmode="lin" valueType="num">
                                      <p:cBhvr>
                                        <p:cTn id="33" dur="1000" fill="hold"/>
                                        <p:tgtEl>
                                          <p:spTgt spid="29700"/>
                                        </p:tgtEl>
                                        <p:attrNameLst>
                                          <p:attrName>ppt_x</p:attrName>
                                        </p:attrNameLst>
                                      </p:cBhvr>
                                      <p:tavLst>
                                        <p:tav tm="0">
                                          <p:val>
                                            <p:strVal val="#ppt_x"/>
                                          </p:val>
                                        </p:tav>
                                        <p:tav tm="100000">
                                          <p:val>
                                            <p:strVal val="#ppt_x"/>
                                          </p:val>
                                        </p:tav>
                                      </p:tavLst>
                                    </p:anim>
                                    <p:anim calcmode="lin" valueType="num">
                                      <p:cBhvr>
                                        <p:cTn id="34" dur="1000" fill="hold"/>
                                        <p:tgtEl>
                                          <p:spTgt spid="29700"/>
                                        </p:tgtEl>
                                        <p:attrNameLst>
                                          <p:attrName>ppt_y</p:attrName>
                                        </p:attrNameLst>
                                      </p:cBhvr>
                                      <p:tavLst>
                                        <p:tav tm="0">
                                          <p:val>
                                            <p:strVal val="#ppt_y+.1"/>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additive="base">
                                        <p:cTn id="37" dur="1000" fill="hold"/>
                                        <p:tgtEl>
                                          <p:spTgt spid="5"/>
                                        </p:tgtEl>
                                        <p:attrNameLst>
                                          <p:attrName>ppt_x</p:attrName>
                                        </p:attrNameLst>
                                      </p:cBhvr>
                                      <p:tavLst>
                                        <p:tav tm="0">
                                          <p:val>
                                            <p:strVal val="#ppt_x"/>
                                          </p:val>
                                        </p:tav>
                                        <p:tav tm="100000">
                                          <p:val>
                                            <p:strVal val="#ppt_x"/>
                                          </p:val>
                                        </p:tav>
                                      </p:tavLst>
                                    </p:anim>
                                    <p:anim calcmode="lin" valueType="num">
                                      <p:cBhvr additive="base">
                                        <p:cTn id="38" dur="1000" fill="hold"/>
                                        <p:tgtEl>
                                          <p:spTgt spid="5"/>
                                        </p:tgtEl>
                                        <p:attrNameLst>
                                          <p:attrName>ppt_y</p:attrName>
                                        </p:attrNameLst>
                                      </p:cBhvr>
                                      <p:tavLst>
                                        <p:tav tm="0">
                                          <p:val>
                                            <p:strVal val="1+#ppt_h/2"/>
                                          </p:val>
                                        </p:tav>
                                        <p:tav tm="100000">
                                          <p:val>
                                            <p:strVal val="#ppt_y"/>
                                          </p:val>
                                        </p:tav>
                                      </p:tavLst>
                                    </p:anim>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FCDF4-7C9C-4326-A8C3-427EC0296089}"/>
              </a:ext>
            </a:extLst>
          </p:cNvPr>
          <p:cNvSpPr>
            <a:spLocks noGrp="1"/>
          </p:cNvSpPr>
          <p:nvPr>
            <p:ph type="title"/>
          </p:nvPr>
        </p:nvSpPr>
        <p:spPr/>
        <p:txBody>
          <a:bodyPr/>
          <a:lstStyle/>
          <a:p>
            <a:r>
              <a:rPr lang="nl-NL" dirty="0"/>
              <a:t>Integration </a:t>
            </a:r>
            <a:r>
              <a:rPr lang="nl-NL" dirty="0" err="1"/>
              <a:t>and</a:t>
            </a:r>
            <a:r>
              <a:rPr lang="nl-NL" dirty="0"/>
              <a:t> </a:t>
            </a:r>
            <a:r>
              <a:rPr lang="nl-NL" i="1" dirty="0"/>
              <a:t>Integration</a:t>
            </a:r>
            <a:r>
              <a:rPr lang="nl-NL" dirty="0"/>
              <a:t>?</a:t>
            </a:r>
            <a:endParaRPr lang="en-NL" dirty="0"/>
          </a:p>
        </p:txBody>
      </p:sp>
      <p:pic>
        <p:nvPicPr>
          <p:cNvPr id="6" name="Snagit_SNG804">
            <a:extLst>
              <a:ext uri="{FF2B5EF4-FFF2-40B4-BE49-F238E27FC236}">
                <a16:creationId xmlns:a16="http://schemas.microsoft.com/office/drawing/2014/main" id="{0BD172B7-21EF-4354-8D0A-0FE4BB5D1943}"/>
              </a:ext>
            </a:extLst>
          </p:cNvPr>
          <p:cNvPicPr>
            <a:picLocks noGrp="1" noChangeAspect="1"/>
          </p:cNvPicPr>
          <p:nvPr>
            <p:ph idx="1"/>
          </p:nvPr>
        </p:nvPicPr>
        <p:blipFill>
          <a:blip r:embed="rId2"/>
          <a:stretch>
            <a:fillRect/>
          </a:stretch>
        </p:blipFill>
        <p:spPr>
          <a:xfrm>
            <a:off x="719999" y="901175"/>
            <a:ext cx="1920406" cy="388654"/>
          </a:xfrm>
        </p:spPr>
      </p:pic>
      <p:sp>
        <p:nvSpPr>
          <p:cNvPr id="4" name="Footer Placeholder 3">
            <a:extLst>
              <a:ext uri="{FF2B5EF4-FFF2-40B4-BE49-F238E27FC236}">
                <a16:creationId xmlns:a16="http://schemas.microsoft.com/office/drawing/2014/main" id="{613AEC57-595A-4DFE-BCAF-3433C418D706}"/>
              </a:ext>
            </a:extLst>
          </p:cNvPr>
          <p:cNvSpPr>
            <a:spLocks noGrp="1"/>
          </p:cNvSpPr>
          <p:nvPr>
            <p:ph type="ftr" sz="quarter" idx="11"/>
          </p:nvPr>
        </p:nvSpPr>
        <p:spPr/>
        <p:txBody>
          <a:bodyPr/>
          <a:lstStyle/>
          <a:p>
            <a:r>
              <a:rPr lang="en-US"/>
              <a:t>Changing Views on Integration - AUSOUG Webinar Series</a:t>
            </a:r>
            <a:endParaRPr lang="nl-NL"/>
          </a:p>
        </p:txBody>
      </p:sp>
      <p:pic>
        <p:nvPicPr>
          <p:cNvPr id="8" name="Snagit_SNG806">
            <a:extLst>
              <a:ext uri="{FF2B5EF4-FFF2-40B4-BE49-F238E27FC236}">
                <a16:creationId xmlns:a16="http://schemas.microsoft.com/office/drawing/2014/main" id="{A1F30D7A-69A5-4AFC-9C78-CDD90FDB9122}"/>
              </a:ext>
            </a:extLst>
          </p:cNvPr>
          <p:cNvPicPr>
            <a:picLocks noChangeAspect="1"/>
          </p:cNvPicPr>
          <p:nvPr/>
        </p:nvPicPr>
        <p:blipFill>
          <a:blip r:embed="rId3"/>
          <a:stretch>
            <a:fillRect/>
          </a:stretch>
        </p:blipFill>
        <p:spPr>
          <a:xfrm>
            <a:off x="719999" y="1579824"/>
            <a:ext cx="3779848" cy="1364098"/>
          </a:xfrm>
          <a:prstGeom prst="rect">
            <a:avLst/>
          </a:prstGeom>
        </p:spPr>
      </p:pic>
      <p:pic>
        <p:nvPicPr>
          <p:cNvPr id="10" name="Snagit_SNG809">
            <a:extLst>
              <a:ext uri="{FF2B5EF4-FFF2-40B4-BE49-F238E27FC236}">
                <a16:creationId xmlns:a16="http://schemas.microsoft.com/office/drawing/2014/main" id="{FDA38822-A080-4552-B757-81CABC0D3A95}"/>
              </a:ext>
            </a:extLst>
          </p:cNvPr>
          <p:cNvPicPr>
            <a:picLocks noChangeAspect="1"/>
          </p:cNvPicPr>
          <p:nvPr/>
        </p:nvPicPr>
        <p:blipFill>
          <a:blip r:embed="rId4"/>
          <a:stretch>
            <a:fillRect/>
          </a:stretch>
        </p:blipFill>
        <p:spPr>
          <a:xfrm>
            <a:off x="4223023" y="2005373"/>
            <a:ext cx="3772227" cy="2850127"/>
          </a:xfrm>
          <a:prstGeom prst="rect">
            <a:avLst/>
          </a:prstGeom>
        </p:spPr>
      </p:pic>
      <p:sp>
        <p:nvSpPr>
          <p:cNvPr id="11" name="Rectangular Callout 24">
            <a:extLst>
              <a:ext uri="{FF2B5EF4-FFF2-40B4-BE49-F238E27FC236}">
                <a16:creationId xmlns:a16="http://schemas.microsoft.com/office/drawing/2014/main" id="{618335A0-39C7-4DDD-954D-BD92365B5BE6}"/>
              </a:ext>
            </a:extLst>
          </p:cNvPr>
          <p:cNvSpPr/>
          <p:nvPr/>
        </p:nvSpPr>
        <p:spPr>
          <a:xfrm>
            <a:off x="3304398" y="999609"/>
            <a:ext cx="2118940" cy="468946"/>
          </a:xfrm>
          <a:prstGeom prst="wedgeRectCallout">
            <a:avLst>
              <a:gd name="adj1" fmla="val -33996"/>
              <a:gd name="adj2" fmla="val 147626"/>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solidFill>
                  <a:schemeClr val="accent2">
                    <a:lumMod val="75000"/>
                  </a:schemeClr>
                </a:solidFill>
              </a:rPr>
              <a:t>Evolved from Oracle Service Bus and SOA Suite</a:t>
            </a:r>
            <a:endParaRPr lang="nl-NL" sz="1200" dirty="0">
              <a:solidFill>
                <a:schemeClr val="accent2">
                  <a:lumMod val="75000"/>
                </a:schemeClr>
              </a:solidFill>
            </a:endParaRPr>
          </a:p>
        </p:txBody>
      </p:sp>
      <p:sp>
        <p:nvSpPr>
          <p:cNvPr id="12" name="Rectangular Callout 24">
            <a:extLst>
              <a:ext uri="{FF2B5EF4-FFF2-40B4-BE49-F238E27FC236}">
                <a16:creationId xmlns:a16="http://schemas.microsoft.com/office/drawing/2014/main" id="{958E6AFD-93F3-4F47-BFD4-7FEF4987070F}"/>
              </a:ext>
            </a:extLst>
          </p:cNvPr>
          <p:cNvSpPr/>
          <p:nvPr/>
        </p:nvSpPr>
        <p:spPr>
          <a:xfrm>
            <a:off x="6392917" y="2475186"/>
            <a:ext cx="2469931" cy="468736"/>
          </a:xfrm>
          <a:prstGeom prst="wedgeRectCallout">
            <a:avLst>
              <a:gd name="adj1" fmla="val -17531"/>
              <a:gd name="adj2" fmla="val 209796"/>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solidFill>
                  <a:schemeClr val="accent2">
                    <a:lumMod val="75000"/>
                  </a:schemeClr>
                </a:solidFill>
              </a:rPr>
              <a:t>Evolved from Oracle Data Integrator (ODI) and </a:t>
            </a:r>
            <a:r>
              <a:rPr lang="en-US" sz="1200" dirty="0" err="1">
                <a:solidFill>
                  <a:schemeClr val="accent2">
                    <a:lumMod val="75000"/>
                  </a:schemeClr>
                </a:solidFill>
              </a:rPr>
              <a:t>GoldenGate</a:t>
            </a:r>
            <a:endParaRPr lang="nl-NL" sz="1200" dirty="0">
              <a:solidFill>
                <a:schemeClr val="accent2">
                  <a:lumMod val="75000"/>
                </a:schemeClr>
              </a:solidFill>
            </a:endParaRPr>
          </a:p>
        </p:txBody>
      </p:sp>
      <p:pic>
        <p:nvPicPr>
          <p:cNvPr id="14" name="Snagit_SNG829">
            <a:extLst>
              <a:ext uri="{FF2B5EF4-FFF2-40B4-BE49-F238E27FC236}">
                <a16:creationId xmlns:a16="http://schemas.microsoft.com/office/drawing/2014/main" id="{EE7B0336-AC5C-4EA5-B0C4-53152640FC78}"/>
              </a:ext>
            </a:extLst>
          </p:cNvPr>
          <p:cNvPicPr>
            <a:picLocks noChangeAspect="1"/>
          </p:cNvPicPr>
          <p:nvPr/>
        </p:nvPicPr>
        <p:blipFill>
          <a:blip r:embed="rId5"/>
          <a:stretch>
            <a:fillRect/>
          </a:stretch>
        </p:blipFill>
        <p:spPr>
          <a:xfrm>
            <a:off x="246429" y="4436598"/>
            <a:ext cx="2725655" cy="418902"/>
          </a:xfrm>
          <a:prstGeom prst="rect">
            <a:avLst/>
          </a:prstGeom>
        </p:spPr>
      </p:pic>
      <p:pic>
        <p:nvPicPr>
          <p:cNvPr id="16" name="Snagit_SNG82B">
            <a:extLst>
              <a:ext uri="{FF2B5EF4-FFF2-40B4-BE49-F238E27FC236}">
                <a16:creationId xmlns:a16="http://schemas.microsoft.com/office/drawing/2014/main" id="{CAAA95EF-56B1-4239-A286-5F937361DA34}"/>
              </a:ext>
            </a:extLst>
          </p:cNvPr>
          <p:cNvPicPr>
            <a:picLocks noChangeAspect="1"/>
          </p:cNvPicPr>
          <p:nvPr/>
        </p:nvPicPr>
        <p:blipFill>
          <a:blip r:embed="rId6"/>
          <a:stretch>
            <a:fillRect/>
          </a:stretch>
        </p:blipFill>
        <p:spPr>
          <a:xfrm>
            <a:off x="6337737" y="825692"/>
            <a:ext cx="2722619" cy="780990"/>
          </a:xfrm>
          <a:prstGeom prst="rect">
            <a:avLst/>
          </a:prstGeom>
        </p:spPr>
      </p:pic>
      <p:pic>
        <p:nvPicPr>
          <p:cNvPr id="17" name="Picture 16">
            <a:extLst>
              <a:ext uri="{FF2B5EF4-FFF2-40B4-BE49-F238E27FC236}">
                <a16:creationId xmlns:a16="http://schemas.microsoft.com/office/drawing/2014/main" id="{3810DEB9-5352-4805-8127-BC03B8B206EF}"/>
              </a:ext>
            </a:extLst>
          </p:cNvPr>
          <p:cNvPicPr>
            <a:picLocks noChangeAspect="1"/>
          </p:cNvPicPr>
          <p:nvPr/>
        </p:nvPicPr>
        <p:blipFill>
          <a:blip r:embed="rId7"/>
          <a:stretch>
            <a:fillRect/>
          </a:stretch>
        </p:blipFill>
        <p:spPr>
          <a:xfrm>
            <a:off x="2135414" y="3233917"/>
            <a:ext cx="1547216" cy="1149516"/>
          </a:xfrm>
          <a:prstGeom prst="rect">
            <a:avLst/>
          </a:prstGeom>
        </p:spPr>
      </p:pic>
    </p:spTree>
    <p:extLst>
      <p:ext uri="{BB962C8B-B14F-4D97-AF65-F5344CB8AC3E}">
        <p14:creationId xmlns:p14="http://schemas.microsoft.com/office/powerpoint/2010/main" val="1863796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750"/>
                                        <p:tgtEl>
                                          <p:spTgt spid="16"/>
                                        </p:tgtEl>
                                      </p:cBhvr>
                                    </p:animEffect>
                                  </p:childTnLst>
                                </p:cTn>
                              </p:par>
                              <p:par>
                                <p:cTn id="28" presetID="10" presetClass="entr" presetSubtype="0" fill="hold"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childTnLst>
                          </p:cTn>
                        </p:par>
                        <p:par>
                          <p:cTn id="31" fill="hold">
                            <p:stCondLst>
                              <p:cond delay="1750"/>
                            </p:stCondLst>
                            <p:childTnLst>
                              <p:par>
                                <p:cTn id="32" presetID="10" presetClass="entr" presetSubtype="0" fill="hold"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p:txBody>
          <a:bodyPr/>
          <a:lstStyle/>
          <a:p>
            <a:r>
              <a:rPr lang="nl-NL" dirty="0"/>
              <a:t>Data Pipeline is special type of </a:t>
            </a:r>
            <a:r>
              <a:rPr lang="nl-NL" dirty="0" err="1"/>
              <a:t>Horizontal</a:t>
            </a:r>
            <a:r>
              <a:rPr lang="nl-NL" dirty="0"/>
              <a:t> Integration</a:t>
            </a:r>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A.S. Watson - Integration Architecture Future</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err="1"/>
              <a:t>Ingestion</a:t>
            </a:r>
            <a:endParaRPr lang="en-NL" sz="1200" dirty="0"/>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416795" y="1970521"/>
            <a:ext cx="1123344" cy="9314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15" name="Rectangle: Rounded Corners 14">
            <a:extLst>
              <a:ext uri="{FF2B5EF4-FFF2-40B4-BE49-F238E27FC236}">
                <a16:creationId xmlns:a16="http://schemas.microsoft.com/office/drawing/2014/main" id="{AB14B637-6B16-4B98-A4A9-607AB72C01D1}"/>
              </a:ext>
            </a:extLst>
          </p:cNvPr>
          <p:cNvSpPr/>
          <p:nvPr/>
        </p:nvSpPr>
        <p:spPr>
          <a:xfrm>
            <a:off x="6810506" y="1973476"/>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834832" y="2595621"/>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834833" y="3228538"/>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18" name="Arrow: Right 17">
            <a:extLst>
              <a:ext uri="{FF2B5EF4-FFF2-40B4-BE49-F238E27FC236}">
                <a16:creationId xmlns:a16="http://schemas.microsoft.com/office/drawing/2014/main" id="{A05EAC26-F26C-495C-B45C-928CE12DA79D}"/>
              </a:ext>
            </a:extLst>
          </p:cNvPr>
          <p:cNvSpPr/>
          <p:nvPr/>
        </p:nvSpPr>
        <p:spPr>
          <a:xfrm>
            <a:off x="5798386" y="1846333"/>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19" name="Arrow: Right 18">
            <a:extLst>
              <a:ext uri="{FF2B5EF4-FFF2-40B4-BE49-F238E27FC236}">
                <a16:creationId xmlns:a16="http://schemas.microsoft.com/office/drawing/2014/main" id="{B511F96C-A13F-41FD-A270-9BC6693E792F}"/>
              </a:ext>
            </a:extLst>
          </p:cNvPr>
          <p:cNvSpPr/>
          <p:nvPr/>
        </p:nvSpPr>
        <p:spPr>
          <a:xfrm>
            <a:off x="8133770" y="1898212"/>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20" name="Arrow: Right 19">
            <a:extLst>
              <a:ext uri="{FF2B5EF4-FFF2-40B4-BE49-F238E27FC236}">
                <a16:creationId xmlns:a16="http://schemas.microsoft.com/office/drawing/2014/main" id="{EEFD44DE-AB3C-4C0B-8512-FC2BDC3DF42F}"/>
              </a:ext>
            </a:extLst>
          </p:cNvPr>
          <p:cNvSpPr/>
          <p:nvPr/>
        </p:nvSpPr>
        <p:spPr>
          <a:xfrm>
            <a:off x="5793635" y="2526030"/>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
        <p:nvSpPr>
          <p:cNvPr id="9" name="Rectangle: Rounded Corners 8">
            <a:extLst>
              <a:ext uri="{FF2B5EF4-FFF2-40B4-BE49-F238E27FC236}">
                <a16:creationId xmlns:a16="http://schemas.microsoft.com/office/drawing/2014/main" id="{A36A1AE3-4AD4-43B8-839F-DD9AC4BB5EC9}"/>
              </a:ext>
            </a:extLst>
          </p:cNvPr>
          <p:cNvSpPr/>
          <p:nvPr/>
        </p:nvSpPr>
        <p:spPr>
          <a:xfrm>
            <a:off x="878845" y="3991443"/>
            <a:ext cx="7154729" cy="3837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Master Data Management, Meta-Data Management, Data </a:t>
            </a:r>
            <a:r>
              <a:rPr lang="nl-NL" dirty="0" err="1"/>
              <a:t>Governance</a:t>
            </a:r>
            <a:endParaRPr lang="en-NL" dirty="0"/>
          </a:p>
        </p:txBody>
      </p:sp>
      <p:sp>
        <p:nvSpPr>
          <p:cNvPr id="21" name="Rectangle: Rounded Corners 20">
            <a:extLst>
              <a:ext uri="{FF2B5EF4-FFF2-40B4-BE49-F238E27FC236}">
                <a16:creationId xmlns:a16="http://schemas.microsoft.com/office/drawing/2014/main" id="{F4879FB1-8A7D-4D14-AAB1-800A78F8ED97}"/>
              </a:ext>
            </a:extLst>
          </p:cNvPr>
          <p:cNvSpPr/>
          <p:nvPr/>
        </p:nvSpPr>
        <p:spPr>
          <a:xfrm>
            <a:off x="878845" y="4421528"/>
            <a:ext cx="7154729" cy="3837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Data Access, </a:t>
            </a:r>
            <a:r>
              <a:rPr lang="nl-NL" dirty="0" err="1"/>
              <a:t>Authorization</a:t>
            </a:r>
            <a:r>
              <a:rPr lang="nl-NL" dirty="0"/>
              <a:t>, Privacy</a:t>
            </a:r>
            <a:endParaRPr lang="en-NL" dirty="0"/>
          </a:p>
        </p:txBody>
      </p:sp>
      <p:sp>
        <p:nvSpPr>
          <p:cNvPr id="22" name="Rectangle: Rounded Corners 21">
            <a:extLst>
              <a:ext uri="{FF2B5EF4-FFF2-40B4-BE49-F238E27FC236}">
                <a16:creationId xmlns:a16="http://schemas.microsoft.com/office/drawing/2014/main" id="{7E766D47-EAE1-41B1-8B45-4BA07652B4FD}"/>
              </a:ext>
            </a:extLst>
          </p:cNvPr>
          <p:cNvSpPr/>
          <p:nvPr/>
        </p:nvSpPr>
        <p:spPr>
          <a:xfrm>
            <a:off x="4577078" y="2122921"/>
            <a:ext cx="1123344" cy="9314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23" name="Rectangle: Rounded Corners 22">
            <a:extLst>
              <a:ext uri="{FF2B5EF4-FFF2-40B4-BE49-F238E27FC236}">
                <a16:creationId xmlns:a16="http://schemas.microsoft.com/office/drawing/2014/main" id="{88970E5B-3FBA-43BF-A0D1-B9D0BA699292}"/>
              </a:ext>
            </a:extLst>
          </p:cNvPr>
          <p:cNvSpPr/>
          <p:nvPr/>
        </p:nvSpPr>
        <p:spPr>
          <a:xfrm>
            <a:off x="4729478" y="2275321"/>
            <a:ext cx="1123344" cy="9314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24" name="Rectangle: Rounded Corners 23">
            <a:extLst>
              <a:ext uri="{FF2B5EF4-FFF2-40B4-BE49-F238E27FC236}">
                <a16:creationId xmlns:a16="http://schemas.microsoft.com/office/drawing/2014/main" id="{319310D0-DC5D-415B-82B2-4C5EC4C6CBB4}"/>
              </a:ext>
            </a:extLst>
          </p:cNvPr>
          <p:cNvSpPr/>
          <p:nvPr/>
        </p:nvSpPr>
        <p:spPr>
          <a:xfrm>
            <a:off x="4889761" y="2427721"/>
            <a:ext cx="1123344" cy="9314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26" name="Rectangle: Rounded Corners 25">
            <a:extLst>
              <a:ext uri="{FF2B5EF4-FFF2-40B4-BE49-F238E27FC236}">
                <a16:creationId xmlns:a16="http://schemas.microsoft.com/office/drawing/2014/main" id="{99ACDFC7-0046-4A50-B5E8-89D77FCBFA90}"/>
              </a:ext>
            </a:extLst>
          </p:cNvPr>
          <p:cNvSpPr/>
          <p:nvPr/>
        </p:nvSpPr>
        <p:spPr>
          <a:xfrm>
            <a:off x="6844831" y="1267080"/>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solidFill>
                  <a:schemeClr val="accent2">
                    <a:lumMod val="75000"/>
                  </a:schemeClr>
                </a:solidFill>
              </a:rPr>
              <a:t>Internal</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Public </a:t>
            </a:r>
            <a:r>
              <a:rPr lang="nl-NL" sz="1200" dirty="0" err="1">
                <a:solidFill>
                  <a:schemeClr val="accent2">
                    <a:lumMod val="75000"/>
                  </a:schemeClr>
                </a:solidFill>
              </a:rPr>
              <a:t>APIs</a:t>
            </a:r>
            <a:endParaRPr lang="en-NL" sz="1200" dirty="0">
              <a:solidFill>
                <a:schemeClr val="accent2">
                  <a:lumMod val="75000"/>
                </a:schemeClr>
              </a:solidFill>
            </a:endParaRPr>
          </a:p>
        </p:txBody>
      </p:sp>
      <p:sp>
        <p:nvSpPr>
          <p:cNvPr id="25" name="Arrow: Right 24">
            <a:extLst>
              <a:ext uri="{FF2B5EF4-FFF2-40B4-BE49-F238E27FC236}">
                <a16:creationId xmlns:a16="http://schemas.microsoft.com/office/drawing/2014/main" id="{5CB65573-AF09-443C-A661-B8E900E6201E}"/>
              </a:ext>
            </a:extLst>
          </p:cNvPr>
          <p:cNvSpPr/>
          <p:nvPr/>
        </p:nvSpPr>
        <p:spPr>
          <a:xfrm>
            <a:off x="5793634" y="1113996"/>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Services</a:t>
            </a:r>
            <a:endParaRPr lang="en-NL" sz="1200" dirty="0"/>
          </a:p>
        </p:txBody>
      </p:sp>
      <p:sp>
        <p:nvSpPr>
          <p:cNvPr id="10" name="Arrow: Right 9">
            <a:extLst>
              <a:ext uri="{FF2B5EF4-FFF2-40B4-BE49-F238E27FC236}">
                <a16:creationId xmlns:a16="http://schemas.microsoft.com/office/drawing/2014/main" id="{08840743-3F78-48C2-B547-0AEB6EDA6F73}"/>
              </a:ext>
            </a:extLst>
          </p:cNvPr>
          <p:cNvSpPr/>
          <p:nvPr/>
        </p:nvSpPr>
        <p:spPr>
          <a:xfrm>
            <a:off x="461756" y="807112"/>
            <a:ext cx="5899630" cy="432792"/>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Hot Flow of Real Time Streaming Data</a:t>
            </a:r>
            <a:endParaRPr lang="en-NL" dirty="0"/>
          </a:p>
        </p:txBody>
      </p:sp>
      <p:sp>
        <p:nvSpPr>
          <p:cNvPr id="27" name="Lightning Bolt 26">
            <a:extLst>
              <a:ext uri="{FF2B5EF4-FFF2-40B4-BE49-F238E27FC236}">
                <a16:creationId xmlns:a16="http://schemas.microsoft.com/office/drawing/2014/main" id="{75928891-75E6-4473-9F78-0B1310430F14}"/>
              </a:ext>
            </a:extLst>
          </p:cNvPr>
          <p:cNvSpPr/>
          <p:nvPr/>
        </p:nvSpPr>
        <p:spPr>
          <a:xfrm>
            <a:off x="1448252" y="868559"/>
            <a:ext cx="231329" cy="429328"/>
          </a:xfrm>
          <a:prstGeom prst="lightningBolt">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Lightning Bolt 27">
            <a:extLst>
              <a:ext uri="{FF2B5EF4-FFF2-40B4-BE49-F238E27FC236}">
                <a16:creationId xmlns:a16="http://schemas.microsoft.com/office/drawing/2014/main" id="{E4496178-4BE0-4F16-9A22-91BFD34273B4}"/>
              </a:ext>
            </a:extLst>
          </p:cNvPr>
          <p:cNvSpPr/>
          <p:nvPr/>
        </p:nvSpPr>
        <p:spPr>
          <a:xfrm>
            <a:off x="4884066" y="839460"/>
            <a:ext cx="231329" cy="429328"/>
          </a:xfrm>
          <a:prstGeom prst="lightningBolt">
            <a:avLst/>
          </a:prstGeom>
          <a:solidFill>
            <a:srgbClr val="FFC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29117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0"/>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6"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9" grpId="0" animBg="1"/>
      <p:bldP spid="21" grpId="0" animBg="1"/>
      <p:bldP spid="22" grpId="0" animBg="1"/>
      <p:bldP spid="23" grpId="0" animBg="1"/>
      <p:bldP spid="24" grpId="0" animBg="1"/>
      <p:bldP spid="26" grpId="0" animBg="1"/>
      <p:bldP spid="25" grpId="0" animBg="1"/>
      <p:bldP spid="10"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467C-0C5D-49D5-8F43-3A3B0D64EA0D}"/>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737B80E-5465-4472-BC54-710963C839B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C113FB2-13C1-42F7-9DA4-20C7F749850A}"/>
              </a:ext>
            </a:extLst>
          </p:cNvPr>
          <p:cNvSpPr>
            <a:spLocks noGrp="1"/>
          </p:cNvSpPr>
          <p:nvPr>
            <p:ph type="ftr" sz="quarter" idx="11"/>
          </p:nvPr>
        </p:nvSpPr>
        <p:spPr/>
        <p:txBody>
          <a:bodyPr/>
          <a:lstStyle/>
          <a:p>
            <a:r>
              <a:rPr lang="en-US"/>
              <a:t>Changing Views on Integration - AUSOUG Webinar Series</a:t>
            </a:r>
            <a:endParaRPr lang="nl-NL"/>
          </a:p>
        </p:txBody>
      </p:sp>
      <p:pic>
        <p:nvPicPr>
          <p:cNvPr id="6" name="Picture 2">
            <a:extLst>
              <a:ext uri="{FF2B5EF4-FFF2-40B4-BE49-F238E27FC236}">
                <a16:creationId xmlns:a16="http://schemas.microsoft.com/office/drawing/2014/main" id="{D34DE7A9-421B-48BF-A5CE-0BA5D11D29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7575" y="117473"/>
            <a:ext cx="6896422" cy="4716000"/>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3A3DD411-7B2E-4208-A571-4986CD8AFF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73" y="2171043"/>
            <a:ext cx="801414" cy="801414"/>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a:extLst>
              <a:ext uri="{FF2B5EF4-FFF2-40B4-BE49-F238E27FC236}">
                <a16:creationId xmlns:a16="http://schemas.microsoft.com/office/drawing/2014/main" id="{EE605DB2-2982-4008-BDD8-CB3CF4C277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265" y="2524620"/>
            <a:ext cx="813019" cy="10131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Google Shape;64;p14">
            <a:extLst>
              <a:ext uri="{FF2B5EF4-FFF2-40B4-BE49-F238E27FC236}">
                <a16:creationId xmlns:a16="http://schemas.microsoft.com/office/drawing/2014/main" id="{10D70181-8238-4384-9B3A-B8013E0A0BFA}"/>
              </a:ext>
            </a:extLst>
          </p:cNvPr>
          <p:cNvPicPr preferRelativeResize="0"/>
          <p:nvPr/>
        </p:nvPicPr>
        <p:blipFill>
          <a:blip r:embed="rId5">
            <a:alphaModFix/>
          </a:blip>
          <a:stretch>
            <a:fillRect/>
          </a:stretch>
        </p:blipFill>
        <p:spPr>
          <a:xfrm>
            <a:off x="5445062" y="1294727"/>
            <a:ext cx="2285875" cy="631600"/>
          </a:xfrm>
          <a:prstGeom prst="rect">
            <a:avLst/>
          </a:prstGeom>
          <a:noFill/>
          <a:ln>
            <a:noFill/>
          </a:ln>
        </p:spPr>
      </p:pic>
    </p:spTree>
    <p:extLst>
      <p:ext uri="{BB962C8B-B14F-4D97-AF65-F5344CB8AC3E}">
        <p14:creationId xmlns:p14="http://schemas.microsoft.com/office/powerpoint/2010/main" val="42497553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37"/>
          <p:cNvSpPr txBox="1">
            <a:spLocks noGrp="1"/>
          </p:cNvSpPr>
          <p:nvPr>
            <p:ph type="title"/>
          </p:nvPr>
        </p:nvSpPr>
        <p:spPr>
          <a:xfrm>
            <a:off x="720000" y="288000"/>
            <a:ext cx="6623999" cy="503999"/>
          </a:xfrm>
        </p:spPr>
        <p:txBody>
          <a:bodyPr spcFirstLastPara="1" lIns="91425" tIns="91425" rIns="91425" bIns="91425" anchor="ctr" anchorCtr="0">
            <a:normAutofit/>
          </a:bodyPr>
          <a:lstStyle/>
          <a:p>
            <a:pPr marL="0" lvl="0" indent="0" rtl="0">
              <a:spcBef>
                <a:spcPts val="0"/>
              </a:spcBef>
              <a:spcAft>
                <a:spcPts val="0"/>
              </a:spcAft>
              <a:buNone/>
            </a:pPr>
            <a:r>
              <a:rPr lang="en-US" dirty="0"/>
              <a:t>The Third Dimension</a:t>
            </a:r>
            <a:endParaRPr lang="en-NL"/>
          </a:p>
        </p:txBody>
      </p:sp>
      <p:sp>
        <p:nvSpPr>
          <p:cNvPr id="415" name="Google Shape;415;p37"/>
          <p:cNvSpPr txBox="1">
            <a:spLocks noGrp="1"/>
          </p:cNvSpPr>
          <p:nvPr>
            <p:ph idx="1"/>
          </p:nvPr>
        </p:nvSpPr>
        <p:spPr>
          <a:xfrm>
            <a:off x="720000" y="900001"/>
            <a:ext cx="3744000" cy="3401999"/>
          </a:xfrm>
        </p:spPr>
        <p:txBody>
          <a:bodyPr spcFirstLastPara="1" lIns="91425" tIns="91425" rIns="91425" bIns="91425" anchor="t" anchorCtr="0">
            <a:normAutofit/>
          </a:bodyPr>
          <a:lstStyle/>
          <a:p>
            <a:pPr marL="457200" lvl="0" indent="0" rtl="0">
              <a:spcBef>
                <a:spcPts val="0"/>
              </a:spcBef>
              <a:spcAft>
                <a:spcPts val="0"/>
              </a:spcAft>
              <a:buNone/>
            </a:pPr>
            <a:endParaRPr lang="en-NL" dirty="0"/>
          </a:p>
          <a:p>
            <a:pPr marL="0" lvl="0" indent="0" rtl="0">
              <a:spcBef>
                <a:spcPts val="0"/>
              </a:spcBef>
              <a:spcAft>
                <a:spcPts val="1600"/>
              </a:spcAft>
              <a:buNone/>
            </a:pPr>
            <a:r>
              <a:rPr lang="nl-NL" dirty="0"/>
              <a:t>Both </a:t>
            </a:r>
            <a:r>
              <a:rPr lang="nl-NL" dirty="0" err="1"/>
              <a:t>Horizontal</a:t>
            </a:r>
            <a:r>
              <a:rPr lang="nl-NL" dirty="0"/>
              <a:t> </a:t>
            </a:r>
            <a:r>
              <a:rPr lang="nl-NL" dirty="0" err="1"/>
              <a:t>and</a:t>
            </a:r>
            <a:r>
              <a:rPr lang="nl-NL" dirty="0"/>
              <a:t> </a:t>
            </a:r>
            <a:r>
              <a:rPr lang="nl-NL" dirty="0" err="1"/>
              <a:t>Vertical</a:t>
            </a:r>
            <a:r>
              <a:rPr lang="nl-NL" dirty="0"/>
              <a:t> Integration are </a:t>
            </a:r>
            <a:r>
              <a:rPr lang="nl-NL" i="1" dirty="0"/>
              <a:t>pre-</a:t>
            </a:r>
            <a:r>
              <a:rPr lang="nl-NL" i="1" dirty="0" err="1"/>
              <a:t>determined</a:t>
            </a:r>
            <a:endParaRPr lang="nl-NL" i="1" dirty="0"/>
          </a:p>
          <a:p>
            <a:pPr>
              <a:spcAft>
                <a:spcPts val="1600"/>
              </a:spcAft>
            </a:pPr>
            <a:r>
              <a:rPr lang="nl-NL" dirty="0"/>
              <a:t>end-</a:t>
            </a:r>
            <a:r>
              <a:rPr lang="nl-NL" dirty="0" err="1"/>
              <a:t>to</a:t>
            </a:r>
            <a:r>
              <a:rPr lang="nl-NL" dirty="0"/>
              <a:t>-end </a:t>
            </a:r>
            <a:r>
              <a:rPr lang="nl-NL" dirty="0" err="1"/>
              <a:t>chains</a:t>
            </a:r>
            <a:r>
              <a:rPr lang="nl-NL" dirty="0"/>
              <a:t> </a:t>
            </a:r>
            <a:r>
              <a:rPr lang="nl-NL" dirty="0" err="1"/>
              <a:t>from</a:t>
            </a:r>
            <a:r>
              <a:rPr lang="nl-NL" dirty="0"/>
              <a:t> </a:t>
            </a:r>
            <a:r>
              <a:rPr lang="nl-NL" dirty="0" err="1"/>
              <a:t>specified</a:t>
            </a:r>
            <a:r>
              <a:rPr lang="nl-NL" dirty="0"/>
              <a:t> source(s) </a:t>
            </a:r>
            <a:r>
              <a:rPr lang="nl-NL" dirty="0" err="1"/>
              <a:t>to</a:t>
            </a:r>
            <a:r>
              <a:rPr lang="nl-NL" dirty="0"/>
              <a:t> a </a:t>
            </a:r>
            <a:r>
              <a:rPr lang="nl-NL" dirty="0" err="1"/>
              <a:t>designated</a:t>
            </a:r>
            <a:r>
              <a:rPr lang="nl-NL" dirty="0"/>
              <a:t> target</a:t>
            </a:r>
          </a:p>
          <a:p>
            <a:pPr>
              <a:spcAft>
                <a:spcPts val="1600"/>
              </a:spcAft>
            </a:pPr>
            <a:r>
              <a:rPr lang="nl-NL" dirty="0" err="1"/>
              <a:t>triggered</a:t>
            </a:r>
            <a:r>
              <a:rPr lang="nl-NL" dirty="0"/>
              <a:t> </a:t>
            </a:r>
            <a:r>
              <a:rPr lang="nl-NL" dirty="0" err="1"/>
              <a:t>by</a:t>
            </a:r>
            <a:r>
              <a:rPr lang="nl-NL" dirty="0"/>
              <a:t> </a:t>
            </a:r>
            <a:r>
              <a:rPr lang="nl-NL" dirty="0" err="1"/>
              <a:t>synchronous</a:t>
            </a:r>
            <a:r>
              <a:rPr lang="nl-NL" dirty="0"/>
              <a:t> </a:t>
            </a:r>
            <a:r>
              <a:rPr lang="nl-NL" dirty="0" err="1"/>
              <a:t>requests</a:t>
            </a:r>
            <a:r>
              <a:rPr lang="nl-NL" dirty="0"/>
              <a:t> </a:t>
            </a:r>
            <a:r>
              <a:rPr lang="nl-NL" dirty="0" err="1"/>
              <a:t>and</a:t>
            </a:r>
            <a:r>
              <a:rPr lang="nl-NL" dirty="0"/>
              <a:t> time events (batch)</a:t>
            </a:r>
          </a:p>
        </p:txBody>
      </p:sp>
      <p:sp>
        <p:nvSpPr>
          <p:cNvPr id="102" name="Footer Placeholder 3">
            <a:extLst>
              <a:ext uri="{FF2B5EF4-FFF2-40B4-BE49-F238E27FC236}">
                <a16:creationId xmlns:a16="http://schemas.microsoft.com/office/drawing/2014/main" id="{F4B637BD-681A-49A7-878F-3F20E7CABDEB}"/>
              </a:ext>
            </a:extLst>
          </p:cNvPr>
          <p:cNvSpPr>
            <a:spLocks noGrp="1"/>
          </p:cNvSpPr>
          <p:nvPr>
            <p:ph type="ftr" sz="quarter" idx="11"/>
          </p:nvPr>
        </p:nvSpPr>
        <p:spPr>
          <a:xfrm>
            <a:off x="4968000" y="5004000"/>
            <a:ext cx="3240000" cy="108000"/>
          </a:xfrm>
        </p:spPr>
        <p:txBody>
          <a:bodyPr/>
          <a:lstStyle/>
          <a:p>
            <a:pPr>
              <a:spcAft>
                <a:spcPts val="600"/>
              </a:spcAft>
            </a:pPr>
            <a:r>
              <a:rPr lang="en-US"/>
              <a:t>Changing Views on Integration - AUSOUG Webinar Series</a:t>
            </a:r>
            <a:endParaRPr lang="nl-NL"/>
          </a:p>
        </p:txBody>
      </p:sp>
      <p:pic>
        <p:nvPicPr>
          <p:cNvPr id="417" name="Google Shape;417;p37"/>
          <p:cNvPicPr preferRelativeResize="0"/>
          <p:nvPr/>
        </p:nvPicPr>
        <p:blipFill>
          <a:blip r:embed="rId3"/>
          <a:stretch>
            <a:fillRect/>
          </a:stretch>
        </p:blipFill>
        <p:spPr>
          <a:xfrm>
            <a:off x="4672481" y="810001"/>
            <a:ext cx="4443038" cy="3510000"/>
          </a:xfrm>
          <a:prstGeom prst="rect">
            <a:avLst/>
          </a:prstGeom>
          <a:noFill/>
          <a:ln>
            <a:noFill/>
          </a:ln>
        </p:spPr>
      </p:pic>
      <p:sp>
        <p:nvSpPr>
          <p:cNvPr id="416" name="Google Shape;416;p37" hidden="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
              <a:pPr marL="0" lvl="0" indent="0" algn="r" rtl="0">
                <a:spcBef>
                  <a:spcPts val="0"/>
                </a:spcBef>
                <a:spcAft>
                  <a:spcPts val="600"/>
                </a:spcAft>
                <a:buNone/>
              </a:pPr>
              <a:t>40</a:t>
            </a:fld>
            <a:endParaRPr lang="en-NL"/>
          </a:p>
        </p:txBody>
      </p:sp>
      <p:sp>
        <p:nvSpPr>
          <p:cNvPr id="2" name="Lightning Bolt 1">
            <a:extLst>
              <a:ext uri="{FF2B5EF4-FFF2-40B4-BE49-F238E27FC236}">
                <a16:creationId xmlns:a16="http://schemas.microsoft.com/office/drawing/2014/main" id="{2F2D1108-59EF-41CC-9AB8-F2CBBA9F8817}"/>
              </a:ext>
            </a:extLst>
          </p:cNvPr>
          <p:cNvSpPr/>
          <p:nvPr/>
        </p:nvSpPr>
        <p:spPr>
          <a:xfrm>
            <a:off x="6004045" y="972944"/>
            <a:ext cx="2274849" cy="2706029"/>
          </a:xfrm>
          <a:prstGeom prst="lightningBol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773150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5662128" y="2139866"/>
            <a:ext cx="2369612" cy="13656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712"/>
          </a:p>
        </p:txBody>
      </p:sp>
      <p:sp>
        <p:nvSpPr>
          <p:cNvPr id="16" name="Cloud 15"/>
          <p:cNvSpPr/>
          <p:nvPr/>
        </p:nvSpPr>
        <p:spPr>
          <a:xfrm>
            <a:off x="5662128" y="3425004"/>
            <a:ext cx="2369612" cy="1047038"/>
          </a:xfrm>
          <a:prstGeom prst="cloud">
            <a:avLst/>
          </a:prstGeom>
          <a:solidFill>
            <a:schemeClr val="bg2">
              <a:lumMod val="20000"/>
              <a:lumOff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5" name="Cloud 14"/>
          <p:cNvSpPr/>
          <p:nvPr/>
        </p:nvSpPr>
        <p:spPr>
          <a:xfrm>
            <a:off x="757725" y="2769218"/>
            <a:ext cx="2369612" cy="1047038"/>
          </a:xfrm>
          <a:prstGeom prst="cloud">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2" name="Title 1"/>
          <p:cNvSpPr>
            <a:spLocks noGrp="1"/>
          </p:cNvSpPr>
          <p:nvPr>
            <p:ph type="title"/>
          </p:nvPr>
        </p:nvSpPr>
        <p:spPr/>
        <p:txBody>
          <a:bodyPr/>
          <a:lstStyle/>
          <a:p>
            <a:r>
              <a:rPr lang="nl-NL" dirty="0"/>
              <a:t>Events </a:t>
            </a:r>
            <a:r>
              <a:rPr lang="nl-NL" dirty="0" err="1"/>
              <a:t>aka</a:t>
            </a:r>
            <a:r>
              <a:rPr lang="nl-NL" dirty="0"/>
              <a:t> </a:t>
            </a:r>
            <a:r>
              <a:rPr lang="nl-NL" dirty="0" err="1"/>
              <a:t>Messages</a:t>
            </a:r>
            <a:r>
              <a:rPr lang="nl-NL" dirty="0"/>
              <a:t> </a:t>
            </a:r>
            <a:endParaRPr lang="en-US" dirty="0"/>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321457" y="1032691"/>
            <a:ext cx="1119217" cy="338554"/>
          </a:xfrm>
          <a:prstGeom prst="rect">
            <a:avLst/>
          </a:prstGeom>
          <a:noFill/>
        </p:spPr>
        <p:txBody>
          <a:bodyPr wrap="none" rtlCol="0">
            <a:spAutoFit/>
          </a:bodyPr>
          <a:lstStyle/>
          <a:p>
            <a:r>
              <a:rPr lang="nl-NL" sz="1600" dirty="0">
                <a:solidFill>
                  <a:schemeClr val="tx2"/>
                </a:solidFill>
              </a:rPr>
              <a:t>Producers</a:t>
            </a:r>
            <a:endParaRPr lang="en-US" sz="1600" dirty="0" err="1">
              <a:solidFill>
                <a:schemeClr val="tx2"/>
              </a:solidFill>
            </a:endParaRPr>
          </a:p>
        </p:txBody>
      </p:sp>
      <p:sp>
        <p:nvSpPr>
          <p:cNvPr id="13" name="TextBox 12"/>
          <p:cNvSpPr txBox="1"/>
          <p:nvPr/>
        </p:nvSpPr>
        <p:spPr>
          <a:xfrm>
            <a:off x="6230419" y="624171"/>
            <a:ext cx="1233030" cy="338554"/>
          </a:xfrm>
          <a:prstGeom prst="rect">
            <a:avLst/>
          </a:prstGeom>
          <a:noFill/>
        </p:spPr>
        <p:txBody>
          <a:bodyPr wrap="none" rtlCol="0">
            <a:spAutoFit/>
          </a:bodyPr>
          <a:lstStyle/>
          <a:p>
            <a:r>
              <a:rPr lang="nl-NL" sz="1600" dirty="0" err="1">
                <a:solidFill>
                  <a:schemeClr val="tx2"/>
                </a:solidFill>
              </a:rPr>
              <a:t>Consumers</a:t>
            </a:r>
            <a:endParaRPr lang="en-US" sz="16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
        <p:nvSpPr>
          <p:cNvPr id="18" name="Folded Corner 17"/>
          <p:cNvSpPr/>
          <p:nvPr/>
        </p:nvSpPr>
        <p:spPr>
          <a:xfrm>
            <a:off x="3331215" y="3556062"/>
            <a:ext cx="1998021" cy="1299437"/>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dirty="0"/>
          </a:p>
          <a:p>
            <a:pPr algn="ctr"/>
            <a:r>
              <a:rPr lang="en-US" sz="1050" dirty="0"/>
              <a:t>Event Hub</a:t>
            </a:r>
          </a:p>
          <a:p>
            <a:pPr algn="ctr"/>
            <a:endParaRPr lang="en-US" sz="1050" dirty="0"/>
          </a:p>
          <a:p>
            <a:pPr algn="ctr"/>
            <a:r>
              <a:rPr lang="en-US" sz="1050" dirty="0"/>
              <a:t>Independent intermediary </a:t>
            </a:r>
          </a:p>
          <a:p>
            <a:pPr algn="ctr"/>
            <a:endParaRPr lang="en-US" sz="1050" dirty="0"/>
          </a:p>
          <a:p>
            <a:pPr algn="ctr"/>
            <a:r>
              <a:rPr lang="en-US" sz="1050" dirty="0"/>
              <a:t>Robust, Scalable, Fast, </a:t>
            </a:r>
            <a:br>
              <a:rPr lang="en-US" sz="1050" dirty="0"/>
            </a:br>
            <a:r>
              <a:rPr lang="en-US" sz="1050" dirty="0"/>
              <a:t>History Retention</a:t>
            </a:r>
          </a:p>
          <a:p>
            <a:pPr algn="ctr"/>
            <a:r>
              <a:rPr lang="en-US" sz="1050" dirty="0"/>
              <a:t>Open</a:t>
            </a:r>
            <a:endParaRPr lang="nl-NL" sz="1050" dirty="0"/>
          </a:p>
        </p:txBody>
      </p:sp>
      <p:sp>
        <p:nvSpPr>
          <p:cNvPr id="20" name="Footer Placeholder 19">
            <a:extLst>
              <a:ext uri="{FF2B5EF4-FFF2-40B4-BE49-F238E27FC236}">
                <a16:creationId xmlns:a16="http://schemas.microsoft.com/office/drawing/2014/main" id="{C2F4D088-8BC5-4C8D-89E1-812E7D5D672B}"/>
              </a:ext>
            </a:extLst>
          </p:cNvPr>
          <p:cNvSpPr>
            <a:spLocks noGrp="1"/>
          </p:cNvSpPr>
          <p:nvPr>
            <p:ph type="ftr" sz="quarter" idx="11"/>
          </p:nvPr>
        </p:nvSpPr>
        <p:spPr/>
        <p:txBody>
          <a:bodyPr/>
          <a:lstStyle/>
          <a:p>
            <a:r>
              <a:rPr lang="en-US"/>
              <a:t>Online Meetup Introducing Apache Kafka - Part One of Three</a:t>
            </a:r>
            <a:endParaRPr lang="nl-NL" dirty="0"/>
          </a:p>
        </p:txBody>
      </p:sp>
      <p:cxnSp>
        <p:nvCxnSpPr>
          <p:cNvPr id="21" name="Straight Arrow Connector 20">
            <a:extLst>
              <a:ext uri="{FF2B5EF4-FFF2-40B4-BE49-F238E27FC236}">
                <a16:creationId xmlns:a16="http://schemas.microsoft.com/office/drawing/2014/main" id="{2C7BA5DC-1427-4257-9379-E2B6A27A014B}"/>
              </a:ext>
            </a:extLst>
          </p:cNvPr>
          <p:cNvCxnSpPr>
            <a:cxnSpLocks/>
            <a:stCxn id="4" idx="3"/>
            <a:endCxn id="26" idx="1"/>
          </p:cNvCxnSpPr>
          <p:nvPr/>
        </p:nvCxnSpPr>
        <p:spPr>
          <a:xfrm>
            <a:off x="2390040" y="1627395"/>
            <a:ext cx="1363072" cy="558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8720BF-6E95-49E2-87D2-2278046D47F0}"/>
              </a:ext>
            </a:extLst>
          </p:cNvPr>
          <p:cNvCxnSpPr>
            <a:cxnSpLocks/>
            <a:stCxn id="5" idx="3"/>
            <a:endCxn id="26" idx="2"/>
          </p:cNvCxnSpPr>
          <p:nvPr/>
        </p:nvCxnSpPr>
        <p:spPr>
          <a:xfrm flipV="1">
            <a:off x="2390040" y="2282242"/>
            <a:ext cx="1251537" cy="148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CA7463C-854C-45D7-AB1E-0381C2653C54}"/>
              </a:ext>
            </a:extLst>
          </p:cNvPr>
          <p:cNvCxnSpPr>
            <a:cxnSpLocks/>
            <a:stCxn id="6" idx="3"/>
            <a:endCxn id="29" idx="3"/>
          </p:cNvCxnSpPr>
          <p:nvPr/>
        </p:nvCxnSpPr>
        <p:spPr>
          <a:xfrm flipV="1">
            <a:off x="2390040" y="2997258"/>
            <a:ext cx="1360727" cy="237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25">
            <a:extLst>
              <a:ext uri="{FF2B5EF4-FFF2-40B4-BE49-F238E27FC236}">
                <a16:creationId xmlns:a16="http://schemas.microsoft.com/office/drawing/2014/main" id="{EE2F6C7B-D7C0-4B28-ABCD-37C6620513CE}"/>
              </a:ext>
            </a:extLst>
          </p:cNvPr>
          <p:cNvSpPr/>
          <p:nvPr/>
        </p:nvSpPr>
        <p:spPr>
          <a:xfrm>
            <a:off x="3641577" y="2146417"/>
            <a:ext cx="761611" cy="27165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9" name="Oval 28">
            <a:extLst>
              <a:ext uri="{FF2B5EF4-FFF2-40B4-BE49-F238E27FC236}">
                <a16:creationId xmlns:a16="http://schemas.microsoft.com/office/drawing/2014/main" id="{E13E72E9-DB4C-44A6-B33E-DB1A9260B12C}"/>
              </a:ext>
            </a:extLst>
          </p:cNvPr>
          <p:cNvSpPr/>
          <p:nvPr/>
        </p:nvSpPr>
        <p:spPr>
          <a:xfrm>
            <a:off x="3639232" y="2765390"/>
            <a:ext cx="761611" cy="27165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cxnSp>
        <p:nvCxnSpPr>
          <p:cNvPr id="32" name="Straight Arrow Connector 31">
            <a:extLst>
              <a:ext uri="{FF2B5EF4-FFF2-40B4-BE49-F238E27FC236}">
                <a16:creationId xmlns:a16="http://schemas.microsoft.com/office/drawing/2014/main" id="{45D74FB1-0067-42A0-A357-7035408BA1BD}"/>
              </a:ext>
            </a:extLst>
          </p:cNvPr>
          <p:cNvCxnSpPr>
            <a:cxnSpLocks/>
            <a:endCxn id="29" idx="2"/>
          </p:cNvCxnSpPr>
          <p:nvPr/>
        </p:nvCxnSpPr>
        <p:spPr>
          <a:xfrm>
            <a:off x="2378079" y="2700316"/>
            <a:ext cx="1261153" cy="2008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DFD70E8-09A4-4E69-805D-5E0EB26E6222}"/>
              </a:ext>
            </a:extLst>
          </p:cNvPr>
          <p:cNvSpPr/>
          <p:nvPr/>
        </p:nvSpPr>
        <p:spPr>
          <a:xfrm>
            <a:off x="4289144" y="1174652"/>
            <a:ext cx="2041318" cy="1088264"/>
          </a:xfrm>
          <a:custGeom>
            <a:avLst/>
            <a:gdLst>
              <a:gd name="connsiteX0" fmla="*/ 2041318 w 2041318"/>
              <a:gd name="connsiteY0" fmla="*/ 0 h 1088264"/>
              <a:gd name="connsiteX1" fmla="*/ 78874 w 2041318"/>
              <a:gd name="connsiteY1" fmla="*/ 1019908 h 1088264"/>
              <a:gd name="connsiteX2" fmla="*/ 536074 w 2041318"/>
              <a:gd name="connsiteY2" fmla="*/ 914400 h 1088264"/>
              <a:gd name="connsiteX3" fmla="*/ 1921742 w 2041318"/>
              <a:gd name="connsiteY3" fmla="*/ 267286 h 1088264"/>
            </a:gdLst>
            <a:ahLst/>
            <a:cxnLst>
              <a:cxn ang="0">
                <a:pos x="connsiteX0" y="connsiteY0"/>
              </a:cxn>
              <a:cxn ang="0">
                <a:pos x="connsiteX1" y="connsiteY1"/>
              </a:cxn>
              <a:cxn ang="0">
                <a:pos x="connsiteX2" y="connsiteY2"/>
              </a:cxn>
              <a:cxn ang="0">
                <a:pos x="connsiteX3" y="connsiteY3"/>
              </a:cxn>
            </a:cxnLst>
            <a:rect l="l" t="t" r="r" b="b"/>
            <a:pathLst>
              <a:path w="2041318" h="1088264">
                <a:moveTo>
                  <a:pt x="2041318" y="0"/>
                </a:moveTo>
                <a:cubicBezTo>
                  <a:pt x="1185533" y="433754"/>
                  <a:pt x="329748" y="867508"/>
                  <a:pt x="78874" y="1019908"/>
                </a:cubicBezTo>
                <a:cubicBezTo>
                  <a:pt x="-172000" y="1172308"/>
                  <a:pt x="228929" y="1039837"/>
                  <a:pt x="536074" y="914400"/>
                </a:cubicBezTo>
                <a:cubicBezTo>
                  <a:pt x="843219" y="788963"/>
                  <a:pt x="1382480" y="528124"/>
                  <a:pt x="1921742" y="267286"/>
                </a:cubicBezTo>
              </a:path>
            </a:pathLst>
          </a:custGeom>
          <a:noFill/>
          <a:ln>
            <a:solidFill>
              <a:srgbClr val="829FD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6" name="Freeform: Shape 35">
            <a:extLst>
              <a:ext uri="{FF2B5EF4-FFF2-40B4-BE49-F238E27FC236}">
                <a16:creationId xmlns:a16="http://schemas.microsoft.com/office/drawing/2014/main" id="{213F8D78-47EB-4812-8F7C-E88FD5C1AEDC}"/>
              </a:ext>
            </a:extLst>
          </p:cNvPr>
          <p:cNvSpPr/>
          <p:nvPr/>
        </p:nvSpPr>
        <p:spPr>
          <a:xfrm rot="889161">
            <a:off x="4370231" y="1549365"/>
            <a:ext cx="2041318" cy="1088264"/>
          </a:xfrm>
          <a:custGeom>
            <a:avLst/>
            <a:gdLst>
              <a:gd name="connsiteX0" fmla="*/ 2041318 w 2041318"/>
              <a:gd name="connsiteY0" fmla="*/ 0 h 1088264"/>
              <a:gd name="connsiteX1" fmla="*/ 78874 w 2041318"/>
              <a:gd name="connsiteY1" fmla="*/ 1019908 h 1088264"/>
              <a:gd name="connsiteX2" fmla="*/ 536074 w 2041318"/>
              <a:gd name="connsiteY2" fmla="*/ 914400 h 1088264"/>
              <a:gd name="connsiteX3" fmla="*/ 1921742 w 2041318"/>
              <a:gd name="connsiteY3" fmla="*/ 267286 h 1088264"/>
            </a:gdLst>
            <a:ahLst/>
            <a:cxnLst>
              <a:cxn ang="0">
                <a:pos x="connsiteX0" y="connsiteY0"/>
              </a:cxn>
              <a:cxn ang="0">
                <a:pos x="connsiteX1" y="connsiteY1"/>
              </a:cxn>
              <a:cxn ang="0">
                <a:pos x="connsiteX2" y="connsiteY2"/>
              </a:cxn>
              <a:cxn ang="0">
                <a:pos x="connsiteX3" y="connsiteY3"/>
              </a:cxn>
            </a:cxnLst>
            <a:rect l="l" t="t" r="r" b="b"/>
            <a:pathLst>
              <a:path w="2041318" h="1088264">
                <a:moveTo>
                  <a:pt x="2041318" y="0"/>
                </a:moveTo>
                <a:cubicBezTo>
                  <a:pt x="1185533" y="433754"/>
                  <a:pt x="329748" y="867508"/>
                  <a:pt x="78874" y="1019908"/>
                </a:cubicBezTo>
                <a:cubicBezTo>
                  <a:pt x="-172000" y="1172308"/>
                  <a:pt x="228929" y="1039837"/>
                  <a:pt x="536074" y="914400"/>
                </a:cubicBezTo>
                <a:cubicBezTo>
                  <a:pt x="843219" y="788963"/>
                  <a:pt x="1382480" y="528124"/>
                  <a:pt x="1921742" y="267286"/>
                </a:cubicBezTo>
              </a:path>
            </a:pathLst>
          </a:custGeom>
          <a:noFill/>
          <a:ln>
            <a:solidFill>
              <a:srgbClr val="829FD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Freeform: Shape 36">
            <a:extLst>
              <a:ext uri="{FF2B5EF4-FFF2-40B4-BE49-F238E27FC236}">
                <a16:creationId xmlns:a16="http://schemas.microsoft.com/office/drawing/2014/main" id="{D25D1AE7-D344-43B5-88C5-61C4373C6A25}"/>
              </a:ext>
            </a:extLst>
          </p:cNvPr>
          <p:cNvSpPr/>
          <p:nvPr/>
        </p:nvSpPr>
        <p:spPr>
          <a:xfrm rot="3116316">
            <a:off x="4396062" y="2769202"/>
            <a:ext cx="1925939" cy="1145781"/>
          </a:xfrm>
          <a:custGeom>
            <a:avLst/>
            <a:gdLst>
              <a:gd name="connsiteX0" fmla="*/ 2041318 w 2041318"/>
              <a:gd name="connsiteY0" fmla="*/ 0 h 1088264"/>
              <a:gd name="connsiteX1" fmla="*/ 78874 w 2041318"/>
              <a:gd name="connsiteY1" fmla="*/ 1019908 h 1088264"/>
              <a:gd name="connsiteX2" fmla="*/ 536074 w 2041318"/>
              <a:gd name="connsiteY2" fmla="*/ 914400 h 1088264"/>
              <a:gd name="connsiteX3" fmla="*/ 1921742 w 2041318"/>
              <a:gd name="connsiteY3" fmla="*/ 267286 h 1088264"/>
            </a:gdLst>
            <a:ahLst/>
            <a:cxnLst>
              <a:cxn ang="0">
                <a:pos x="connsiteX0" y="connsiteY0"/>
              </a:cxn>
              <a:cxn ang="0">
                <a:pos x="connsiteX1" y="connsiteY1"/>
              </a:cxn>
              <a:cxn ang="0">
                <a:pos x="connsiteX2" y="connsiteY2"/>
              </a:cxn>
              <a:cxn ang="0">
                <a:pos x="connsiteX3" y="connsiteY3"/>
              </a:cxn>
            </a:cxnLst>
            <a:rect l="l" t="t" r="r" b="b"/>
            <a:pathLst>
              <a:path w="2041318" h="1088264">
                <a:moveTo>
                  <a:pt x="2041318" y="0"/>
                </a:moveTo>
                <a:cubicBezTo>
                  <a:pt x="1185533" y="433754"/>
                  <a:pt x="329748" y="867508"/>
                  <a:pt x="78874" y="1019908"/>
                </a:cubicBezTo>
                <a:cubicBezTo>
                  <a:pt x="-172000" y="1172308"/>
                  <a:pt x="228929" y="1039837"/>
                  <a:pt x="536074" y="914400"/>
                </a:cubicBezTo>
                <a:cubicBezTo>
                  <a:pt x="843219" y="788963"/>
                  <a:pt x="1382480" y="528124"/>
                  <a:pt x="1921742" y="267286"/>
                </a:cubicBezTo>
              </a:path>
            </a:pathLst>
          </a:custGeom>
          <a:noFill/>
          <a:ln>
            <a:solidFill>
              <a:srgbClr val="829FD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Oval 37">
            <a:extLst>
              <a:ext uri="{FF2B5EF4-FFF2-40B4-BE49-F238E27FC236}">
                <a16:creationId xmlns:a16="http://schemas.microsoft.com/office/drawing/2014/main" id="{112D8CA0-677F-4A33-B4C4-AE7DF223CA3C}"/>
              </a:ext>
            </a:extLst>
          </p:cNvPr>
          <p:cNvSpPr/>
          <p:nvPr/>
        </p:nvSpPr>
        <p:spPr>
          <a:xfrm>
            <a:off x="4557714" y="2411417"/>
            <a:ext cx="761611" cy="271650"/>
          </a:xfrm>
          <a:prstGeom prst="ellips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39" name="Freeform: Shape 38">
            <a:extLst>
              <a:ext uri="{FF2B5EF4-FFF2-40B4-BE49-F238E27FC236}">
                <a16:creationId xmlns:a16="http://schemas.microsoft.com/office/drawing/2014/main" id="{7529F41B-DF10-4261-9FB7-4FC2BEDA5FE0}"/>
              </a:ext>
            </a:extLst>
          </p:cNvPr>
          <p:cNvSpPr/>
          <p:nvPr/>
        </p:nvSpPr>
        <p:spPr>
          <a:xfrm rot="1901357">
            <a:off x="5403664" y="2014058"/>
            <a:ext cx="795965" cy="850154"/>
          </a:xfrm>
          <a:custGeom>
            <a:avLst/>
            <a:gdLst>
              <a:gd name="connsiteX0" fmla="*/ 2041318 w 2041318"/>
              <a:gd name="connsiteY0" fmla="*/ 0 h 1088264"/>
              <a:gd name="connsiteX1" fmla="*/ 78874 w 2041318"/>
              <a:gd name="connsiteY1" fmla="*/ 1019908 h 1088264"/>
              <a:gd name="connsiteX2" fmla="*/ 536074 w 2041318"/>
              <a:gd name="connsiteY2" fmla="*/ 914400 h 1088264"/>
              <a:gd name="connsiteX3" fmla="*/ 1921742 w 2041318"/>
              <a:gd name="connsiteY3" fmla="*/ 267286 h 1088264"/>
            </a:gdLst>
            <a:ahLst/>
            <a:cxnLst>
              <a:cxn ang="0">
                <a:pos x="connsiteX0" y="connsiteY0"/>
              </a:cxn>
              <a:cxn ang="0">
                <a:pos x="connsiteX1" y="connsiteY1"/>
              </a:cxn>
              <a:cxn ang="0">
                <a:pos x="connsiteX2" y="connsiteY2"/>
              </a:cxn>
              <a:cxn ang="0">
                <a:pos x="connsiteX3" y="connsiteY3"/>
              </a:cxn>
            </a:cxnLst>
            <a:rect l="l" t="t" r="r" b="b"/>
            <a:pathLst>
              <a:path w="2041318" h="1088264">
                <a:moveTo>
                  <a:pt x="2041318" y="0"/>
                </a:moveTo>
                <a:cubicBezTo>
                  <a:pt x="1185533" y="433754"/>
                  <a:pt x="329748" y="867508"/>
                  <a:pt x="78874" y="1019908"/>
                </a:cubicBezTo>
                <a:cubicBezTo>
                  <a:pt x="-172000" y="1172308"/>
                  <a:pt x="228929" y="1039837"/>
                  <a:pt x="536074" y="914400"/>
                </a:cubicBezTo>
                <a:cubicBezTo>
                  <a:pt x="843219" y="788963"/>
                  <a:pt x="1382480" y="528124"/>
                  <a:pt x="1921742" y="267286"/>
                </a:cubicBezTo>
              </a:path>
            </a:pathLst>
          </a:custGeom>
          <a:noFill/>
          <a:ln>
            <a:solidFill>
              <a:schemeClr val="accent6">
                <a:lumMod val="60000"/>
                <a:lumOff val="40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1" name="Oval 40">
            <a:extLst>
              <a:ext uri="{FF2B5EF4-FFF2-40B4-BE49-F238E27FC236}">
                <a16:creationId xmlns:a16="http://schemas.microsoft.com/office/drawing/2014/main" id="{72DA6674-BE7D-4376-9214-A55D2D6C820D}"/>
              </a:ext>
            </a:extLst>
          </p:cNvPr>
          <p:cNvSpPr/>
          <p:nvPr/>
        </p:nvSpPr>
        <p:spPr>
          <a:xfrm>
            <a:off x="3638783" y="2444205"/>
            <a:ext cx="761611" cy="27165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42" name="Lightning Bolt 41">
            <a:extLst>
              <a:ext uri="{FF2B5EF4-FFF2-40B4-BE49-F238E27FC236}">
                <a16:creationId xmlns:a16="http://schemas.microsoft.com/office/drawing/2014/main" id="{3C33631E-F06D-47FC-A2B9-185B0E806F28}"/>
              </a:ext>
            </a:extLst>
          </p:cNvPr>
          <p:cNvSpPr/>
          <p:nvPr/>
        </p:nvSpPr>
        <p:spPr>
          <a:xfrm>
            <a:off x="2804027" y="1183299"/>
            <a:ext cx="724543" cy="1234768"/>
          </a:xfrm>
          <a:prstGeom prst="lightningBolt">
            <a:avLst/>
          </a:prstGeom>
          <a:solidFill>
            <a:srgbClr val="FFC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3" name="Speech Bubble: Rectangle 42">
            <a:extLst>
              <a:ext uri="{FF2B5EF4-FFF2-40B4-BE49-F238E27FC236}">
                <a16:creationId xmlns:a16="http://schemas.microsoft.com/office/drawing/2014/main" id="{26162D74-F14A-4936-B033-61798240CAC6}"/>
              </a:ext>
            </a:extLst>
          </p:cNvPr>
          <p:cNvSpPr/>
          <p:nvPr/>
        </p:nvSpPr>
        <p:spPr>
          <a:xfrm>
            <a:off x="3141612" y="155456"/>
            <a:ext cx="3146756" cy="1101161"/>
          </a:xfrm>
          <a:prstGeom prst="wedgeRectCallout">
            <a:avLst>
              <a:gd name="adj1" fmla="val -8426"/>
              <a:gd name="adj2" fmla="val 128913"/>
            </a:avLst>
          </a:prstGeom>
          <a:gradFill rotWithShape="1">
            <a:gsLst>
              <a:gs pos="0">
                <a:srgbClr val="FFC000">
                  <a:satMod val="103000"/>
                  <a:lumMod val="102000"/>
                  <a:tint val="94000"/>
                </a:srgbClr>
              </a:gs>
              <a:gs pos="50000">
                <a:srgbClr val="FFC000">
                  <a:satMod val="110000"/>
                  <a:lumMod val="100000"/>
                  <a:shade val="100000"/>
                </a:srgbClr>
              </a:gs>
              <a:gs pos="100000">
                <a:srgbClr val="FFC000">
                  <a:lumMod val="99000"/>
                  <a:satMod val="120000"/>
                  <a:shade val="78000"/>
                </a:srgbClr>
              </a:gs>
            </a:gsLst>
            <a:lin ang="5400000" scaled="0"/>
          </a:gradFill>
          <a:ln w="6350" cap="flat" cmpd="sng" algn="ctr">
            <a:solidFill>
              <a:srgbClr val="FFC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200" b="0" i="1"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Multi</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multiple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publishers</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to</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same</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topic, multiple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subscribers</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on </a:t>
            </a:r>
            <a:r>
              <a:rPr kumimoji="0" lang="nl-NL" sz="1200" b="0" i="0" u="none" strike="noStrike" kern="1200" cap="none" spc="0" normalizeH="0" baseline="0" noProof="0" dirty="0" err="1">
                <a:ln>
                  <a:noFill/>
                </a:ln>
                <a:solidFill>
                  <a:srgbClr val="4472C4">
                    <a:lumMod val="50000"/>
                  </a:srgbClr>
                </a:solidFill>
                <a:effectLst/>
                <a:uLnTx/>
                <a:uFillTx/>
                <a:latin typeface="Calibri" panose="020F0502020204030204"/>
                <a:ea typeface="+mn-ea"/>
                <a:cs typeface="+mn-cs"/>
              </a:rPr>
              <a:t>same</a:t>
            </a:r>
            <a:r>
              <a:rPr kumimoji="0" lang="nl-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rPr>
              <a:t> topic (or none); </a:t>
            </a:r>
          </a:p>
          <a:p>
            <a:pPr marL="0" marR="0" lvl="0" indent="0" algn="ctr" defTabSz="914400" eaLnBrk="1" fontAlgn="auto" latinLnBrk="0" hangingPunct="1">
              <a:lnSpc>
                <a:spcPct val="100000"/>
              </a:lnSpc>
              <a:spcBef>
                <a:spcPts val="0"/>
              </a:spcBef>
              <a:spcAft>
                <a:spcPts val="0"/>
              </a:spcAft>
              <a:buClrTx/>
              <a:buSzTx/>
              <a:buFontTx/>
              <a:buNone/>
              <a:tabLst/>
              <a:defRPr/>
            </a:pPr>
            <a:r>
              <a:rPr lang="nl-NL" sz="1200" i="1" kern="1200" dirty="0" err="1">
                <a:solidFill>
                  <a:srgbClr val="4472C4">
                    <a:lumMod val="50000"/>
                  </a:srgbClr>
                </a:solidFill>
                <a:latin typeface="Calibri" panose="020F0502020204030204"/>
                <a:ea typeface="+mn-ea"/>
                <a:cs typeface="+mn-cs"/>
              </a:rPr>
              <a:t>Decoupled</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publishers</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to</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not</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know</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about</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consumers</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and</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vice</a:t>
            </a:r>
            <a:r>
              <a:rPr lang="nl-NL" sz="1200" kern="1200" dirty="0">
                <a:solidFill>
                  <a:srgbClr val="4472C4">
                    <a:lumMod val="50000"/>
                  </a:srgbClr>
                </a:solidFill>
                <a:latin typeface="Calibri" panose="020F0502020204030204"/>
                <a:ea typeface="+mn-ea"/>
                <a:cs typeface="+mn-cs"/>
              </a:rPr>
              <a:t> versa; </a:t>
            </a:r>
            <a:r>
              <a:rPr lang="nl-NL" sz="1200" kern="1200" dirty="0" err="1">
                <a:solidFill>
                  <a:srgbClr val="4472C4">
                    <a:lumMod val="50000"/>
                  </a:srgbClr>
                </a:solidFill>
                <a:latin typeface="Calibri" panose="020F0502020204030204"/>
                <a:ea typeface="+mn-ea"/>
                <a:cs typeface="+mn-cs"/>
              </a:rPr>
              <a:t>consumers</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can</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receive</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messages</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from</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when</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they</a:t>
            </a:r>
            <a:r>
              <a:rPr lang="nl-NL" sz="1200" kern="1200" dirty="0">
                <a:solidFill>
                  <a:srgbClr val="4472C4">
                    <a:lumMod val="50000"/>
                  </a:srgbClr>
                </a:solidFill>
                <a:latin typeface="Calibri" panose="020F0502020204030204"/>
                <a:ea typeface="+mn-ea"/>
                <a:cs typeface="+mn-cs"/>
              </a:rPr>
              <a:t> </a:t>
            </a:r>
            <a:r>
              <a:rPr lang="nl-NL" sz="1200" kern="1200" dirty="0" err="1">
                <a:solidFill>
                  <a:srgbClr val="4472C4">
                    <a:lumMod val="50000"/>
                  </a:srgbClr>
                </a:solidFill>
                <a:latin typeface="Calibri" panose="020F0502020204030204"/>
                <a:ea typeface="+mn-ea"/>
                <a:cs typeface="+mn-cs"/>
              </a:rPr>
              <a:t>were</a:t>
            </a:r>
            <a:r>
              <a:rPr lang="nl-NL" sz="1200" kern="1200" dirty="0">
                <a:solidFill>
                  <a:srgbClr val="4472C4">
                    <a:lumMod val="50000"/>
                  </a:srgbClr>
                </a:solidFill>
                <a:latin typeface="Calibri" panose="020F0502020204030204"/>
                <a:ea typeface="+mn-ea"/>
                <a:cs typeface="+mn-cs"/>
              </a:rPr>
              <a:t> off line</a:t>
            </a:r>
            <a:endParaRPr kumimoji="0" lang="en-NL" sz="1200" b="0" i="0" u="none" strike="noStrike" kern="1200" cap="none" spc="0" normalizeH="0" baseline="0" noProof="0" dirty="0">
              <a:ln>
                <a:noFill/>
              </a:ln>
              <a:solidFill>
                <a:srgbClr val="4472C4">
                  <a:lumMod val="50000"/>
                </a:srgb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0582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Event-Driven Integration</a:t>
            </a:r>
            <a:endParaRPr/>
          </a:p>
        </p:txBody>
      </p:sp>
      <p:sp>
        <p:nvSpPr>
          <p:cNvPr id="519" name="Google Shape;519;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42</a:t>
            </a:fld>
            <a:endParaRPr/>
          </a:p>
        </p:txBody>
      </p:sp>
      <p:pic>
        <p:nvPicPr>
          <p:cNvPr id="520" name="Google Shape;520;p48"/>
          <p:cNvPicPr preferRelativeResize="0"/>
          <p:nvPr/>
        </p:nvPicPr>
        <p:blipFill>
          <a:blip r:embed="rId3">
            <a:alphaModFix/>
          </a:blip>
          <a:stretch>
            <a:fillRect/>
          </a:stretch>
        </p:blipFill>
        <p:spPr>
          <a:xfrm>
            <a:off x="638504" y="1225285"/>
            <a:ext cx="6226230" cy="3349117"/>
          </a:xfrm>
          <a:prstGeom prst="rect">
            <a:avLst/>
          </a:prstGeom>
          <a:noFill/>
          <a:ln>
            <a:noFill/>
          </a:ln>
        </p:spPr>
      </p:pic>
      <p:sp>
        <p:nvSpPr>
          <p:cNvPr id="6" name="Rectangle: Folded Corner 5">
            <a:extLst>
              <a:ext uri="{FF2B5EF4-FFF2-40B4-BE49-F238E27FC236}">
                <a16:creationId xmlns:a16="http://schemas.microsoft.com/office/drawing/2014/main" id="{2E6D13FD-C33D-44F5-BD2C-7E41D107AEE7}"/>
              </a:ext>
            </a:extLst>
          </p:cNvPr>
          <p:cNvSpPr/>
          <p:nvPr/>
        </p:nvSpPr>
        <p:spPr>
          <a:xfrm>
            <a:off x="6046076" y="282812"/>
            <a:ext cx="2786224" cy="1884947"/>
          </a:xfrm>
          <a:prstGeom prst="foldedCorne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Instead</a:t>
            </a:r>
            <a:r>
              <a:rPr lang="nl-NL" sz="1200" dirty="0"/>
              <a:t> of </a:t>
            </a:r>
            <a:r>
              <a:rPr lang="nl-NL" sz="1200" dirty="0" err="1"/>
              <a:t>the</a:t>
            </a:r>
            <a:r>
              <a:rPr lang="nl-NL" sz="1200" dirty="0"/>
              <a:t> API </a:t>
            </a:r>
            <a:r>
              <a:rPr lang="nl-NL" sz="1200" dirty="0" err="1"/>
              <a:t>definition</a:t>
            </a:r>
            <a:r>
              <a:rPr lang="nl-NL" sz="1200" dirty="0"/>
              <a:t> </a:t>
            </a:r>
            <a:r>
              <a:rPr lang="nl-NL" sz="1200" dirty="0" err="1"/>
              <a:t>and</a:t>
            </a:r>
            <a:r>
              <a:rPr lang="nl-NL" sz="1200" dirty="0"/>
              <a:t> </a:t>
            </a:r>
            <a:r>
              <a:rPr lang="nl-NL" sz="1200" dirty="0" err="1"/>
              <a:t>runtime</a:t>
            </a:r>
            <a:r>
              <a:rPr lang="nl-NL" sz="1200" dirty="0"/>
              <a:t> </a:t>
            </a:r>
            <a:r>
              <a:rPr lang="nl-NL" sz="1200" dirty="0" err="1"/>
              <a:t>endpoint</a:t>
            </a:r>
            <a:r>
              <a:rPr lang="nl-NL" sz="1200" dirty="0"/>
              <a:t>, Event </a:t>
            </a:r>
            <a:r>
              <a:rPr lang="nl-NL" sz="1200" dirty="0" err="1"/>
              <a:t>Consumers</a:t>
            </a:r>
            <a:r>
              <a:rPr lang="nl-NL" sz="1200" dirty="0"/>
              <a:t> </a:t>
            </a:r>
            <a:r>
              <a:rPr lang="nl-NL" sz="1200" dirty="0" err="1"/>
              <a:t>need</a:t>
            </a:r>
            <a:r>
              <a:rPr lang="nl-NL" sz="1200" dirty="0"/>
              <a:t> </a:t>
            </a:r>
            <a:r>
              <a:rPr lang="nl-NL" sz="1200" dirty="0" err="1"/>
              <a:t>the</a:t>
            </a:r>
            <a:r>
              <a:rPr lang="nl-NL" sz="1200" dirty="0"/>
              <a:t> Message </a:t>
            </a:r>
            <a:r>
              <a:rPr lang="nl-NL" sz="1200" dirty="0" err="1"/>
              <a:t>definition</a:t>
            </a:r>
            <a:r>
              <a:rPr lang="nl-NL" sz="1200" dirty="0"/>
              <a:t>, </a:t>
            </a:r>
            <a:r>
              <a:rPr lang="nl-NL" sz="1200" dirty="0" err="1"/>
              <a:t>the</a:t>
            </a:r>
            <a:r>
              <a:rPr lang="nl-NL" sz="1200" dirty="0"/>
              <a:t> Topic name </a:t>
            </a:r>
            <a:r>
              <a:rPr lang="nl-NL" sz="1200" dirty="0" err="1"/>
              <a:t>and</a:t>
            </a:r>
            <a:r>
              <a:rPr lang="nl-NL" sz="1200" dirty="0"/>
              <a:t> </a:t>
            </a:r>
            <a:r>
              <a:rPr lang="nl-NL" sz="1200" dirty="0" err="1"/>
              <a:t>the</a:t>
            </a:r>
            <a:r>
              <a:rPr lang="nl-NL" sz="1200" dirty="0"/>
              <a:t> </a:t>
            </a:r>
            <a:r>
              <a:rPr lang="nl-NL" sz="1200" dirty="0" err="1"/>
              <a:t>endpoint</a:t>
            </a:r>
            <a:r>
              <a:rPr lang="nl-NL" sz="1200" dirty="0"/>
              <a:t> of </a:t>
            </a:r>
            <a:r>
              <a:rPr lang="nl-NL" sz="1200" dirty="0" err="1"/>
              <a:t>the</a:t>
            </a:r>
            <a:r>
              <a:rPr lang="nl-NL" sz="1200" dirty="0"/>
              <a:t> Event Store (</a:t>
            </a:r>
            <a:r>
              <a:rPr lang="nl-NL" sz="1200" dirty="0" err="1"/>
              <a:t>aka</a:t>
            </a:r>
            <a:r>
              <a:rPr lang="nl-NL" sz="1200" dirty="0"/>
              <a:t> Event Hub)</a:t>
            </a:r>
          </a:p>
          <a:p>
            <a:pPr algn="ctr"/>
            <a:endParaRPr lang="nl-NL" sz="1200" dirty="0"/>
          </a:p>
          <a:p>
            <a:pPr algn="ctr"/>
            <a:r>
              <a:rPr lang="nl-NL" sz="1200" dirty="0" err="1"/>
              <a:t>Optional</a:t>
            </a:r>
            <a:r>
              <a:rPr lang="nl-NL" sz="1200" dirty="0"/>
              <a:t>: </a:t>
            </a:r>
            <a:r>
              <a:rPr lang="nl-NL" sz="1200" dirty="0" err="1"/>
              <a:t>forwarding</a:t>
            </a:r>
            <a:r>
              <a:rPr lang="nl-NL" sz="1200" dirty="0"/>
              <a:t> </a:t>
            </a:r>
            <a:r>
              <a:rPr lang="nl-NL" sz="1200" dirty="0" err="1"/>
              <a:t>endpoint</a:t>
            </a:r>
            <a:r>
              <a:rPr lang="nl-NL" sz="1200" dirty="0"/>
              <a:t> of </a:t>
            </a:r>
            <a:r>
              <a:rPr lang="nl-NL" sz="1200" dirty="0" err="1"/>
              <a:t>consumer</a:t>
            </a:r>
            <a:r>
              <a:rPr lang="nl-NL" sz="1200" dirty="0"/>
              <a:t> </a:t>
            </a:r>
            <a:r>
              <a:rPr lang="nl-NL" sz="1200" dirty="0" err="1"/>
              <a:t>when</a:t>
            </a:r>
            <a:r>
              <a:rPr lang="nl-NL" sz="1200" dirty="0"/>
              <a:t> Pub/Sub </a:t>
            </a:r>
            <a:r>
              <a:rPr lang="nl-NL" sz="1200" dirty="0" err="1"/>
              <a:t>with</a:t>
            </a:r>
            <a:r>
              <a:rPr lang="nl-NL" sz="1200" dirty="0"/>
              <a:t> Push</a:t>
            </a:r>
            <a:endParaRPr lang="en-NL" sz="1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sp>
        <p:nvSpPr>
          <p:cNvPr id="107" name="Footer Placeholder 1">
            <a:extLst>
              <a:ext uri="{FF2B5EF4-FFF2-40B4-BE49-F238E27FC236}">
                <a16:creationId xmlns:a16="http://schemas.microsoft.com/office/drawing/2014/main" id="{950E2B58-AC42-440D-9894-B6913AF73FEA}"/>
              </a:ext>
            </a:extLst>
          </p:cNvPr>
          <p:cNvSpPr>
            <a:spLocks noGrp="1"/>
          </p:cNvSpPr>
          <p:nvPr>
            <p:ph type="ftr" sz="quarter" idx="11"/>
          </p:nvPr>
        </p:nvSpPr>
        <p:spPr>
          <a:xfrm>
            <a:off x="4968000" y="5004000"/>
            <a:ext cx="3240000" cy="108000"/>
          </a:xfrm>
        </p:spPr>
        <p:txBody>
          <a:bodyPr/>
          <a:lstStyle/>
          <a:p>
            <a:pPr>
              <a:spcAft>
                <a:spcPts val="600"/>
              </a:spcAft>
            </a:pPr>
            <a:r>
              <a:rPr lang="en-US"/>
              <a:t>Changing Views on Integration - AUSOUG Webinar Series</a:t>
            </a:r>
            <a:endParaRPr lang="nl-NL"/>
          </a:p>
        </p:txBody>
      </p:sp>
      <p:sp>
        <p:nvSpPr>
          <p:cNvPr id="547" name="Google Shape;547;p52"/>
          <p:cNvSpPr txBox="1">
            <a:spLocks noGrp="1"/>
          </p:cNvSpPr>
          <p:nvPr>
            <p:ph type="title"/>
          </p:nvPr>
        </p:nvSpPr>
        <p:spPr>
          <a:xfrm>
            <a:off x="719999" y="288000"/>
            <a:ext cx="6624000" cy="504000"/>
          </a:xfrm>
        </p:spPr>
        <p:txBody>
          <a:bodyPr spcFirstLastPara="1" lIns="91425" tIns="91425" rIns="91425" bIns="91425" anchor="ctr" anchorCtr="0">
            <a:normAutofit/>
          </a:bodyPr>
          <a:lstStyle/>
          <a:p>
            <a:pPr marL="0" lvl="0" indent="0" rtl="0">
              <a:spcBef>
                <a:spcPts val="0"/>
              </a:spcBef>
              <a:spcAft>
                <a:spcPts val="0"/>
              </a:spcAft>
              <a:buNone/>
            </a:pPr>
            <a:r>
              <a:rPr lang="en"/>
              <a:t>Out of the box</a:t>
            </a:r>
            <a:endParaRPr lang="en-NL"/>
          </a:p>
        </p:txBody>
      </p:sp>
      <p:sp>
        <p:nvSpPr>
          <p:cNvPr id="548" name="Google Shape;548;p52"/>
          <p:cNvSpPr txBox="1">
            <a:spLocks noGrp="1"/>
          </p:cNvSpPr>
          <p:nvPr>
            <p:ph idx="1"/>
          </p:nvPr>
        </p:nvSpPr>
        <p:spPr>
          <a:xfrm>
            <a:off x="720003" y="1224000"/>
            <a:ext cx="3744993" cy="3491999"/>
          </a:xfrm>
        </p:spPr>
        <p:txBody>
          <a:bodyPr spcFirstLastPara="1" lIns="91425" tIns="91425" rIns="91425" bIns="91425" anchor="t" anchorCtr="0">
            <a:normAutofit/>
          </a:bodyPr>
          <a:lstStyle/>
          <a:p>
            <a:pPr marL="0" lvl="0" indent="0" rtl="0">
              <a:spcBef>
                <a:spcPts val="0"/>
              </a:spcBef>
              <a:spcAft>
                <a:spcPts val="0"/>
              </a:spcAft>
              <a:buNone/>
            </a:pPr>
            <a:r>
              <a:rPr lang="en" dirty="0"/>
              <a:t>Ahead of Time Integration &amp; </a:t>
            </a:r>
            <a:r>
              <a:rPr lang="en-US" dirty="0"/>
              <a:t>CQRS</a:t>
            </a:r>
            <a:endParaRPr lang="en" dirty="0"/>
          </a:p>
          <a:p>
            <a:pPr marL="0" lvl="0" indent="0" rtl="0">
              <a:spcBef>
                <a:spcPts val="0"/>
              </a:spcBef>
              <a:spcAft>
                <a:spcPts val="0"/>
              </a:spcAft>
              <a:buNone/>
            </a:pPr>
            <a:endParaRPr lang="en" dirty="0"/>
          </a:p>
          <a:p>
            <a:pPr marL="0" indent="0">
              <a:buNone/>
            </a:pPr>
            <a:r>
              <a:rPr lang="en" dirty="0"/>
              <a:t>Event Sourcing</a:t>
            </a:r>
            <a:endParaRPr lang="en-NL" dirty="0"/>
          </a:p>
          <a:p>
            <a:pPr marL="0" lvl="0" indent="0" rtl="0">
              <a:spcBef>
                <a:spcPts val="1600"/>
              </a:spcBef>
              <a:spcAft>
                <a:spcPts val="0"/>
              </a:spcAft>
              <a:buNone/>
            </a:pPr>
            <a:r>
              <a:rPr lang="en" dirty="0"/>
              <a:t>Collective Data Set</a:t>
            </a:r>
            <a:endParaRPr lang="en-NL" dirty="0"/>
          </a:p>
        </p:txBody>
      </p:sp>
      <p:sp>
        <p:nvSpPr>
          <p:cNvPr id="109" name="Text Placeholder 4">
            <a:extLst>
              <a:ext uri="{FF2B5EF4-FFF2-40B4-BE49-F238E27FC236}">
                <a16:creationId xmlns:a16="http://schemas.microsoft.com/office/drawing/2014/main" id="{3F12A47D-BFBA-4FCD-BFA0-50329E4681D3}"/>
              </a:ext>
            </a:extLst>
          </p:cNvPr>
          <p:cNvSpPr>
            <a:spLocks noGrp="1"/>
          </p:cNvSpPr>
          <p:nvPr>
            <p:ph type="body" idx="13"/>
          </p:nvPr>
        </p:nvSpPr>
        <p:spPr>
          <a:xfrm>
            <a:off x="719998" y="936000"/>
            <a:ext cx="3744995" cy="288000"/>
          </a:xfrm>
        </p:spPr>
        <p:txBody>
          <a:bodyPr/>
          <a:lstStyle/>
          <a:p>
            <a:endParaRPr lang="en-US"/>
          </a:p>
        </p:txBody>
      </p:sp>
      <p:pic>
        <p:nvPicPr>
          <p:cNvPr id="550" name="Google Shape;550;p52"/>
          <p:cNvPicPr preferRelativeResize="0"/>
          <p:nvPr/>
        </p:nvPicPr>
        <p:blipFill>
          <a:blip r:embed="rId3"/>
          <a:stretch>
            <a:fillRect/>
          </a:stretch>
        </p:blipFill>
        <p:spPr>
          <a:xfrm>
            <a:off x="4812840" y="1224000"/>
            <a:ext cx="3477326" cy="3491999"/>
          </a:xfrm>
          <a:prstGeom prst="rect">
            <a:avLst/>
          </a:prstGeom>
          <a:noFill/>
          <a:ln>
            <a:noFill/>
          </a:ln>
        </p:spPr>
      </p:pic>
      <p:sp>
        <p:nvSpPr>
          <p:cNvPr id="111" name="Text Placeholder 6">
            <a:extLst>
              <a:ext uri="{FF2B5EF4-FFF2-40B4-BE49-F238E27FC236}">
                <a16:creationId xmlns:a16="http://schemas.microsoft.com/office/drawing/2014/main" id="{5A890B79-61B4-43DF-8B85-ACCDAA5B62D8}"/>
              </a:ext>
            </a:extLst>
          </p:cNvPr>
          <p:cNvSpPr>
            <a:spLocks noGrp="1"/>
          </p:cNvSpPr>
          <p:nvPr>
            <p:ph type="body" idx="15"/>
          </p:nvPr>
        </p:nvSpPr>
        <p:spPr>
          <a:xfrm>
            <a:off x="4679004" y="936000"/>
            <a:ext cx="3744995" cy="288000"/>
          </a:xfrm>
        </p:spPr>
        <p:txBody>
          <a:bodyPr/>
          <a:lstStyle/>
          <a:p>
            <a:endParaRPr lang="en-US"/>
          </a:p>
        </p:txBody>
      </p:sp>
      <p:sp>
        <p:nvSpPr>
          <p:cNvPr id="549" name="Google Shape;549;p52" hidden="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
              <a:pPr marL="0" lvl="0" indent="0" algn="r" rtl="0">
                <a:spcBef>
                  <a:spcPts val="0"/>
                </a:spcBef>
                <a:spcAft>
                  <a:spcPts val="600"/>
                </a:spcAft>
                <a:buNone/>
              </a:pPr>
              <a:t>43</a:t>
            </a:fld>
            <a:endParaRPr lang="en-NL"/>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6439-49BA-4D67-83C5-6256D55C0899}"/>
              </a:ext>
            </a:extLst>
          </p:cNvPr>
          <p:cNvSpPr>
            <a:spLocks noGrp="1"/>
          </p:cNvSpPr>
          <p:nvPr>
            <p:ph type="title"/>
          </p:nvPr>
        </p:nvSpPr>
        <p:spPr/>
        <p:txBody>
          <a:bodyPr/>
          <a:lstStyle/>
          <a:p>
            <a:r>
              <a:rPr lang="nl-NL" dirty="0" err="1"/>
              <a:t>Utility</a:t>
            </a:r>
            <a:r>
              <a:rPr lang="nl-NL" dirty="0"/>
              <a:t> Company </a:t>
            </a:r>
            <a:r>
              <a:rPr lang="nl-NL" dirty="0" err="1"/>
              <a:t>looking</a:t>
            </a:r>
            <a:r>
              <a:rPr lang="nl-NL" dirty="0"/>
              <a:t> for Performance, </a:t>
            </a:r>
            <a:r>
              <a:rPr lang="nl-NL" dirty="0" err="1"/>
              <a:t>Scalability</a:t>
            </a:r>
            <a:r>
              <a:rPr lang="nl-NL" dirty="0"/>
              <a:t> </a:t>
            </a:r>
            <a:r>
              <a:rPr lang="nl-NL" dirty="0" err="1"/>
              <a:t>and</a:t>
            </a:r>
            <a:r>
              <a:rPr lang="nl-NL" dirty="0"/>
              <a:t> Availability in </a:t>
            </a:r>
            <a:r>
              <a:rPr lang="nl-NL" dirty="0" err="1"/>
              <a:t>their</a:t>
            </a:r>
            <a:r>
              <a:rPr lang="nl-NL" dirty="0"/>
              <a:t> </a:t>
            </a:r>
            <a:r>
              <a:rPr lang="nl-NL" dirty="0" err="1"/>
              <a:t>core</a:t>
            </a:r>
            <a:r>
              <a:rPr lang="nl-NL" dirty="0"/>
              <a:t> data sets</a:t>
            </a:r>
            <a:endParaRPr lang="en-NL" dirty="0"/>
          </a:p>
        </p:txBody>
      </p:sp>
      <p:pic>
        <p:nvPicPr>
          <p:cNvPr id="10" name="Content Placeholder 9" descr="Monitor">
            <a:extLst>
              <a:ext uri="{FF2B5EF4-FFF2-40B4-BE49-F238E27FC236}">
                <a16:creationId xmlns:a16="http://schemas.microsoft.com/office/drawing/2014/main" id="{562FB96F-3020-4D51-BADB-29497B7B18E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212485" y="910265"/>
            <a:ext cx="914400" cy="914400"/>
          </a:xfrm>
          <a:scene3d>
            <a:camera prst="isometricOffAxis1Left"/>
            <a:lightRig rig="threePt" dir="t"/>
          </a:scene3d>
        </p:spPr>
      </p:pic>
      <p:sp>
        <p:nvSpPr>
          <p:cNvPr id="4" name="Footer Placeholder 3">
            <a:extLst>
              <a:ext uri="{FF2B5EF4-FFF2-40B4-BE49-F238E27FC236}">
                <a16:creationId xmlns:a16="http://schemas.microsoft.com/office/drawing/2014/main" id="{AE65B050-78D1-41CB-A019-54607DE30D2E}"/>
              </a:ext>
            </a:extLst>
          </p:cNvPr>
          <p:cNvSpPr>
            <a:spLocks noGrp="1"/>
          </p:cNvSpPr>
          <p:nvPr>
            <p:ph type="ftr" sz="quarter" idx="11"/>
          </p:nvPr>
        </p:nvSpPr>
        <p:spPr/>
        <p:txBody>
          <a:bodyPr/>
          <a:lstStyle/>
          <a:p>
            <a:r>
              <a:rPr lang="en-US"/>
              <a:t>Online Meetup Introducing Apache Kafka - Part Two of Three</a:t>
            </a:r>
            <a:endParaRPr lang="nl-NL" dirty="0"/>
          </a:p>
        </p:txBody>
      </p:sp>
      <p:sp>
        <p:nvSpPr>
          <p:cNvPr id="5" name="Cylinder 4">
            <a:extLst>
              <a:ext uri="{FF2B5EF4-FFF2-40B4-BE49-F238E27FC236}">
                <a16:creationId xmlns:a16="http://schemas.microsoft.com/office/drawing/2014/main" id="{25A5061C-AC66-49F3-8CF0-69CEB2FBC6E3}"/>
              </a:ext>
            </a:extLst>
          </p:cNvPr>
          <p:cNvSpPr/>
          <p:nvPr/>
        </p:nvSpPr>
        <p:spPr>
          <a:xfrm>
            <a:off x="2078881" y="1852951"/>
            <a:ext cx="1951200" cy="1130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endParaRPr lang="en-NL" dirty="0"/>
          </a:p>
        </p:txBody>
      </p:sp>
      <p:sp>
        <p:nvSpPr>
          <p:cNvPr id="6" name="Cylinder 5">
            <a:extLst>
              <a:ext uri="{FF2B5EF4-FFF2-40B4-BE49-F238E27FC236}">
                <a16:creationId xmlns:a16="http://schemas.microsoft.com/office/drawing/2014/main" id="{432A37F5-D04F-4AA5-847C-6762D6BA6E18}"/>
              </a:ext>
            </a:extLst>
          </p:cNvPr>
          <p:cNvSpPr/>
          <p:nvPr/>
        </p:nvSpPr>
        <p:spPr>
          <a:xfrm>
            <a:off x="2936884" y="3367651"/>
            <a:ext cx="1951200" cy="11304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a:t>
            </a:r>
            <a:endParaRPr lang="en-NL" dirty="0"/>
          </a:p>
        </p:txBody>
      </p:sp>
      <p:sp>
        <p:nvSpPr>
          <p:cNvPr id="7" name="Arrow: Down 6">
            <a:extLst>
              <a:ext uri="{FF2B5EF4-FFF2-40B4-BE49-F238E27FC236}">
                <a16:creationId xmlns:a16="http://schemas.microsoft.com/office/drawing/2014/main" id="{E48A187F-F579-4BD7-9F24-0A6844129FE0}"/>
              </a:ext>
            </a:extLst>
          </p:cNvPr>
          <p:cNvSpPr/>
          <p:nvPr/>
        </p:nvSpPr>
        <p:spPr>
          <a:xfrm rot="10800000">
            <a:off x="2883665" y="4218995"/>
            <a:ext cx="670803" cy="68400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5D8424A5-C000-427F-BF8C-6F212C408479}"/>
              </a:ext>
            </a:extLst>
          </p:cNvPr>
          <p:cNvSpPr txBox="1"/>
          <p:nvPr/>
        </p:nvSpPr>
        <p:spPr>
          <a:xfrm rot="5400000">
            <a:off x="2544369" y="4597127"/>
            <a:ext cx="408766" cy="200055"/>
          </a:xfrm>
          <a:prstGeom prst="rect">
            <a:avLst/>
          </a:prstGeom>
          <a:noFill/>
        </p:spPr>
        <p:txBody>
          <a:bodyPr wrap="none" lIns="0" tIns="0" rIns="0" bIns="0" rtlCol="0">
            <a:spAutoFit/>
          </a:bodyPr>
          <a:lstStyle/>
          <a:p>
            <a:r>
              <a:rPr lang="nl-NL" sz="1300" dirty="0"/>
              <a:t>batch</a:t>
            </a:r>
            <a:endParaRPr lang="en-NL" sz="1300" dirty="0" err="1"/>
          </a:p>
        </p:txBody>
      </p:sp>
      <p:pic>
        <p:nvPicPr>
          <p:cNvPr id="13" name="Graphic 12" descr="Smart Phone">
            <a:extLst>
              <a:ext uri="{FF2B5EF4-FFF2-40B4-BE49-F238E27FC236}">
                <a16:creationId xmlns:a16="http://schemas.microsoft.com/office/drawing/2014/main" id="{B1A27D27-AC87-4D43-9232-652DC751F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928" y="1420427"/>
            <a:ext cx="914400" cy="914400"/>
          </a:xfrm>
          <a:prstGeom prst="rect">
            <a:avLst/>
          </a:prstGeom>
          <a:scene3d>
            <a:camera prst="isometricOffAxis1Left"/>
            <a:lightRig rig="threePt" dir="t"/>
          </a:scene3d>
        </p:spPr>
      </p:pic>
      <p:pic>
        <p:nvPicPr>
          <p:cNvPr id="17" name="Graphic 16" descr="Computer">
            <a:extLst>
              <a:ext uri="{FF2B5EF4-FFF2-40B4-BE49-F238E27FC236}">
                <a16:creationId xmlns:a16="http://schemas.microsoft.com/office/drawing/2014/main" id="{EE8A770E-ADB9-4282-BA40-335B216309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758" y="2466451"/>
            <a:ext cx="914400" cy="914400"/>
          </a:xfrm>
          <a:prstGeom prst="rect">
            <a:avLst/>
          </a:prstGeom>
          <a:scene3d>
            <a:camera prst="isometricOffAxis1Left"/>
            <a:lightRig rig="threePt" dir="t"/>
          </a:scene3d>
        </p:spPr>
      </p:pic>
      <p:pic>
        <p:nvPicPr>
          <p:cNvPr id="19" name="Graphic 18" descr="Person eating">
            <a:extLst>
              <a:ext uri="{FF2B5EF4-FFF2-40B4-BE49-F238E27FC236}">
                <a16:creationId xmlns:a16="http://schemas.microsoft.com/office/drawing/2014/main" id="{3CD84223-2B6C-4C7B-BBF1-8E5BEFCDE2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281" y="2874323"/>
            <a:ext cx="914400" cy="914400"/>
          </a:xfrm>
          <a:prstGeom prst="rect">
            <a:avLst/>
          </a:prstGeom>
        </p:spPr>
      </p:pic>
      <p:pic>
        <p:nvPicPr>
          <p:cNvPr id="21" name="Graphic 20" descr="Man">
            <a:extLst>
              <a:ext uri="{FF2B5EF4-FFF2-40B4-BE49-F238E27FC236}">
                <a16:creationId xmlns:a16="http://schemas.microsoft.com/office/drawing/2014/main" id="{F61AF61A-517B-4D4A-968B-D6DA0BAF43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281" y="3449401"/>
            <a:ext cx="914400" cy="914400"/>
          </a:xfrm>
          <a:prstGeom prst="rect">
            <a:avLst/>
          </a:prstGeom>
        </p:spPr>
      </p:pic>
      <p:pic>
        <p:nvPicPr>
          <p:cNvPr id="23" name="Graphic 22" descr="Woman">
            <a:extLst>
              <a:ext uri="{FF2B5EF4-FFF2-40B4-BE49-F238E27FC236}">
                <a16:creationId xmlns:a16="http://schemas.microsoft.com/office/drawing/2014/main" id="{2889E155-AD72-402B-A89E-187F7833ED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0487" y="1168163"/>
            <a:ext cx="914400" cy="914400"/>
          </a:xfrm>
          <a:prstGeom prst="rect">
            <a:avLst/>
          </a:prstGeom>
        </p:spPr>
      </p:pic>
      <p:pic>
        <p:nvPicPr>
          <p:cNvPr id="25" name="Graphic 24" descr="School girl">
            <a:extLst>
              <a:ext uri="{FF2B5EF4-FFF2-40B4-BE49-F238E27FC236}">
                <a16:creationId xmlns:a16="http://schemas.microsoft.com/office/drawing/2014/main" id="{D503EAE8-F2DF-48E9-8D26-2C83CAF102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7070" y="1795361"/>
            <a:ext cx="914400" cy="914400"/>
          </a:xfrm>
          <a:prstGeom prst="rect">
            <a:avLst/>
          </a:prstGeom>
        </p:spPr>
      </p:pic>
      <p:cxnSp>
        <p:nvCxnSpPr>
          <p:cNvPr id="27" name="Straight Arrow Connector 26">
            <a:extLst>
              <a:ext uri="{FF2B5EF4-FFF2-40B4-BE49-F238E27FC236}">
                <a16:creationId xmlns:a16="http://schemas.microsoft.com/office/drawing/2014/main" id="{7750D9EB-0248-4EF0-844C-AC1170711A58}"/>
              </a:ext>
            </a:extLst>
          </p:cNvPr>
          <p:cNvCxnSpPr/>
          <p:nvPr/>
        </p:nvCxnSpPr>
        <p:spPr>
          <a:xfrm>
            <a:off x="1807681" y="1795361"/>
            <a:ext cx="271200" cy="158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9103A42-4CBD-4EE2-AC73-3F69063B7ACE}"/>
              </a:ext>
            </a:extLst>
          </p:cNvPr>
          <p:cNvCxnSpPr>
            <a:endCxn id="5" idx="2"/>
          </p:cNvCxnSpPr>
          <p:nvPr/>
        </p:nvCxnSpPr>
        <p:spPr>
          <a:xfrm>
            <a:off x="924509" y="2041506"/>
            <a:ext cx="1154372" cy="376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E91E48-4E3F-42FA-A521-13F1774BE933}"/>
              </a:ext>
            </a:extLst>
          </p:cNvPr>
          <p:cNvCxnSpPr>
            <a:cxnSpLocks/>
          </p:cNvCxnSpPr>
          <p:nvPr/>
        </p:nvCxnSpPr>
        <p:spPr>
          <a:xfrm flipV="1">
            <a:off x="1348700" y="2614163"/>
            <a:ext cx="730181" cy="36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77F269-0AAB-4F5D-BE8D-B0BE7E6947F3}"/>
              </a:ext>
            </a:extLst>
          </p:cNvPr>
          <p:cNvCxnSpPr/>
          <p:nvPr/>
        </p:nvCxnSpPr>
        <p:spPr>
          <a:xfrm flipV="1">
            <a:off x="1943281" y="2949751"/>
            <a:ext cx="341631" cy="654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245AE1-DDB5-45EC-BA63-BD33292B1713}"/>
              </a:ext>
            </a:extLst>
          </p:cNvPr>
          <p:cNvCxnSpPr/>
          <p:nvPr/>
        </p:nvCxnSpPr>
        <p:spPr>
          <a:xfrm>
            <a:off x="1953958" y="3691351"/>
            <a:ext cx="929707" cy="235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DB2138EF-07C3-4E55-BA6F-69827BC13033}"/>
              </a:ext>
            </a:extLst>
          </p:cNvPr>
          <p:cNvCxnSpPr>
            <a:cxnSpLocks/>
          </p:cNvCxnSpPr>
          <p:nvPr/>
        </p:nvCxnSpPr>
        <p:spPr>
          <a:xfrm>
            <a:off x="924509" y="2158430"/>
            <a:ext cx="2012375" cy="16105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5" name="Graphic 14" descr="Tablet">
            <a:extLst>
              <a:ext uri="{FF2B5EF4-FFF2-40B4-BE49-F238E27FC236}">
                <a16:creationId xmlns:a16="http://schemas.microsoft.com/office/drawing/2014/main" id="{55E2474B-4803-451C-A5F7-3483443114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5035" y="2998051"/>
            <a:ext cx="914400" cy="914400"/>
          </a:xfrm>
          <a:prstGeom prst="rect">
            <a:avLst/>
          </a:prstGeom>
          <a:scene3d>
            <a:camera prst="isometricOffAxis1Left"/>
            <a:lightRig rig="threePt" dir="t"/>
          </a:scene3d>
        </p:spPr>
      </p:pic>
      <p:sp>
        <p:nvSpPr>
          <p:cNvPr id="40" name="Cube 39">
            <a:extLst>
              <a:ext uri="{FF2B5EF4-FFF2-40B4-BE49-F238E27FC236}">
                <a16:creationId xmlns:a16="http://schemas.microsoft.com/office/drawing/2014/main" id="{B329BC57-9122-491A-B264-9A8A6DC3D521}"/>
              </a:ext>
            </a:extLst>
          </p:cNvPr>
          <p:cNvSpPr/>
          <p:nvPr/>
        </p:nvSpPr>
        <p:spPr>
          <a:xfrm>
            <a:off x="7150843" y="1618625"/>
            <a:ext cx="1504800" cy="9902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err="1"/>
              <a:t>Invoicing</a:t>
            </a:r>
            <a:endParaRPr lang="en-NL" dirty="0"/>
          </a:p>
        </p:txBody>
      </p:sp>
      <p:sp>
        <p:nvSpPr>
          <p:cNvPr id="41" name="Cube 40">
            <a:extLst>
              <a:ext uri="{FF2B5EF4-FFF2-40B4-BE49-F238E27FC236}">
                <a16:creationId xmlns:a16="http://schemas.microsoft.com/office/drawing/2014/main" id="{2A762639-A605-45F0-8145-749D2F46B1C4}"/>
              </a:ext>
            </a:extLst>
          </p:cNvPr>
          <p:cNvSpPr/>
          <p:nvPr/>
        </p:nvSpPr>
        <p:spPr>
          <a:xfrm>
            <a:off x="7276923" y="2783908"/>
            <a:ext cx="1504800" cy="990267"/>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Billing</a:t>
            </a:r>
            <a:endParaRPr lang="en-NL" dirty="0"/>
          </a:p>
        </p:txBody>
      </p:sp>
      <p:sp>
        <p:nvSpPr>
          <p:cNvPr id="42" name="Cube 41">
            <a:extLst>
              <a:ext uri="{FF2B5EF4-FFF2-40B4-BE49-F238E27FC236}">
                <a16:creationId xmlns:a16="http://schemas.microsoft.com/office/drawing/2014/main" id="{E3067E03-8292-4E4E-892E-982A26AB7CFD}"/>
              </a:ext>
            </a:extLst>
          </p:cNvPr>
          <p:cNvSpPr/>
          <p:nvPr/>
        </p:nvSpPr>
        <p:spPr>
          <a:xfrm>
            <a:off x="6000047" y="641942"/>
            <a:ext cx="1504800" cy="990267"/>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Marketing </a:t>
            </a:r>
            <a:r>
              <a:rPr lang="nl-NL" dirty="0" err="1"/>
              <a:t>Campaigns</a:t>
            </a:r>
            <a:endParaRPr lang="en-NL" dirty="0"/>
          </a:p>
        </p:txBody>
      </p:sp>
      <p:sp>
        <p:nvSpPr>
          <p:cNvPr id="43" name="Arrow: Left 42">
            <a:extLst>
              <a:ext uri="{FF2B5EF4-FFF2-40B4-BE49-F238E27FC236}">
                <a16:creationId xmlns:a16="http://schemas.microsoft.com/office/drawing/2014/main" id="{87C33C4D-2762-4D65-9F2B-F4C9378DE44A}"/>
              </a:ext>
            </a:extLst>
          </p:cNvPr>
          <p:cNvSpPr/>
          <p:nvPr/>
        </p:nvSpPr>
        <p:spPr>
          <a:xfrm rot="19630519">
            <a:off x="5302454" y="1390285"/>
            <a:ext cx="509906" cy="456679"/>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4" name="Arrow: Left 43">
            <a:extLst>
              <a:ext uri="{FF2B5EF4-FFF2-40B4-BE49-F238E27FC236}">
                <a16:creationId xmlns:a16="http://schemas.microsoft.com/office/drawing/2014/main" id="{E6D990A3-5C43-4467-A487-6711602EAE46}"/>
              </a:ext>
            </a:extLst>
          </p:cNvPr>
          <p:cNvSpPr/>
          <p:nvPr/>
        </p:nvSpPr>
        <p:spPr>
          <a:xfrm rot="1121444">
            <a:off x="5916024" y="2744032"/>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5" name="Arrow: Left 44">
            <a:extLst>
              <a:ext uri="{FF2B5EF4-FFF2-40B4-BE49-F238E27FC236}">
                <a16:creationId xmlns:a16="http://schemas.microsoft.com/office/drawing/2014/main" id="{71F9CE35-B270-48D0-8730-7FCAF5DDE46E}"/>
              </a:ext>
            </a:extLst>
          </p:cNvPr>
          <p:cNvSpPr/>
          <p:nvPr/>
        </p:nvSpPr>
        <p:spPr>
          <a:xfrm rot="20888313">
            <a:off x="5836996" y="3415460"/>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6" name="Arrow: Left 45">
            <a:extLst>
              <a:ext uri="{FF2B5EF4-FFF2-40B4-BE49-F238E27FC236}">
                <a16:creationId xmlns:a16="http://schemas.microsoft.com/office/drawing/2014/main" id="{578A4C31-73F4-4846-8F1B-10D88019532F}"/>
              </a:ext>
            </a:extLst>
          </p:cNvPr>
          <p:cNvSpPr/>
          <p:nvPr/>
        </p:nvSpPr>
        <p:spPr>
          <a:xfrm rot="21448226">
            <a:off x="5450623" y="1867779"/>
            <a:ext cx="1596129" cy="45667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155300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be 31">
            <a:extLst>
              <a:ext uri="{FF2B5EF4-FFF2-40B4-BE49-F238E27FC236}">
                <a16:creationId xmlns:a16="http://schemas.microsoft.com/office/drawing/2014/main" id="{45E4F480-6D3A-4F9F-A4FF-9D17B2CA19F9}"/>
              </a:ext>
            </a:extLst>
          </p:cNvPr>
          <p:cNvSpPr/>
          <p:nvPr/>
        </p:nvSpPr>
        <p:spPr>
          <a:xfrm>
            <a:off x="4394284" y="1861056"/>
            <a:ext cx="1450052" cy="1457606"/>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a:t>Enterprise Service Bus</a:t>
            </a:r>
            <a:endParaRPr lang="en-NL" dirty="0"/>
          </a:p>
        </p:txBody>
      </p:sp>
      <p:sp>
        <p:nvSpPr>
          <p:cNvPr id="2" name="Title 1">
            <a:extLst>
              <a:ext uri="{FF2B5EF4-FFF2-40B4-BE49-F238E27FC236}">
                <a16:creationId xmlns:a16="http://schemas.microsoft.com/office/drawing/2014/main" id="{6BF36439-49BA-4D67-83C5-6256D55C0899}"/>
              </a:ext>
            </a:extLst>
          </p:cNvPr>
          <p:cNvSpPr>
            <a:spLocks noGrp="1"/>
          </p:cNvSpPr>
          <p:nvPr>
            <p:ph type="title"/>
          </p:nvPr>
        </p:nvSpPr>
        <p:spPr/>
        <p:txBody>
          <a:bodyPr/>
          <a:lstStyle/>
          <a:p>
            <a:r>
              <a:rPr lang="nl-NL" dirty="0" err="1"/>
              <a:t>Utility</a:t>
            </a:r>
            <a:r>
              <a:rPr lang="nl-NL" dirty="0"/>
              <a:t> Company </a:t>
            </a:r>
            <a:r>
              <a:rPr lang="nl-NL" dirty="0" err="1"/>
              <a:t>looking</a:t>
            </a:r>
            <a:r>
              <a:rPr lang="nl-NL" dirty="0"/>
              <a:t> for Performance, </a:t>
            </a:r>
            <a:r>
              <a:rPr lang="nl-NL" dirty="0" err="1"/>
              <a:t>Scalability</a:t>
            </a:r>
            <a:r>
              <a:rPr lang="nl-NL" dirty="0"/>
              <a:t> </a:t>
            </a:r>
            <a:r>
              <a:rPr lang="nl-NL" dirty="0" err="1"/>
              <a:t>and</a:t>
            </a:r>
            <a:r>
              <a:rPr lang="nl-NL" dirty="0"/>
              <a:t> Availability in </a:t>
            </a:r>
            <a:r>
              <a:rPr lang="nl-NL" dirty="0" err="1"/>
              <a:t>their</a:t>
            </a:r>
            <a:r>
              <a:rPr lang="nl-NL" dirty="0"/>
              <a:t> </a:t>
            </a:r>
            <a:r>
              <a:rPr lang="nl-NL" dirty="0" err="1"/>
              <a:t>core</a:t>
            </a:r>
            <a:r>
              <a:rPr lang="nl-NL" dirty="0"/>
              <a:t> data sets</a:t>
            </a:r>
            <a:endParaRPr lang="en-NL" dirty="0"/>
          </a:p>
        </p:txBody>
      </p:sp>
      <p:pic>
        <p:nvPicPr>
          <p:cNvPr id="10" name="Content Placeholder 9" descr="Monitor">
            <a:extLst>
              <a:ext uri="{FF2B5EF4-FFF2-40B4-BE49-F238E27FC236}">
                <a16:creationId xmlns:a16="http://schemas.microsoft.com/office/drawing/2014/main" id="{562FB96F-3020-4D51-BADB-29497B7B18E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212485" y="910265"/>
            <a:ext cx="914400" cy="914400"/>
          </a:xfrm>
          <a:scene3d>
            <a:camera prst="isometricOffAxis1Left"/>
            <a:lightRig rig="threePt" dir="t"/>
          </a:scene3d>
        </p:spPr>
      </p:pic>
      <p:sp>
        <p:nvSpPr>
          <p:cNvPr id="4" name="Footer Placeholder 3">
            <a:extLst>
              <a:ext uri="{FF2B5EF4-FFF2-40B4-BE49-F238E27FC236}">
                <a16:creationId xmlns:a16="http://schemas.microsoft.com/office/drawing/2014/main" id="{AE65B050-78D1-41CB-A019-54607DE30D2E}"/>
              </a:ext>
            </a:extLst>
          </p:cNvPr>
          <p:cNvSpPr>
            <a:spLocks noGrp="1"/>
          </p:cNvSpPr>
          <p:nvPr>
            <p:ph type="ftr" sz="quarter" idx="11"/>
          </p:nvPr>
        </p:nvSpPr>
        <p:spPr/>
        <p:txBody>
          <a:bodyPr/>
          <a:lstStyle/>
          <a:p>
            <a:r>
              <a:rPr lang="en-US"/>
              <a:t>Online Meetup Introducing Apache Kafka - Part Two of Three</a:t>
            </a:r>
            <a:endParaRPr lang="nl-NL" dirty="0"/>
          </a:p>
        </p:txBody>
      </p:sp>
      <p:sp>
        <p:nvSpPr>
          <p:cNvPr id="5" name="Cylinder 4">
            <a:extLst>
              <a:ext uri="{FF2B5EF4-FFF2-40B4-BE49-F238E27FC236}">
                <a16:creationId xmlns:a16="http://schemas.microsoft.com/office/drawing/2014/main" id="{25A5061C-AC66-49F3-8CF0-69CEB2FBC6E3}"/>
              </a:ext>
            </a:extLst>
          </p:cNvPr>
          <p:cNvSpPr/>
          <p:nvPr/>
        </p:nvSpPr>
        <p:spPr>
          <a:xfrm>
            <a:off x="2078881" y="1852951"/>
            <a:ext cx="1951200" cy="1130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endParaRPr lang="en-NL" dirty="0"/>
          </a:p>
        </p:txBody>
      </p:sp>
      <p:sp>
        <p:nvSpPr>
          <p:cNvPr id="6" name="Cylinder 5">
            <a:extLst>
              <a:ext uri="{FF2B5EF4-FFF2-40B4-BE49-F238E27FC236}">
                <a16:creationId xmlns:a16="http://schemas.microsoft.com/office/drawing/2014/main" id="{432A37F5-D04F-4AA5-847C-6762D6BA6E18}"/>
              </a:ext>
            </a:extLst>
          </p:cNvPr>
          <p:cNvSpPr/>
          <p:nvPr/>
        </p:nvSpPr>
        <p:spPr>
          <a:xfrm>
            <a:off x="2936884" y="3367651"/>
            <a:ext cx="1951200" cy="11304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a:t>
            </a:r>
            <a:endParaRPr lang="en-NL" dirty="0"/>
          </a:p>
        </p:txBody>
      </p:sp>
      <p:sp>
        <p:nvSpPr>
          <p:cNvPr id="7" name="Arrow: Down 6">
            <a:extLst>
              <a:ext uri="{FF2B5EF4-FFF2-40B4-BE49-F238E27FC236}">
                <a16:creationId xmlns:a16="http://schemas.microsoft.com/office/drawing/2014/main" id="{E48A187F-F579-4BD7-9F24-0A6844129FE0}"/>
              </a:ext>
            </a:extLst>
          </p:cNvPr>
          <p:cNvSpPr/>
          <p:nvPr/>
        </p:nvSpPr>
        <p:spPr>
          <a:xfrm rot="10800000">
            <a:off x="2883665" y="4218995"/>
            <a:ext cx="670803" cy="68400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5D8424A5-C000-427F-BF8C-6F212C408479}"/>
              </a:ext>
            </a:extLst>
          </p:cNvPr>
          <p:cNvSpPr txBox="1"/>
          <p:nvPr/>
        </p:nvSpPr>
        <p:spPr>
          <a:xfrm rot="5400000">
            <a:off x="2544369" y="4597127"/>
            <a:ext cx="408766" cy="200055"/>
          </a:xfrm>
          <a:prstGeom prst="rect">
            <a:avLst/>
          </a:prstGeom>
          <a:noFill/>
        </p:spPr>
        <p:txBody>
          <a:bodyPr wrap="none" lIns="0" tIns="0" rIns="0" bIns="0" rtlCol="0">
            <a:spAutoFit/>
          </a:bodyPr>
          <a:lstStyle/>
          <a:p>
            <a:r>
              <a:rPr lang="nl-NL" sz="1300" dirty="0"/>
              <a:t>batch</a:t>
            </a:r>
            <a:endParaRPr lang="en-NL" sz="1300" dirty="0" err="1"/>
          </a:p>
        </p:txBody>
      </p:sp>
      <p:pic>
        <p:nvPicPr>
          <p:cNvPr id="13" name="Graphic 12" descr="Smart Phone">
            <a:extLst>
              <a:ext uri="{FF2B5EF4-FFF2-40B4-BE49-F238E27FC236}">
                <a16:creationId xmlns:a16="http://schemas.microsoft.com/office/drawing/2014/main" id="{B1A27D27-AC87-4D43-9232-652DC751F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928" y="1420427"/>
            <a:ext cx="914400" cy="914400"/>
          </a:xfrm>
          <a:prstGeom prst="rect">
            <a:avLst/>
          </a:prstGeom>
          <a:scene3d>
            <a:camera prst="isometricOffAxis1Left"/>
            <a:lightRig rig="threePt" dir="t"/>
          </a:scene3d>
        </p:spPr>
      </p:pic>
      <p:pic>
        <p:nvPicPr>
          <p:cNvPr id="17" name="Graphic 16" descr="Computer">
            <a:extLst>
              <a:ext uri="{FF2B5EF4-FFF2-40B4-BE49-F238E27FC236}">
                <a16:creationId xmlns:a16="http://schemas.microsoft.com/office/drawing/2014/main" id="{EE8A770E-ADB9-4282-BA40-335B216309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758" y="2466451"/>
            <a:ext cx="914400" cy="914400"/>
          </a:xfrm>
          <a:prstGeom prst="rect">
            <a:avLst/>
          </a:prstGeom>
          <a:scene3d>
            <a:camera prst="isometricOffAxis1Left"/>
            <a:lightRig rig="threePt" dir="t"/>
          </a:scene3d>
        </p:spPr>
      </p:pic>
      <p:pic>
        <p:nvPicPr>
          <p:cNvPr id="19" name="Graphic 18" descr="Person eating">
            <a:extLst>
              <a:ext uri="{FF2B5EF4-FFF2-40B4-BE49-F238E27FC236}">
                <a16:creationId xmlns:a16="http://schemas.microsoft.com/office/drawing/2014/main" id="{3CD84223-2B6C-4C7B-BBF1-8E5BEFCDE2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281" y="2874323"/>
            <a:ext cx="914400" cy="914400"/>
          </a:xfrm>
          <a:prstGeom prst="rect">
            <a:avLst/>
          </a:prstGeom>
        </p:spPr>
      </p:pic>
      <p:pic>
        <p:nvPicPr>
          <p:cNvPr id="21" name="Graphic 20" descr="Man">
            <a:extLst>
              <a:ext uri="{FF2B5EF4-FFF2-40B4-BE49-F238E27FC236}">
                <a16:creationId xmlns:a16="http://schemas.microsoft.com/office/drawing/2014/main" id="{F61AF61A-517B-4D4A-968B-D6DA0BAF43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281" y="3449401"/>
            <a:ext cx="914400" cy="914400"/>
          </a:xfrm>
          <a:prstGeom prst="rect">
            <a:avLst/>
          </a:prstGeom>
        </p:spPr>
      </p:pic>
      <p:pic>
        <p:nvPicPr>
          <p:cNvPr id="23" name="Graphic 22" descr="Woman">
            <a:extLst>
              <a:ext uri="{FF2B5EF4-FFF2-40B4-BE49-F238E27FC236}">
                <a16:creationId xmlns:a16="http://schemas.microsoft.com/office/drawing/2014/main" id="{2889E155-AD72-402B-A89E-187F7833ED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0487" y="1168163"/>
            <a:ext cx="914400" cy="914400"/>
          </a:xfrm>
          <a:prstGeom prst="rect">
            <a:avLst/>
          </a:prstGeom>
        </p:spPr>
      </p:pic>
      <p:pic>
        <p:nvPicPr>
          <p:cNvPr id="25" name="Graphic 24" descr="School girl">
            <a:extLst>
              <a:ext uri="{FF2B5EF4-FFF2-40B4-BE49-F238E27FC236}">
                <a16:creationId xmlns:a16="http://schemas.microsoft.com/office/drawing/2014/main" id="{D503EAE8-F2DF-48E9-8D26-2C83CAF102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7070" y="1795361"/>
            <a:ext cx="914400" cy="914400"/>
          </a:xfrm>
          <a:prstGeom prst="rect">
            <a:avLst/>
          </a:prstGeom>
        </p:spPr>
      </p:pic>
      <p:cxnSp>
        <p:nvCxnSpPr>
          <p:cNvPr id="27" name="Straight Arrow Connector 26">
            <a:extLst>
              <a:ext uri="{FF2B5EF4-FFF2-40B4-BE49-F238E27FC236}">
                <a16:creationId xmlns:a16="http://schemas.microsoft.com/office/drawing/2014/main" id="{7750D9EB-0248-4EF0-844C-AC1170711A58}"/>
              </a:ext>
            </a:extLst>
          </p:cNvPr>
          <p:cNvCxnSpPr/>
          <p:nvPr/>
        </p:nvCxnSpPr>
        <p:spPr>
          <a:xfrm>
            <a:off x="1807681" y="1795361"/>
            <a:ext cx="271200" cy="158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9103A42-4CBD-4EE2-AC73-3F69063B7ACE}"/>
              </a:ext>
            </a:extLst>
          </p:cNvPr>
          <p:cNvCxnSpPr>
            <a:endCxn id="5" idx="2"/>
          </p:cNvCxnSpPr>
          <p:nvPr/>
        </p:nvCxnSpPr>
        <p:spPr>
          <a:xfrm>
            <a:off x="924509" y="2041506"/>
            <a:ext cx="1154372" cy="376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E91E48-4E3F-42FA-A521-13F1774BE933}"/>
              </a:ext>
            </a:extLst>
          </p:cNvPr>
          <p:cNvCxnSpPr>
            <a:cxnSpLocks/>
          </p:cNvCxnSpPr>
          <p:nvPr/>
        </p:nvCxnSpPr>
        <p:spPr>
          <a:xfrm flipV="1">
            <a:off x="1348700" y="2614163"/>
            <a:ext cx="730181" cy="36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77F269-0AAB-4F5D-BE8D-B0BE7E6947F3}"/>
              </a:ext>
            </a:extLst>
          </p:cNvPr>
          <p:cNvCxnSpPr/>
          <p:nvPr/>
        </p:nvCxnSpPr>
        <p:spPr>
          <a:xfrm flipV="1">
            <a:off x="1943281" y="2949751"/>
            <a:ext cx="341631" cy="654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245AE1-DDB5-45EC-BA63-BD33292B1713}"/>
              </a:ext>
            </a:extLst>
          </p:cNvPr>
          <p:cNvCxnSpPr/>
          <p:nvPr/>
        </p:nvCxnSpPr>
        <p:spPr>
          <a:xfrm>
            <a:off x="1953958" y="3691351"/>
            <a:ext cx="929707" cy="235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DB2138EF-07C3-4E55-BA6F-69827BC13033}"/>
              </a:ext>
            </a:extLst>
          </p:cNvPr>
          <p:cNvCxnSpPr>
            <a:cxnSpLocks/>
          </p:cNvCxnSpPr>
          <p:nvPr/>
        </p:nvCxnSpPr>
        <p:spPr>
          <a:xfrm>
            <a:off x="924509" y="2158430"/>
            <a:ext cx="2012375" cy="16105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5" name="Graphic 14" descr="Tablet">
            <a:extLst>
              <a:ext uri="{FF2B5EF4-FFF2-40B4-BE49-F238E27FC236}">
                <a16:creationId xmlns:a16="http://schemas.microsoft.com/office/drawing/2014/main" id="{55E2474B-4803-451C-A5F7-3483443114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5035" y="2998051"/>
            <a:ext cx="914400" cy="914400"/>
          </a:xfrm>
          <a:prstGeom prst="rect">
            <a:avLst/>
          </a:prstGeom>
          <a:scene3d>
            <a:camera prst="isometricOffAxis1Left"/>
            <a:lightRig rig="threePt" dir="t"/>
          </a:scene3d>
        </p:spPr>
      </p:pic>
      <p:sp>
        <p:nvSpPr>
          <p:cNvPr id="40" name="Cube 39">
            <a:extLst>
              <a:ext uri="{FF2B5EF4-FFF2-40B4-BE49-F238E27FC236}">
                <a16:creationId xmlns:a16="http://schemas.microsoft.com/office/drawing/2014/main" id="{B329BC57-9122-491A-B264-9A8A6DC3D521}"/>
              </a:ext>
            </a:extLst>
          </p:cNvPr>
          <p:cNvSpPr/>
          <p:nvPr/>
        </p:nvSpPr>
        <p:spPr>
          <a:xfrm>
            <a:off x="7150843" y="1618625"/>
            <a:ext cx="1504800" cy="9902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err="1"/>
              <a:t>Invoicing</a:t>
            </a:r>
            <a:endParaRPr lang="en-NL" dirty="0"/>
          </a:p>
        </p:txBody>
      </p:sp>
      <p:sp>
        <p:nvSpPr>
          <p:cNvPr id="41" name="Cube 40">
            <a:extLst>
              <a:ext uri="{FF2B5EF4-FFF2-40B4-BE49-F238E27FC236}">
                <a16:creationId xmlns:a16="http://schemas.microsoft.com/office/drawing/2014/main" id="{2A762639-A605-45F0-8145-749D2F46B1C4}"/>
              </a:ext>
            </a:extLst>
          </p:cNvPr>
          <p:cNvSpPr/>
          <p:nvPr/>
        </p:nvSpPr>
        <p:spPr>
          <a:xfrm>
            <a:off x="7276923" y="2783908"/>
            <a:ext cx="1504800" cy="990267"/>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Billing</a:t>
            </a:r>
            <a:endParaRPr lang="en-NL" dirty="0"/>
          </a:p>
        </p:txBody>
      </p:sp>
      <p:sp>
        <p:nvSpPr>
          <p:cNvPr id="42" name="Cube 41">
            <a:extLst>
              <a:ext uri="{FF2B5EF4-FFF2-40B4-BE49-F238E27FC236}">
                <a16:creationId xmlns:a16="http://schemas.microsoft.com/office/drawing/2014/main" id="{E3067E03-8292-4E4E-892E-982A26AB7CFD}"/>
              </a:ext>
            </a:extLst>
          </p:cNvPr>
          <p:cNvSpPr/>
          <p:nvPr/>
        </p:nvSpPr>
        <p:spPr>
          <a:xfrm>
            <a:off x="6000047" y="641942"/>
            <a:ext cx="1504800" cy="990267"/>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Marketing </a:t>
            </a:r>
            <a:r>
              <a:rPr lang="nl-NL" dirty="0" err="1"/>
              <a:t>Campaigns</a:t>
            </a:r>
            <a:endParaRPr lang="en-NL" dirty="0"/>
          </a:p>
        </p:txBody>
      </p:sp>
      <p:sp>
        <p:nvSpPr>
          <p:cNvPr id="43" name="Arrow: Left 42">
            <a:extLst>
              <a:ext uri="{FF2B5EF4-FFF2-40B4-BE49-F238E27FC236}">
                <a16:creationId xmlns:a16="http://schemas.microsoft.com/office/drawing/2014/main" id="{87C33C4D-2762-4D65-9F2B-F4C9378DE44A}"/>
              </a:ext>
            </a:extLst>
          </p:cNvPr>
          <p:cNvSpPr/>
          <p:nvPr/>
        </p:nvSpPr>
        <p:spPr>
          <a:xfrm rot="18286401">
            <a:off x="5683368" y="1531739"/>
            <a:ext cx="509906" cy="456679"/>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5" name="Arrow: Left 44">
            <a:extLst>
              <a:ext uri="{FF2B5EF4-FFF2-40B4-BE49-F238E27FC236}">
                <a16:creationId xmlns:a16="http://schemas.microsoft.com/office/drawing/2014/main" id="{71F9CE35-B270-48D0-8730-7FCAF5DDE46E}"/>
              </a:ext>
            </a:extLst>
          </p:cNvPr>
          <p:cNvSpPr/>
          <p:nvPr/>
        </p:nvSpPr>
        <p:spPr>
          <a:xfrm rot="1046941">
            <a:off x="5905954" y="3000294"/>
            <a:ext cx="1513343"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6" name="Arrow: Left 45">
            <a:extLst>
              <a:ext uri="{FF2B5EF4-FFF2-40B4-BE49-F238E27FC236}">
                <a16:creationId xmlns:a16="http://schemas.microsoft.com/office/drawing/2014/main" id="{578A4C31-73F4-4846-8F1B-10D88019532F}"/>
              </a:ext>
            </a:extLst>
          </p:cNvPr>
          <p:cNvSpPr/>
          <p:nvPr/>
        </p:nvSpPr>
        <p:spPr>
          <a:xfrm rot="21448226">
            <a:off x="5699524" y="2215366"/>
            <a:ext cx="1596129" cy="45667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cxnSp>
        <p:nvCxnSpPr>
          <p:cNvPr id="9" name="Connector: Elbow 8">
            <a:extLst>
              <a:ext uri="{FF2B5EF4-FFF2-40B4-BE49-F238E27FC236}">
                <a16:creationId xmlns:a16="http://schemas.microsoft.com/office/drawing/2014/main" id="{9088462C-2DB4-4595-BD31-842C4ACC22DC}"/>
              </a:ext>
            </a:extLst>
          </p:cNvPr>
          <p:cNvCxnSpPr>
            <a:cxnSpLocks/>
          </p:cNvCxnSpPr>
          <p:nvPr/>
        </p:nvCxnSpPr>
        <p:spPr>
          <a:xfrm rot="10800000">
            <a:off x="4030082" y="2315674"/>
            <a:ext cx="364203" cy="352965"/>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2AA3B61-7C00-4F2A-93D1-165787E14803}"/>
              </a:ext>
            </a:extLst>
          </p:cNvPr>
          <p:cNvCxnSpPr>
            <a:cxnSpLocks/>
          </p:cNvCxnSpPr>
          <p:nvPr/>
        </p:nvCxnSpPr>
        <p:spPr>
          <a:xfrm rot="10800000" flipV="1">
            <a:off x="3912485" y="3057662"/>
            <a:ext cx="453831" cy="444000"/>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Cube 33">
            <a:extLst>
              <a:ext uri="{FF2B5EF4-FFF2-40B4-BE49-F238E27FC236}">
                <a16:creationId xmlns:a16="http://schemas.microsoft.com/office/drawing/2014/main" id="{BF312686-53C2-4141-87C3-36623B60B6A3}"/>
              </a:ext>
            </a:extLst>
          </p:cNvPr>
          <p:cNvSpPr/>
          <p:nvPr/>
        </p:nvSpPr>
        <p:spPr>
          <a:xfrm>
            <a:off x="4240390" y="651216"/>
            <a:ext cx="1504800" cy="990267"/>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dirty="0"/>
              <a:t>Customer Portal</a:t>
            </a:r>
            <a:endParaRPr lang="en-NL" dirty="0"/>
          </a:p>
        </p:txBody>
      </p:sp>
      <p:sp>
        <p:nvSpPr>
          <p:cNvPr id="3" name="Arrow: Down 2">
            <a:extLst>
              <a:ext uri="{FF2B5EF4-FFF2-40B4-BE49-F238E27FC236}">
                <a16:creationId xmlns:a16="http://schemas.microsoft.com/office/drawing/2014/main" id="{30640A1F-3E2A-4125-84B0-938AD331BD12}"/>
              </a:ext>
            </a:extLst>
          </p:cNvPr>
          <p:cNvSpPr/>
          <p:nvPr/>
        </p:nvSpPr>
        <p:spPr>
          <a:xfrm>
            <a:off x="5050299" y="1568749"/>
            <a:ext cx="437182" cy="385002"/>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54259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ube 31">
            <a:extLst>
              <a:ext uri="{FF2B5EF4-FFF2-40B4-BE49-F238E27FC236}">
                <a16:creationId xmlns:a16="http://schemas.microsoft.com/office/drawing/2014/main" id="{45E4F480-6D3A-4F9F-A4FF-9D17B2CA19F9}"/>
              </a:ext>
            </a:extLst>
          </p:cNvPr>
          <p:cNvSpPr/>
          <p:nvPr/>
        </p:nvSpPr>
        <p:spPr>
          <a:xfrm>
            <a:off x="4394284" y="1861056"/>
            <a:ext cx="1450052" cy="1457606"/>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a:t>Enterprise Service Bus</a:t>
            </a:r>
            <a:endParaRPr lang="en-NL" dirty="0"/>
          </a:p>
        </p:txBody>
      </p:sp>
      <p:sp>
        <p:nvSpPr>
          <p:cNvPr id="2" name="Title 1">
            <a:extLst>
              <a:ext uri="{FF2B5EF4-FFF2-40B4-BE49-F238E27FC236}">
                <a16:creationId xmlns:a16="http://schemas.microsoft.com/office/drawing/2014/main" id="{6BF36439-49BA-4D67-83C5-6256D55C0899}"/>
              </a:ext>
            </a:extLst>
          </p:cNvPr>
          <p:cNvSpPr>
            <a:spLocks noGrp="1"/>
          </p:cNvSpPr>
          <p:nvPr>
            <p:ph type="title"/>
          </p:nvPr>
        </p:nvSpPr>
        <p:spPr/>
        <p:txBody>
          <a:bodyPr/>
          <a:lstStyle/>
          <a:p>
            <a:r>
              <a:rPr lang="nl-NL" dirty="0" err="1"/>
              <a:t>Utility</a:t>
            </a:r>
            <a:r>
              <a:rPr lang="nl-NL" dirty="0"/>
              <a:t> Company </a:t>
            </a:r>
            <a:r>
              <a:rPr lang="nl-NL" dirty="0" err="1"/>
              <a:t>looking</a:t>
            </a:r>
            <a:r>
              <a:rPr lang="nl-NL" dirty="0"/>
              <a:t> for Performance, </a:t>
            </a:r>
            <a:r>
              <a:rPr lang="nl-NL" dirty="0" err="1"/>
              <a:t>Scalability</a:t>
            </a:r>
            <a:r>
              <a:rPr lang="nl-NL" dirty="0"/>
              <a:t> </a:t>
            </a:r>
            <a:r>
              <a:rPr lang="nl-NL" dirty="0" err="1"/>
              <a:t>and</a:t>
            </a:r>
            <a:r>
              <a:rPr lang="nl-NL" dirty="0"/>
              <a:t> Availability in </a:t>
            </a:r>
            <a:r>
              <a:rPr lang="nl-NL" dirty="0" err="1"/>
              <a:t>their</a:t>
            </a:r>
            <a:r>
              <a:rPr lang="nl-NL" dirty="0"/>
              <a:t> </a:t>
            </a:r>
            <a:r>
              <a:rPr lang="nl-NL" dirty="0" err="1"/>
              <a:t>core</a:t>
            </a:r>
            <a:r>
              <a:rPr lang="nl-NL" dirty="0"/>
              <a:t> data sets</a:t>
            </a:r>
            <a:endParaRPr lang="en-NL" dirty="0"/>
          </a:p>
        </p:txBody>
      </p:sp>
      <p:pic>
        <p:nvPicPr>
          <p:cNvPr id="10" name="Content Placeholder 9" descr="Monitor">
            <a:extLst>
              <a:ext uri="{FF2B5EF4-FFF2-40B4-BE49-F238E27FC236}">
                <a16:creationId xmlns:a16="http://schemas.microsoft.com/office/drawing/2014/main" id="{562FB96F-3020-4D51-BADB-29497B7B18E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212485" y="910265"/>
            <a:ext cx="914400" cy="914400"/>
          </a:xfrm>
          <a:scene3d>
            <a:camera prst="isometricOffAxis1Left"/>
            <a:lightRig rig="threePt" dir="t"/>
          </a:scene3d>
        </p:spPr>
      </p:pic>
      <p:sp>
        <p:nvSpPr>
          <p:cNvPr id="4" name="Footer Placeholder 3">
            <a:extLst>
              <a:ext uri="{FF2B5EF4-FFF2-40B4-BE49-F238E27FC236}">
                <a16:creationId xmlns:a16="http://schemas.microsoft.com/office/drawing/2014/main" id="{AE65B050-78D1-41CB-A019-54607DE30D2E}"/>
              </a:ext>
            </a:extLst>
          </p:cNvPr>
          <p:cNvSpPr>
            <a:spLocks noGrp="1"/>
          </p:cNvSpPr>
          <p:nvPr>
            <p:ph type="ftr" sz="quarter" idx="11"/>
          </p:nvPr>
        </p:nvSpPr>
        <p:spPr/>
        <p:txBody>
          <a:bodyPr/>
          <a:lstStyle/>
          <a:p>
            <a:r>
              <a:rPr lang="en-US"/>
              <a:t>Online Meetup Introducing Apache Kafka - Part Two of Three</a:t>
            </a:r>
            <a:endParaRPr lang="nl-NL" dirty="0"/>
          </a:p>
        </p:txBody>
      </p:sp>
      <p:sp>
        <p:nvSpPr>
          <p:cNvPr id="5" name="Cylinder 4">
            <a:extLst>
              <a:ext uri="{FF2B5EF4-FFF2-40B4-BE49-F238E27FC236}">
                <a16:creationId xmlns:a16="http://schemas.microsoft.com/office/drawing/2014/main" id="{25A5061C-AC66-49F3-8CF0-69CEB2FBC6E3}"/>
              </a:ext>
            </a:extLst>
          </p:cNvPr>
          <p:cNvSpPr/>
          <p:nvPr/>
        </p:nvSpPr>
        <p:spPr>
          <a:xfrm>
            <a:off x="2078881" y="1852951"/>
            <a:ext cx="1951200" cy="1130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endParaRPr lang="en-NL" dirty="0"/>
          </a:p>
        </p:txBody>
      </p:sp>
      <p:sp>
        <p:nvSpPr>
          <p:cNvPr id="6" name="Cylinder 5">
            <a:extLst>
              <a:ext uri="{FF2B5EF4-FFF2-40B4-BE49-F238E27FC236}">
                <a16:creationId xmlns:a16="http://schemas.microsoft.com/office/drawing/2014/main" id="{432A37F5-D04F-4AA5-847C-6762D6BA6E18}"/>
              </a:ext>
            </a:extLst>
          </p:cNvPr>
          <p:cNvSpPr/>
          <p:nvPr/>
        </p:nvSpPr>
        <p:spPr>
          <a:xfrm>
            <a:off x="2936884" y="3367651"/>
            <a:ext cx="1951200" cy="11304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a:t>
            </a:r>
            <a:endParaRPr lang="en-NL" dirty="0"/>
          </a:p>
        </p:txBody>
      </p:sp>
      <p:sp>
        <p:nvSpPr>
          <p:cNvPr id="7" name="Arrow: Down 6">
            <a:extLst>
              <a:ext uri="{FF2B5EF4-FFF2-40B4-BE49-F238E27FC236}">
                <a16:creationId xmlns:a16="http://schemas.microsoft.com/office/drawing/2014/main" id="{E48A187F-F579-4BD7-9F24-0A6844129FE0}"/>
              </a:ext>
            </a:extLst>
          </p:cNvPr>
          <p:cNvSpPr/>
          <p:nvPr/>
        </p:nvSpPr>
        <p:spPr>
          <a:xfrm rot="10800000">
            <a:off x="2883665" y="4218995"/>
            <a:ext cx="670803" cy="684000"/>
          </a:xfrm>
          <a:prstGeom prst="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a:p>
        </p:txBody>
      </p:sp>
      <p:sp>
        <p:nvSpPr>
          <p:cNvPr id="8" name="TextBox 7">
            <a:extLst>
              <a:ext uri="{FF2B5EF4-FFF2-40B4-BE49-F238E27FC236}">
                <a16:creationId xmlns:a16="http://schemas.microsoft.com/office/drawing/2014/main" id="{5D8424A5-C000-427F-BF8C-6F212C408479}"/>
              </a:ext>
            </a:extLst>
          </p:cNvPr>
          <p:cNvSpPr txBox="1"/>
          <p:nvPr/>
        </p:nvSpPr>
        <p:spPr>
          <a:xfrm rot="5400000">
            <a:off x="2544369" y="4597127"/>
            <a:ext cx="408766" cy="200055"/>
          </a:xfrm>
          <a:prstGeom prst="rect">
            <a:avLst/>
          </a:prstGeom>
          <a:noFill/>
        </p:spPr>
        <p:txBody>
          <a:bodyPr wrap="none" lIns="0" tIns="0" rIns="0" bIns="0" rtlCol="0">
            <a:spAutoFit/>
          </a:bodyPr>
          <a:lstStyle/>
          <a:p>
            <a:r>
              <a:rPr lang="nl-NL" sz="1300" dirty="0"/>
              <a:t>batch</a:t>
            </a:r>
            <a:endParaRPr lang="en-NL" sz="1300" dirty="0" err="1"/>
          </a:p>
        </p:txBody>
      </p:sp>
      <p:pic>
        <p:nvPicPr>
          <p:cNvPr id="13" name="Graphic 12" descr="Smart Phone">
            <a:extLst>
              <a:ext uri="{FF2B5EF4-FFF2-40B4-BE49-F238E27FC236}">
                <a16:creationId xmlns:a16="http://schemas.microsoft.com/office/drawing/2014/main" id="{B1A27D27-AC87-4D43-9232-652DC751F7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4928" y="1420427"/>
            <a:ext cx="914400" cy="914400"/>
          </a:xfrm>
          <a:prstGeom prst="rect">
            <a:avLst/>
          </a:prstGeom>
          <a:scene3d>
            <a:camera prst="isometricOffAxis1Left"/>
            <a:lightRig rig="threePt" dir="t"/>
          </a:scene3d>
        </p:spPr>
      </p:pic>
      <p:pic>
        <p:nvPicPr>
          <p:cNvPr id="17" name="Graphic 16" descr="Computer">
            <a:extLst>
              <a:ext uri="{FF2B5EF4-FFF2-40B4-BE49-F238E27FC236}">
                <a16:creationId xmlns:a16="http://schemas.microsoft.com/office/drawing/2014/main" id="{EE8A770E-ADB9-4282-BA40-335B216309B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72758" y="2466451"/>
            <a:ext cx="914400" cy="914400"/>
          </a:xfrm>
          <a:prstGeom prst="rect">
            <a:avLst/>
          </a:prstGeom>
          <a:scene3d>
            <a:camera prst="isometricOffAxis1Left"/>
            <a:lightRig rig="threePt" dir="t"/>
          </a:scene3d>
        </p:spPr>
      </p:pic>
      <p:pic>
        <p:nvPicPr>
          <p:cNvPr id="19" name="Graphic 18" descr="Person eating">
            <a:extLst>
              <a:ext uri="{FF2B5EF4-FFF2-40B4-BE49-F238E27FC236}">
                <a16:creationId xmlns:a16="http://schemas.microsoft.com/office/drawing/2014/main" id="{3CD84223-2B6C-4C7B-BBF1-8E5BEFCDE2F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7281" y="2874323"/>
            <a:ext cx="914400" cy="914400"/>
          </a:xfrm>
          <a:prstGeom prst="rect">
            <a:avLst/>
          </a:prstGeom>
        </p:spPr>
      </p:pic>
      <p:pic>
        <p:nvPicPr>
          <p:cNvPr id="21" name="Graphic 20" descr="Man">
            <a:extLst>
              <a:ext uri="{FF2B5EF4-FFF2-40B4-BE49-F238E27FC236}">
                <a16:creationId xmlns:a16="http://schemas.microsoft.com/office/drawing/2014/main" id="{F61AF61A-517B-4D4A-968B-D6DA0BAF436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93281" y="3449401"/>
            <a:ext cx="914400" cy="914400"/>
          </a:xfrm>
          <a:prstGeom prst="rect">
            <a:avLst/>
          </a:prstGeom>
        </p:spPr>
      </p:pic>
      <p:pic>
        <p:nvPicPr>
          <p:cNvPr id="23" name="Graphic 22" descr="Woman">
            <a:extLst>
              <a:ext uri="{FF2B5EF4-FFF2-40B4-BE49-F238E27FC236}">
                <a16:creationId xmlns:a16="http://schemas.microsoft.com/office/drawing/2014/main" id="{2889E155-AD72-402B-A89E-187F7833EDD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10487" y="1168163"/>
            <a:ext cx="914400" cy="914400"/>
          </a:xfrm>
          <a:prstGeom prst="rect">
            <a:avLst/>
          </a:prstGeom>
        </p:spPr>
      </p:pic>
      <p:pic>
        <p:nvPicPr>
          <p:cNvPr id="25" name="Graphic 24" descr="School girl">
            <a:extLst>
              <a:ext uri="{FF2B5EF4-FFF2-40B4-BE49-F238E27FC236}">
                <a16:creationId xmlns:a16="http://schemas.microsoft.com/office/drawing/2014/main" id="{D503EAE8-F2DF-48E9-8D26-2C83CAF102E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17070" y="1795361"/>
            <a:ext cx="914400" cy="914400"/>
          </a:xfrm>
          <a:prstGeom prst="rect">
            <a:avLst/>
          </a:prstGeom>
        </p:spPr>
      </p:pic>
      <p:cxnSp>
        <p:nvCxnSpPr>
          <p:cNvPr id="27" name="Straight Arrow Connector 26">
            <a:extLst>
              <a:ext uri="{FF2B5EF4-FFF2-40B4-BE49-F238E27FC236}">
                <a16:creationId xmlns:a16="http://schemas.microsoft.com/office/drawing/2014/main" id="{7750D9EB-0248-4EF0-844C-AC1170711A58}"/>
              </a:ext>
            </a:extLst>
          </p:cNvPr>
          <p:cNvCxnSpPr/>
          <p:nvPr/>
        </p:nvCxnSpPr>
        <p:spPr>
          <a:xfrm>
            <a:off x="1807681" y="1795361"/>
            <a:ext cx="271200" cy="1583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9103A42-4CBD-4EE2-AC73-3F69063B7ACE}"/>
              </a:ext>
            </a:extLst>
          </p:cNvPr>
          <p:cNvCxnSpPr>
            <a:endCxn id="5" idx="2"/>
          </p:cNvCxnSpPr>
          <p:nvPr/>
        </p:nvCxnSpPr>
        <p:spPr>
          <a:xfrm>
            <a:off x="924509" y="2041506"/>
            <a:ext cx="1154372" cy="3766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DE91E48-4E3F-42FA-A521-13F1774BE933}"/>
              </a:ext>
            </a:extLst>
          </p:cNvPr>
          <p:cNvCxnSpPr>
            <a:cxnSpLocks/>
          </p:cNvCxnSpPr>
          <p:nvPr/>
        </p:nvCxnSpPr>
        <p:spPr>
          <a:xfrm flipV="1">
            <a:off x="1348700" y="2614163"/>
            <a:ext cx="730181" cy="3691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477F269-0AAB-4F5D-BE8D-B0BE7E6947F3}"/>
              </a:ext>
            </a:extLst>
          </p:cNvPr>
          <p:cNvCxnSpPr/>
          <p:nvPr/>
        </p:nvCxnSpPr>
        <p:spPr>
          <a:xfrm flipV="1">
            <a:off x="1943281" y="2949751"/>
            <a:ext cx="341631" cy="6546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8C245AE1-DDB5-45EC-BA63-BD33292B1713}"/>
              </a:ext>
            </a:extLst>
          </p:cNvPr>
          <p:cNvCxnSpPr/>
          <p:nvPr/>
        </p:nvCxnSpPr>
        <p:spPr>
          <a:xfrm>
            <a:off x="1953958" y="3691351"/>
            <a:ext cx="929707" cy="2358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Straight Arrow Connector 35">
            <a:extLst>
              <a:ext uri="{FF2B5EF4-FFF2-40B4-BE49-F238E27FC236}">
                <a16:creationId xmlns:a16="http://schemas.microsoft.com/office/drawing/2014/main" id="{DB2138EF-07C3-4E55-BA6F-69827BC13033}"/>
              </a:ext>
            </a:extLst>
          </p:cNvPr>
          <p:cNvCxnSpPr>
            <a:cxnSpLocks/>
          </p:cNvCxnSpPr>
          <p:nvPr/>
        </p:nvCxnSpPr>
        <p:spPr>
          <a:xfrm>
            <a:off x="924509" y="2158430"/>
            <a:ext cx="2012375" cy="161056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5" name="Graphic 14" descr="Tablet">
            <a:extLst>
              <a:ext uri="{FF2B5EF4-FFF2-40B4-BE49-F238E27FC236}">
                <a16:creationId xmlns:a16="http://schemas.microsoft.com/office/drawing/2014/main" id="{55E2474B-4803-451C-A5F7-3483443114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205035" y="2998051"/>
            <a:ext cx="914400" cy="914400"/>
          </a:xfrm>
          <a:prstGeom prst="rect">
            <a:avLst/>
          </a:prstGeom>
          <a:scene3d>
            <a:camera prst="isometricOffAxis1Left"/>
            <a:lightRig rig="threePt" dir="t"/>
          </a:scene3d>
        </p:spPr>
      </p:pic>
      <p:sp>
        <p:nvSpPr>
          <p:cNvPr id="40" name="Cube 39">
            <a:extLst>
              <a:ext uri="{FF2B5EF4-FFF2-40B4-BE49-F238E27FC236}">
                <a16:creationId xmlns:a16="http://schemas.microsoft.com/office/drawing/2014/main" id="{B329BC57-9122-491A-B264-9A8A6DC3D521}"/>
              </a:ext>
            </a:extLst>
          </p:cNvPr>
          <p:cNvSpPr/>
          <p:nvPr/>
        </p:nvSpPr>
        <p:spPr>
          <a:xfrm>
            <a:off x="7150843" y="1618625"/>
            <a:ext cx="1504800" cy="9902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err="1"/>
              <a:t>Invoicing</a:t>
            </a:r>
            <a:endParaRPr lang="en-NL" dirty="0"/>
          </a:p>
        </p:txBody>
      </p:sp>
      <p:sp>
        <p:nvSpPr>
          <p:cNvPr id="41" name="Cube 40">
            <a:extLst>
              <a:ext uri="{FF2B5EF4-FFF2-40B4-BE49-F238E27FC236}">
                <a16:creationId xmlns:a16="http://schemas.microsoft.com/office/drawing/2014/main" id="{2A762639-A605-45F0-8145-749D2F46B1C4}"/>
              </a:ext>
            </a:extLst>
          </p:cNvPr>
          <p:cNvSpPr/>
          <p:nvPr/>
        </p:nvSpPr>
        <p:spPr>
          <a:xfrm>
            <a:off x="7276923" y="2783908"/>
            <a:ext cx="1504800" cy="990267"/>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Billing</a:t>
            </a:r>
            <a:endParaRPr lang="en-NL" dirty="0"/>
          </a:p>
        </p:txBody>
      </p:sp>
      <p:sp>
        <p:nvSpPr>
          <p:cNvPr id="42" name="Cube 41">
            <a:extLst>
              <a:ext uri="{FF2B5EF4-FFF2-40B4-BE49-F238E27FC236}">
                <a16:creationId xmlns:a16="http://schemas.microsoft.com/office/drawing/2014/main" id="{E3067E03-8292-4E4E-892E-982A26AB7CFD}"/>
              </a:ext>
            </a:extLst>
          </p:cNvPr>
          <p:cNvSpPr/>
          <p:nvPr/>
        </p:nvSpPr>
        <p:spPr>
          <a:xfrm>
            <a:off x="6000047" y="641942"/>
            <a:ext cx="1504800" cy="990267"/>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Marketing </a:t>
            </a:r>
            <a:r>
              <a:rPr lang="nl-NL" dirty="0" err="1"/>
              <a:t>Campaigns</a:t>
            </a:r>
            <a:endParaRPr lang="en-NL" dirty="0"/>
          </a:p>
        </p:txBody>
      </p:sp>
      <p:sp>
        <p:nvSpPr>
          <p:cNvPr id="43" name="Arrow: Left 42">
            <a:extLst>
              <a:ext uri="{FF2B5EF4-FFF2-40B4-BE49-F238E27FC236}">
                <a16:creationId xmlns:a16="http://schemas.microsoft.com/office/drawing/2014/main" id="{87C33C4D-2762-4D65-9F2B-F4C9378DE44A}"/>
              </a:ext>
            </a:extLst>
          </p:cNvPr>
          <p:cNvSpPr/>
          <p:nvPr/>
        </p:nvSpPr>
        <p:spPr>
          <a:xfrm rot="18286401">
            <a:off x="5683368" y="1531739"/>
            <a:ext cx="509906" cy="456679"/>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5" name="Arrow: Left 44">
            <a:extLst>
              <a:ext uri="{FF2B5EF4-FFF2-40B4-BE49-F238E27FC236}">
                <a16:creationId xmlns:a16="http://schemas.microsoft.com/office/drawing/2014/main" id="{71F9CE35-B270-48D0-8730-7FCAF5DDE46E}"/>
              </a:ext>
            </a:extLst>
          </p:cNvPr>
          <p:cNvSpPr/>
          <p:nvPr/>
        </p:nvSpPr>
        <p:spPr>
          <a:xfrm rot="1046941">
            <a:off x="5905954" y="3000294"/>
            <a:ext cx="1513343"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6" name="Arrow: Left 45">
            <a:extLst>
              <a:ext uri="{FF2B5EF4-FFF2-40B4-BE49-F238E27FC236}">
                <a16:creationId xmlns:a16="http://schemas.microsoft.com/office/drawing/2014/main" id="{578A4C31-73F4-4846-8F1B-10D88019532F}"/>
              </a:ext>
            </a:extLst>
          </p:cNvPr>
          <p:cNvSpPr/>
          <p:nvPr/>
        </p:nvSpPr>
        <p:spPr>
          <a:xfrm rot="21448226">
            <a:off x="5699524" y="2215366"/>
            <a:ext cx="1596129" cy="45667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cxnSp>
        <p:nvCxnSpPr>
          <p:cNvPr id="9" name="Connector: Elbow 8">
            <a:extLst>
              <a:ext uri="{FF2B5EF4-FFF2-40B4-BE49-F238E27FC236}">
                <a16:creationId xmlns:a16="http://schemas.microsoft.com/office/drawing/2014/main" id="{9088462C-2DB4-4595-BD31-842C4ACC22DC}"/>
              </a:ext>
            </a:extLst>
          </p:cNvPr>
          <p:cNvCxnSpPr>
            <a:cxnSpLocks/>
          </p:cNvCxnSpPr>
          <p:nvPr/>
        </p:nvCxnSpPr>
        <p:spPr>
          <a:xfrm rot="10800000">
            <a:off x="4030082" y="2315674"/>
            <a:ext cx="364203" cy="352965"/>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22AA3B61-7C00-4F2A-93D1-165787E14803}"/>
              </a:ext>
            </a:extLst>
          </p:cNvPr>
          <p:cNvCxnSpPr>
            <a:cxnSpLocks/>
          </p:cNvCxnSpPr>
          <p:nvPr/>
        </p:nvCxnSpPr>
        <p:spPr>
          <a:xfrm rot="10800000" flipV="1">
            <a:off x="3912485" y="3057662"/>
            <a:ext cx="453831" cy="444000"/>
          </a:xfrm>
          <a:prstGeom prst="bentConnector2">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4" name="Cube 33">
            <a:extLst>
              <a:ext uri="{FF2B5EF4-FFF2-40B4-BE49-F238E27FC236}">
                <a16:creationId xmlns:a16="http://schemas.microsoft.com/office/drawing/2014/main" id="{BF312686-53C2-4141-87C3-36623B60B6A3}"/>
              </a:ext>
            </a:extLst>
          </p:cNvPr>
          <p:cNvSpPr/>
          <p:nvPr/>
        </p:nvSpPr>
        <p:spPr>
          <a:xfrm>
            <a:off x="4240390" y="651216"/>
            <a:ext cx="1504800" cy="990267"/>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dirty="0"/>
              <a:t>Customer Portal</a:t>
            </a:r>
            <a:endParaRPr lang="en-NL" dirty="0"/>
          </a:p>
        </p:txBody>
      </p:sp>
      <p:sp>
        <p:nvSpPr>
          <p:cNvPr id="3" name="Arrow: Down 2">
            <a:extLst>
              <a:ext uri="{FF2B5EF4-FFF2-40B4-BE49-F238E27FC236}">
                <a16:creationId xmlns:a16="http://schemas.microsoft.com/office/drawing/2014/main" id="{30640A1F-3E2A-4125-84B0-938AD331BD12}"/>
              </a:ext>
            </a:extLst>
          </p:cNvPr>
          <p:cNvSpPr/>
          <p:nvPr/>
        </p:nvSpPr>
        <p:spPr>
          <a:xfrm>
            <a:off x="5050299" y="1568749"/>
            <a:ext cx="437182" cy="385002"/>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NL"/>
          </a:p>
        </p:txBody>
      </p:sp>
      <p:sp>
        <p:nvSpPr>
          <p:cNvPr id="38" name="Speech Bubble: Rectangle 37">
            <a:extLst>
              <a:ext uri="{FF2B5EF4-FFF2-40B4-BE49-F238E27FC236}">
                <a16:creationId xmlns:a16="http://schemas.microsoft.com/office/drawing/2014/main" id="{2D46F4A8-0EFC-40D8-91C1-0FB8840EC0B7}"/>
              </a:ext>
            </a:extLst>
          </p:cNvPr>
          <p:cNvSpPr/>
          <p:nvPr/>
        </p:nvSpPr>
        <p:spPr>
          <a:xfrm>
            <a:off x="6668814" y="3501664"/>
            <a:ext cx="2290121" cy="1366338"/>
          </a:xfrm>
          <a:prstGeom prst="wedgeRectCallout">
            <a:avLst>
              <a:gd name="adj1" fmla="val -93368"/>
              <a:gd name="adj2" fmla="val 9003"/>
            </a:avLst>
          </a:prstGeom>
          <a:solidFill>
            <a:srgbClr val="FFC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solidFill>
                  <a:schemeClr val="tx2">
                    <a:lumMod val="50000"/>
                  </a:schemeClr>
                </a:solidFill>
              </a:rPr>
              <a:t>Load on </a:t>
            </a:r>
            <a:r>
              <a:rPr lang="nl-NL" dirty="0" err="1">
                <a:solidFill>
                  <a:schemeClr val="tx2">
                    <a:lumMod val="50000"/>
                  </a:schemeClr>
                </a:solidFill>
              </a:rPr>
              <a:t>Core</a:t>
            </a:r>
            <a:r>
              <a:rPr lang="nl-NL" dirty="0">
                <a:solidFill>
                  <a:schemeClr val="tx2">
                    <a:lumMod val="50000"/>
                  </a:schemeClr>
                </a:solidFill>
              </a:rPr>
              <a:t> Systems &amp; effect on Performance</a:t>
            </a:r>
          </a:p>
          <a:p>
            <a:pPr algn="ctr"/>
            <a:r>
              <a:rPr lang="nl-NL" dirty="0">
                <a:solidFill>
                  <a:schemeClr val="tx2">
                    <a:lumMod val="50000"/>
                  </a:schemeClr>
                </a:solidFill>
              </a:rPr>
              <a:t>Availability </a:t>
            </a:r>
            <a:r>
              <a:rPr lang="nl-NL" dirty="0" err="1">
                <a:solidFill>
                  <a:schemeClr val="tx2">
                    <a:lumMod val="50000"/>
                  </a:schemeClr>
                </a:solidFill>
              </a:rPr>
              <a:t>Core</a:t>
            </a:r>
            <a:r>
              <a:rPr lang="nl-NL" dirty="0">
                <a:solidFill>
                  <a:schemeClr val="tx2">
                    <a:lumMod val="50000"/>
                  </a:schemeClr>
                </a:solidFill>
              </a:rPr>
              <a:t> Systems, </a:t>
            </a:r>
          </a:p>
          <a:p>
            <a:pPr algn="ctr"/>
            <a:r>
              <a:rPr lang="nl-NL" dirty="0" err="1">
                <a:solidFill>
                  <a:schemeClr val="tx2">
                    <a:lumMod val="50000"/>
                  </a:schemeClr>
                </a:solidFill>
              </a:rPr>
              <a:t>Sizing</a:t>
            </a:r>
            <a:r>
              <a:rPr lang="nl-NL" dirty="0">
                <a:solidFill>
                  <a:schemeClr val="tx2">
                    <a:lumMod val="50000"/>
                  </a:schemeClr>
                </a:solidFill>
              </a:rPr>
              <a:t> &amp; </a:t>
            </a:r>
            <a:r>
              <a:rPr lang="nl-NL" dirty="0" err="1">
                <a:solidFill>
                  <a:schemeClr val="tx2">
                    <a:lumMod val="50000"/>
                  </a:schemeClr>
                </a:solidFill>
              </a:rPr>
              <a:t>Cost</a:t>
            </a:r>
            <a:r>
              <a:rPr lang="nl-NL" dirty="0">
                <a:solidFill>
                  <a:schemeClr val="tx2">
                    <a:lumMod val="50000"/>
                  </a:schemeClr>
                </a:solidFill>
              </a:rPr>
              <a:t> &amp; </a:t>
            </a:r>
            <a:r>
              <a:rPr lang="nl-NL" dirty="0" err="1">
                <a:solidFill>
                  <a:schemeClr val="tx2">
                    <a:lumMod val="50000"/>
                  </a:schemeClr>
                </a:solidFill>
              </a:rPr>
              <a:t>Complexity</a:t>
            </a:r>
            <a:r>
              <a:rPr lang="nl-NL" dirty="0">
                <a:solidFill>
                  <a:schemeClr val="tx2">
                    <a:lumMod val="50000"/>
                  </a:schemeClr>
                </a:solidFill>
              </a:rPr>
              <a:t> ESB</a:t>
            </a:r>
            <a:endParaRPr lang="en-NL" dirty="0">
              <a:solidFill>
                <a:schemeClr val="tx2">
                  <a:lumMod val="50000"/>
                </a:schemeClr>
              </a:solidFill>
            </a:endParaRPr>
          </a:p>
        </p:txBody>
      </p:sp>
      <p:sp>
        <p:nvSpPr>
          <p:cNvPr id="11" name="Freeform: Shape 10">
            <a:extLst>
              <a:ext uri="{FF2B5EF4-FFF2-40B4-BE49-F238E27FC236}">
                <a16:creationId xmlns:a16="http://schemas.microsoft.com/office/drawing/2014/main" id="{AA7568E6-577B-4B18-91BD-890C90D3B8D1}"/>
              </a:ext>
            </a:extLst>
          </p:cNvPr>
          <p:cNvSpPr/>
          <p:nvPr/>
        </p:nvSpPr>
        <p:spPr>
          <a:xfrm>
            <a:off x="3775784" y="843455"/>
            <a:ext cx="2161494" cy="3949262"/>
          </a:xfrm>
          <a:custGeom>
            <a:avLst/>
            <a:gdLst>
              <a:gd name="connsiteX0" fmla="*/ 1568726 w 2161494"/>
              <a:gd name="connsiteY0" fmla="*/ 3949262 h 3949262"/>
              <a:gd name="connsiteX1" fmla="*/ 2159933 w 2161494"/>
              <a:gd name="connsiteY1" fmla="*/ 3058511 h 3949262"/>
              <a:gd name="connsiteX2" fmla="*/ 1718499 w 2161494"/>
              <a:gd name="connsiteY2" fmla="*/ 2364828 h 3949262"/>
              <a:gd name="connsiteX3" fmla="*/ 1040582 w 2161494"/>
              <a:gd name="connsiteY3" fmla="*/ 1970690 h 3949262"/>
              <a:gd name="connsiteX4" fmla="*/ 898692 w 2161494"/>
              <a:gd name="connsiteY4" fmla="*/ 938048 h 3949262"/>
              <a:gd name="connsiteX5" fmla="*/ 78885 w 2161494"/>
              <a:gd name="connsiteY5" fmla="*/ 851338 h 3949262"/>
              <a:gd name="connsiteX6" fmla="*/ 78885 w 2161494"/>
              <a:gd name="connsiteY6" fmla="*/ 0 h 3949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1494" h="3949262">
                <a:moveTo>
                  <a:pt x="1568726" y="3949262"/>
                </a:moveTo>
                <a:cubicBezTo>
                  <a:pt x="1851848" y="3635922"/>
                  <a:pt x="2134971" y="3322583"/>
                  <a:pt x="2159933" y="3058511"/>
                </a:cubicBezTo>
                <a:cubicBezTo>
                  <a:pt x="2184895" y="2794439"/>
                  <a:pt x="1905057" y="2546131"/>
                  <a:pt x="1718499" y="2364828"/>
                </a:cubicBezTo>
                <a:cubicBezTo>
                  <a:pt x="1531941" y="2183525"/>
                  <a:pt x="1177216" y="2208487"/>
                  <a:pt x="1040582" y="1970690"/>
                </a:cubicBezTo>
                <a:cubicBezTo>
                  <a:pt x="903947" y="1732893"/>
                  <a:pt x="1058975" y="1124607"/>
                  <a:pt x="898692" y="938048"/>
                </a:cubicBezTo>
                <a:cubicBezTo>
                  <a:pt x="738409" y="751489"/>
                  <a:pt x="215519" y="1007679"/>
                  <a:pt x="78885" y="851338"/>
                </a:cubicBezTo>
                <a:cubicBezTo>
                  <a:pt x="-57749" y="694997"/>
                  <a:pt x="10568" y="347498"/>
                  <a:pt x="78885" y="0"/>
                </a:cubicBezTo>
              </a:path>
            </a:pathLst>
          </a:cu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9" name="Picture 2" descr="Image result for stop">
            <a:extLst>
              <a:ext uri="{FF2B5EF4-FFF2-40B4-BE49-F238E27FC236}">
                <a16:creationId xmlns:a16="http://schemas.microsoft.com/office/drawing/2014/main" id="{F233A9A9-E1E1-4088-99BE-7C18A838AAAD}"/>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381916" y="948984"/>
            <a:ext cx="740604" cy="740604"/>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 descr="Related image">
            <a:extLst>
              <a:ext uri="{FF2B5EF4-FFF2-40B4-BE49-F238E27FC236}">
                <a16:creationId xmlns:a16="http://schemas.microsoft.com/office/drawing/2014/main" id="{5F259329-230B-4924-A798-FA07F4BB1214}"/>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06337" y="1504532"/>
            <a:ext cx="929100" cy="9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5300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6439-49BA-4D67-83C5-6256D55C0899}"/>
              </a:ext>
            </a:extLst>
          </p:cNvPr>
          <p:cNvSpPr>
            <a:spLocks noGrp="1"/>
          </p:cNvSpPr>
          <p:nvPr>
            <p:ph type="title"/>
          </p:nvPr>
        </p:nvSpPr>
        <p:spPr/>
        <p:txBody>
          <a:bodyPr/>
          <a:lstStyle/>
          <a:p>
            <a:r>
              <a:rPr lang="nl-NL" dirty="0" err="1"/>
              <a:t>Utility</a:t>
            </a:r>
            <a:r>
              <a:rPr lang="nl-NL" dirty="0"/>
              <a:t> Company </a:t>
            </a:r>
            <a:r>
              <a:rPr lang="nl-NL" dirty="0" err="1"/>
              <a:t>looking</a:t>
            </a:r>
            <a:r>
              <a:rPr lang="nl-NL" dirty="0"/>
              <a:t> for Performance, </a:t>
            </a:r>
            <a:r>
              <a:rPr lang="nl-NL" dirty="0" err="1"/>
              <a:t>Scalability</a:t>
            </a:r>
            <a:r>
              <a:rPr lang="nl-NL" dirty="0"/>
              <a:t> </a:t>
            </a:r>
            <a:r>
              <a:rPr lang="nl-NL" dirty="0" err="1"/>
              <a:t>and</a:t>
            </a:r>
            <a:r>
              <a:rPr lang="nl-NL" dirty="0"/>
              <a:t> Availability in </a:t>
            </a:r>
            <a:r>
              <a:rPr lang="nl-NL" dirty="0" err="1"/>
              <a:t>their</a:t>
            </a:r>
            <a:r>
              <a:rPr lang="nl-NL" dirty="0"/>
              <a:t> </a:t>
            </a:r>
            <a:r>
              <a:rPr lang="nl-NL" dirty="0" err="1"/>
              <a:t>core</a:t>
            </a:r>
            <a:r>
              <a:rPr lang="nl-NL" dirty="0"/>
              <a:t> data sets</a:t>
            </a:r>
            <a:endParaRPr lang="en-NL" dirty="0"/>
          </a:p>
        </p:txBody>
      </p:sp>
      <p:sp>
        <p:nvSpPr>
          <p:cNvPr id="4" name="Footer Placeholder 3">
            <a:extLst>
              <a:ext uri="{FF2B5EF4-FFF2-40B4-BE49-F238E27FC236}">
                <a16:creationId xmlns:a16="http://schemas.microsoft.com/office/drawing/2014/main" id="{AE65B050-78D1-41CB-A019-54607DE30D2E}"/>
              </a:ext>
            </a:extLst>
          </p:cNvPr>
          <p:cNvSpPr>
            <a:spLocks noGrp="1"/>
          </p:cNvSpPr>
          <p:nvPr>
            <p:ph type="ftr" sz="quarter" idx="11"/>
          </p:nvPr>
        </p:nvSpPr>
        <p:spPr/>
        <p:txBody>
          <a:bodyPr/>
          <a:lstStyle/>
          <a:p>
            <a:r>
              <a:rPr lang="en-US"/>
              <a:t>Online Meetup Introducing Apache Kafka - Part Two of Three</a:t>
            </a:r>
            <a:endParaRPr lang="nl-NL" dirty="0"/>
          </a:p>
        </p:txBody>
      </p:sp>
      <p:sp>
        <p:nvSpPr>
          <p:cNvPr id="5" name="Cylinder 4">
            <a:extLst>
              <a:ext uri="{FF2B5EF4-FFF2-40B4-BE49-F238E27FC236}">
                <a16:creationId xmlns:a16="http://schemas.microsoft.com/office/drawing/2014/main" id="{25A5061C-AC66-49F3-8CF0-69CEB2FBC6E3}"/>
              </a:ext>
            </a:extLst>
          </p:cNvPr>
          <p:cNvSpPr/>
          <p:nvPr/>
        </p:nvSpPr>
        <p:spPr>
          <a:xfrm>
            <a:off x="116028" y="1267578"/>
            <a:ext cx="1951200" cy="1130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endParaRPr lang="en-NL" dirty="0"/>
          </a:p>
        </p:txBody>
      </p:sp>
      <p:sp>
        <p:nvSpPr>
          <p:cNvPr id="6" name="Cylinder 5">
            <a:extLst>
              <a:ext uri="{FF2B5EF4-FFF2-40B4-BE49-F238E27FC236}">
                <a16:creationId xmlns:a16="http://schemas.microsoft.com/office/drawing/2014/main" id="{432A37F5-D04F-4AA5-847C-6762D6BA6E18}"/>
              </a:ext>
            </a:extLst>
          </p:cNvPr>
          <p:cNvSpPr/>
          <p:nvPr/>
        </p:nvSpPr>
        <p:spPr>
          <a:xfrm>
            <a:off x="974031" y="2782278"/>
            <a:ext cx="1951200" cy="11304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a:t>
            </a:r>
            <a:endParaRPr lang="en-NL" dirty="0"/>
          </a:p>
        </p:txBody>
      </p:sp>
      <p:sp>
        <p:nvSpPr>
          <p:cNvPr id="40" name="Cube 39">
            <a:extLst>
              <a:ext uri="{FF2B5EF4-FFF2-40B4-BE49-F238E27FC236}">
                <a16:creationId xmlns:a16="http://schemas.microsoft.com/office/drawing/2014/main" id="{B329BC57-9122-491A-B264-9A8A6DC3D521}"/>
              </a:ext>
            </a:extLst>
          </p:cNvPr>
          <p:cNvSpPr/>
          <p:nvPr/>
        </p:nvSpPr>
        <p:spPr>
          <a:xfrm>
            <a:off x="7762843" y="1618625"/>
            <a:ext cx="1504800" cy="9902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err="1"/>
              <a:t>Invoicing</a:t>
            </a:r>
            <a:endParaRPr lang="en-NL" dirty="0"/>
          </a:p>
        </p:txBody>
      </p:sp>
      <p:sp>
        <p:nvSpPr>
          <p:cNvPr id="41" name="Cube 40">
            <a:extLst>
              <a:ext uri="{FF2B5EF4-FFF2-40B4-BE49-F238E27FC236}">
                <a16:creationId xmlns:a16="http://schemas.microsoft.com/office/drawing/2014/main" id="{2A762639-A605-45F0-8145-749D2F46B1C4}"/>
              </a:ext>
            </a:extLst>
          </p:cNvPr>
          <p:cNvSpPr/>
          <p:nvPr/>
        </p:nvSpPr>
        <p:spPr>
          <a:xfrm>
            <a:off x="7888923" y="2783908"/>
            <a:ext cx="1504800" cy="990267"/>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Billing</a:t>
            </a:r>
            <a:endParaRPr lang="en-NL" dirty="0"/>
          </a:p>
        </p:txBody>
      </p:sp>
      <p:sp>
        <p:nvSpPr>
          <p:cNvPr id="42" name="Cube 41">
            <a:extLst>
              <a:ext uri="{FF2B5EF4-FFF2-40B4-BE49-F238E27FC236}">
                <a16:creationId xmlns:a16="http://schemas.microsoft.com/office/drawing/2014/main" id="{E3067E03-8292-4E4E-892E-982A26AB7CFD}"/>
              </a:ext>
            </a:extLst>
          </p:cNvPr>
          <p:cNvSpPr/>
          <p:nvPr/>
        </p:nvSpPr>
        <p:spPr>
          <a:xfrm>
            <a:off x="6612047" y="641942"/>
            <a:ext cx="1504800" cy="990267"/>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Marketing </a:t>
            </a:r>
            <a:r>
              <a:rPr lang="nl-NL" dirty="0" err="1"/>
              <a:t>Campaigns</a:t>
            </a:r>
            <a:endParaRPr lang="en-NL" dirty="0"/>
          </a:p>
        </p:txBody>
      </p:sp>
      <p:sp>
        <p:nvSpPr>
          <p:cNvPr id="43" name="Arrow: Left 42">
            <a:extLst>
              <a:ext uri="{FF2B5EF4-FFF2-40B4-BE49-F238E27FC236}">
                <a16:creationId xmlns:a16="http://schemas.microsoft.com/office/drawing/2014/main" id="{87C33C4D-2762-4D65-9F2B-F4C9378DE44A}"/>
              </a:ext>
            </a:extLst>
          </p:cNvPr>
          <p:cNvSpPr/>
          <p:nvPr/>
        </p:nvSpPr>
        <p:spPr>
          <a:xfrm rot="19630519">
            <a:off x="5914454" y="1390285"/>
            <a:ext cx="509906" cy="456679"/>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4" name="Arrow: Left 43">
            <a:extLst>
              <a:ext uri="{FF2B5EF4-FFF2-40B4-BE49-F238E27FC236}">
                <a16:creationId xmlns:a16="http://schemas.microsoft.com/office/drawing/2014/main" id="{E6D990A3-5C43-4467-A487-6711602EAE46}"/>
              </a:ext>
            </a:extLst>
          </p:cNvPr>
          <p:cNvSpPr/>
          <p:nvPr/>
        </p:nvSpPr>
        <p:spPr>
          <a:xfrm rot="1121444">
            <a:off x="6528024" y="2744032"/>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5" name="Arrow: Left 44">
            <a:extLst>
              <a:ext uri="{FF2B5EF4-FFF2-40B4-BE49-F238E27FC236}">
                <a16:creationId xmlns:a16="http://schemas.microsoft.com/office/drawing/2014/main" id="{71F9CE35-B270-48D0-8730-7FCAF5DDE46E}"/>
              </a:ext>
            </a:extLst>
          </p:cNvPr>
          <p:cNvSpPr/>
          <p:nvPr/>
        </p:nvSpPr>
        <p:spPr>
          <a:xfrm rot="20888313">
            <a:off x="6448996" y="3415460"/>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6" name="Arrow: Left 45">
            <a:extLst>
              <a:ext uri="{FF2B5EF4-FFF2-40B4-BE49-F238E27FC236}">
                <a16:creationId xmlns:a16="http://schemas.microsoft.com/office/drawing/2014/main" id="{578A4C31-73F4-4846-8F1B-10D88019532F}"/>
              </a:ext>
            </a:extLst>
          </p:cNvPr>
          <p:cNvSpPr/>
          <p:nvPr/>
        </p:nvSpPr>
        <p:spPr>
          <a:xfrm rot="21448226">
            <a:off x="6062623" y="1867779"/>
            <a:ext cx="1596129" cy="45667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4" name="Freeform: Shape 33">
            <a:extLst>
              <a:ext uri="{FF2B5EF4-FFF2-40B4-BE49-F238E27FC236}">
                <a16:creationId xmlns:a16="http://schemas.microsoft.com/office/drawing/2014/main" id="{F744C5BE-6EED-4F32-91EB-FD8936BA9BB7}"/>
              </a:ext>
            </a:extLst>
          </p:cNvPr>
          <p:cNvSpPr/>
          <p:nvPr/>
        </p:nvSpPr>
        <p:spPr>
          <a:xfrm>
            <a:off x="2489800" y="799578"/>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Freeform: Shape 36">
            <a:extLst>
              <a:ext uri="{FF2B5EF4-FFF2-40B4-BE49-F238E27FC236}">
                <a16:creationId xmlns:a16="http://schemas.microsoft.com/office/drawing/2014/main" id="{EB7153D8-761D-4BBC-94BF-60E1435C6741}"/>
              </a:ext>
            </a:extLst>
          </p:cNvPr>
          <p:cNvSpPr/>
          <p:nvPr/>
        </p:nvSpPr>
        <p:spPr>
          <a:xfrm>
            <a:off x="5509219" y="864034"/>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1905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Cylinder 10">
            <a:extLst>
              <a:ext uri="{FF2B5EF4-FFF2-40B4-BE49-F238E27FC236}">
                <a16:creationId xmlns:a16="http://schemas.microsoft.com/office/drawing/2014/main" id="{469A51BD-DEE0-4D6A-BBCC-E9206D3AA4FF}"/>
              </a:ext>
            </a:extLst>
          </p:cNvPr>
          <p:cNvSpPr/>
          <p:nvPr/>
        </p:nvSpPr>
        <p:spPr>
          <a:xfrm>
            <a:off x="4464480" y="1855972"/>
            <a:ext cx="1098046" cy="68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 Cache DB</a:t>
            </a:r>
            <a:endParaRPr lang="en-NL" dirty="0"/>
          </a:p>
        </p:txBody>
      </p:sp>
      <p:sp>
        <p:nvSpPr>
          <p:cNvPr id="39" name="Cylinder 38">
            <a:extLst>
              <a:ext uri="{FF2B5EF4-FFF2-40B4-BE49-F238E27FC236}">
                <a16:creationId xmlns:a16="http://schemas.microsoft.com/office/drawing/2014/main" id="{C4A86EE4-BD89-411A-907F-5243A4029D84}"/>
              </a:ext>
            </a:extLst>
          </p:cNvPr>
          <p:cNvSpPr/>
          <p:nvPr/>
        </p:nvSpPr>
        <p:spPr>
          <a:xfrm>
            <a:off x="4668529" y="3015138"/>
            <a:ext cx="1329632" cy="966926"/>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 Cache DB</a:t>
            </a:r>
            <a:endParaRPr lang="en-NL" dirty="0"/>
          </a:p>
        </p:txBody>
      </p:sp>
      <p:sp>
        <p:nvSpPr>
          <p:cNvPr id="17" name="Cube 16">
            <a:extLst>
              <a:ext uri="{FF2B5EF4-FFF2-40B4-BE49-F238E27FC236}">
                <a16:creationId xmlns:a16="http://schemas.microsoft.com/office/drawing/2014/main" id="{A20F8C64-E9A4-4CDB-B7C5-06E15C69F288}"/>
              </a:ext>
            </a:extLst>
          </p:cNvPr>
          <p:cNvSpPr/>
          <p:nvPr/>
        </p:nvSpPr>
        <p:spPr>
          <a:xfrm>
            <a:off x="4677861" y="878893"/>
            <a:ext cx="1204220" cy="682412"/>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dirty="0"/>
              <a:t>Customer Portal</a:t>
            </a:r>
            <a:endParaRPr lang="en-NL" dirty="0"/>
          </a:p>
        </p:txBody>
      </p:sp>
      <p:sp>
        <p:nvSpPr>
          <p:cNvPr id="18" name="Arrow: Down 17">
            <a:extLst>
              <a:ext uri="{FF2B5EF4-FFF2-40B4-BE49-F238E27FC236}">
                <a16:creationId xmlns:a16="http://schemas.microsoft.com/office/drawing/2014/main" id="{92A01C47-2F13-47C5-8567-044BB4EE4AC8}"/>
              </a:ext>
            </a:extLst>
          </p:cNvPr>
          <p:cNvSpPr/>
          <p:nvPr/>
        </p:nvSpPr>
        <p:spPr>
          <a:xfrm>
            <a:off x="5190188" y="1523661"/>
            <a:ext cx="437182" cy="385002"/>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03570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grpId="0" nodeType="clickEffect">
                                  <p:stCondLst>
                                    <p:cond delay="0"/>
                                  </p:stCondLst>
                                  <p:childTnLst>
                                    <p:animScale>
                                      <p:cBhvr>
                                        <p:cTn id="12" dur="2000" fill="hold"/>
                                        <p:tgtEl>
                                          <p:spTgt spid="43"/>
                                        </p:tgtEl>
                                      </p:cBhvr>
                                      <p:by x="150000" y="150000"/>
                                    </p:animScale>
                                  </p:childTnLst>
                                </p:cTn>
                              </p:par>
                              <p:par>
                                <p:cTn id="13" presetID="6" presetClass="emph" presetSubtype="0" fill="hold" grpId="0" nodeType="withEffect">
                                  <p:stCondLst>
                                    <p:cond delay="0"/>
                                  </p:stCondLst>
                                  <p:childTnLst>
                                    <p:animScale>
                                      <p:cBhvr>
                                        <p:cTn id="14" dur="2000" fill="hold"/>
                                        <p:tgtEl>
                                          <p:spTgt spid="46"/>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25" presetClass="emph" presetSubtype="0" fill="hold" grpId="0" nodeType="clickEffect">
                                  <p:stCondLst>
                                    <p:cond delay="0"/>
                                  </p:stCondLst>
                                  <p:childTnLst>
                                    <p:animClr clrSpc="hsl" dir="cw">
                                      <p:cBhvr override="childStyle">
                                        <p:cTn id="18" dur="500" fill="hold"/>
                                        <p:tgtEl>
                                          <p:spTgt spid="6"/>
                                        </p:tgtEl>
                                        <p:attrNameLst>
                                          <p:attrName>style.color</p:attrName>
                                        </p:attrNameLst>
                                      </p:cBhvr>
                                      <p:by>
                                        <p:hsl h="0" s="-70588" l="0"/>
                                      </p:by>
                                    </p:animClr>
                                    <p:animClr clrSpc="hsl" dir="cw">
                                      <p:cBhvr>
                                        <p:cTn id="19" dur="500" fill="hold"/>
                                        <p:tgtEl>
                                          <p:spTgt spid="6"/>
                                        </p:tgtEl>
                                        <p:attrNameLst>
                                          <p:attrName>fillcolor</p:attrName>
                                        </p:attrNameLst>
                                      </p:cBhvr>
                                      <p:by>
                                        <p:hsl h="0" s="-70588" l="0"/>
                                      </p:by>
                                    </p:animClr>
                                    <p:animClr clrSpc="hsl" dir="cw">
                                      <p:cBhvr>
                                        <p:cTn id="20" dur="500" fill="hold"/>
                                        <p:tgtEl>
                                          <p:spTgt spid="6"/>
                                        </p:tgtEl>
                                        <p:attrNameLst>
                                          <p:attrName>stroke.color</p:attrName>
                                        </p:attrNameLst>
                                      </p:cBhvr>
                                      <p:by>
                                        <p:hsl h="0" s="-70588" l="0"/>
                                      </p:by>
                                    </p:animClr>
                                    <p:set>
                                      <p:cBhvr>
                                        <p:cTn id="21" dur="500" fill="hold"/>
                                        <p:tgtEl>
                                          <p:spTgt spid="6"/>
                                        </p:tgtEl>
                                        <p:attrNameLst>
                                          <p:attrName>fill.type</p:attrName>
                                        </p:attrNameLst>
                                      </p:cBhvr>
                                      <p:to>
                                        <p:strVal val="solid"/>
                                      </p:to>
                                    </p:set>
                                  </p:childTnLst>
                                </p:cTn>
                              </p:par>
                              <p:par>
                                <p:cTn id="22" presetID="25" presetClass="emph" presetSubtype="0" fill="hold" grpId="0" nodeType="withEffect">
                                  <p:stCondLst>
                                    <p:cond delay="0"/>
                                  </p:stCondLst>
                                  <p:childTnLst>
                                    <p:animClr clrSpc="hsl" dir="cw">
                                      <p:cBhvr override="childStyle">
                                        <p:cTn id="23" dur="500" fill="hold"/>
                                        <p:tgtEl>
                                          <p:spTgt spid="5"/>
                                        </p:tgtEl>
                                        <p:attrNameLst>
                                          <p:attrName>style.color</p:attrName>
                                        </p:attrNameLst>
                                      </p:cBhvr>
                                      <p:by>
                                        <p:hsl h="0" s="-70588" l="0"/>
                                      </p:by>
                                    </p:animClr>
                                    <p:animClr clrSpc="hsl" dir="cw">
                                      <p:cBhvr>
                                        <p:cTn id="24" dur="500" fill="hold"/>
                                        <p:tgtEl>
                                          <p:spTgt spid="5"/>
                                        </p:tgtEl>
                                        <p:attrNameLst>
                                          <p:attrName>fillcolor</p:attrName>
                                        </p:attrNameLst>
                                      </p:cBhvr>
                                      <p:by>
                                        <p:hsl h="0" s="-70588" l="0"/>
                                      </p:by>
                                    </p:animClr>
                                    <p:animClr clrSpc="hsl" dir="cw">
                                      <p:cBhvr>
                                        <p:cTn id="25" dur="500" fill="hold"/>
                                        <p:tgtEl>
                                          <p:spTgt spid="5"/>
                                        </p:tgtEl>
                                        <p:attrNameLst>
                                          <p:attrName>stroke.color</p:attrName>
                                        </p:attrNameLst>
                                      </p:cBhvr>
                                      <p:by>
                                        <p:hsl h="0" s="-70588" l="0"/>
                                      </p:by>
                                    </p:animClr>
                                    <p:set>
                                      <p:cBhvr>
                                        <p:cTn id="26" dur="500" fill="hold"/>
                                        <p:tgtEl>
                                          <p:spTgt spid="5"/>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43" grpId="0" animBg="1"/>
      <p:bldP spid="46" grpId="0" animBg="1"/>
      <p:bldP spid="11" grpId="0" animBg="1"/>
      <p:bldP spid="39"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6439-49BA-4D67-83C5-6256D55C0899}"/>
              </a:ext>
            </a:extLst>
          </p:cNvPr>
          <p:cNvSpPr>
            <a:spLocks noGrp="1"/>
          </p:cNvSpPr>
          <p:nvPr>
            <p:ph type="title"/>
          </p:nvPr>
        </p:nvSpPr>
        <p:spPr/>
        <p:txBody>
          <a:bodyPr/>
          <a:lstStyle/>
          <a:p>
            <a:r>
              <a:rPr lang="nl-NL" dirty="0" err="1"/>
              <a:t>Utility</a:t>
            </a:r>
            <a:r>
              <a:rPr lang="nl-NL" dirty="0"/>
              <a:t> Company </a:t>
            </a:r>
            <a:r>
              <a:rPr lang="nl-NL" dirty="0" err="1"/>
              <a:t>looking</a:t>
            </a:r>
            <a:r>
              <a:rPr lang="nl-NL" dirty="0"/>
              <a:t> for Performance, </a:t>
            </a:r>
            <a:r>
              <a:rPr lang="nl-NL" dirty="0" err="1"/>
              <a:t>Scalability</a:t>
            </a:r>
            <a:r>
              <a:rPr lang="nl-NL" dirty="0"/>
              <a:t> </a:t>
            </a:r>
            <a:r>
              <a:rPr lang="nl-NL" dirty="0" err="1"/>
              <a:t>and</a:t>
            </a:r>
            <a:r>
              <a:rPr lang="nl-NL" dirty="0"/>
              <a:t> Availability in </a:t>
            </a:r>
            <a:r>
              <a:rPr lang="nl-NL" dirty="0" err="1"/>
              <a:t>their</a:t>
            </a:r>
            <a:r>
              <a:rPr lang="nl-NL" dirty="0"/>
              <a:t> </a:t>
            </a:r>
            <a:r>
              <a:rPr lang="nl-NL" dirty="0" err="1"/>
              <a:t>core</a:t>
            </a:r>
            <a:r>
              <a:rPr lang="nl-NL" dirty="0"/>
              <a:t> data sets</a:t>
            </a:r>
            <a:endParaRPr lang="en-NL" dirty="0"/>
          </a:p>
        </p:txBody>
      </p:sp>
      <p:sp>
        <p:nvSpPr>
          <p:cNvPr id="4" name="Footer Placeholder 3">
            <a:extLst>
              <a:ext uri="{FF2B5EF4-FFF2-40B4-BE49-F238E27FC236}">
                <a16:creationId xmlns:a16="http://schemas.microsoft.com/office/drawing/2014/main" id="{AE65B050-78D1-41CB-A019-54607DE30D2E}"/>
              </a:ext>
            </a:extLst>
          </p:cNvPr>
          <p:cNvSpPr>
            <a:spLocks noGrp="1"/>
          </p:cNvSpPr>
          <p:nvPr>
            <p:ph type="ftr" sz="quarter" idx="11"/>
          </p:nvPr>
        </p:nvSpPr>
        <p:spPr/>
        <p:txBody>
          <a:bodyPr/>
          <a:lstStyle/>
          <a:p>
            <a:r>
              <a:rPr lang="en-US"/>
              <a:t>Online Meetup Introducing Apache Kafka - Part Two of Three</a:t>
            </a:r>
            <a:endParaRPr lang="nl-NL" dirty="0"/>
          </a:p>
        </p:txBody>
      </p:sp>
      <p:sp>
        <p:nvSpPr>
          <p:cNvPr id="5" name="Cylinder 4">
            <a:extLst>
              <a:ext uri="{FF2B5EF4-FFF2-40B4-BE49-F238E27FC236}">
                <a16:creationId xmlns:a16="http://schemas.microsoft.com/office/drawing/2014/main" id="{25A5061C-AC66-49F3-8CF0-69CEB2FBC6E3}"/>
              </a:ext>
            </a:extLst>
          </p:cNvPr>
          <p:cNvSpPr/>
          <p:nvPr/>
        </p:nvSpPr>
        <p:spPr>
          <a:xfrm>
            <a:off x="116028" y="1267578"/>
            <a:ext cx="1951200" cy="1130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endParaRPr lang="en-NL" dirty="0"/>
          </a:p>
        </p:txBody>
      </p:sp>
      <p:sp>
        <p:nvSpPr>
          <p:cNvPr id="6" name="Cylinder 5">
            <a:extLst>
              <a:ext uri="{FF2B5EF4-FFF2-40B4-BE49-F238E27FC236}">
                <a16:creationId xmlns:a16="http://schemas.microsoft.com/office/drawing/2014/main" id="{432A37F5-D04F-4AA5-847C-6762D6BA6E18}"/>
              </a:ext>
            </a:extLst>
          </p:cNvPr>
          <p:cNvSpPr/>
          <p:nvPr/>
        </p:nvSpPr>
        <p:spPr>
          <a:xfrm>
            <a:off x="974031" y="2782278"/>
            <a:ext cx="1951200" cy="11304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a:t>
            </a:r>
            <a:endParaRPr lang="en-NL" dirty="0"/>
          </a:p>
        </p:txBody>
      </p:sp>
      <p:sp>
        <p:nvSpPr>
          <p:cNvPr id="40" name="Cube 39">
            <a:extLst>
              <a:ext uri="{FF2B5EF4-FFF2-40B4-BE49-F238E27FC236}">
                <a16:creationId xmlns:a16="http://schemas.microsoft.com/office/drawing/2014/main" id="{B329BC57-9122-491A-B264-9A8A6DC3D521}"/>
              </a:ext>
            </a:extLst>
          </p:cNvPr>
          <p:cNvSpPr/>
          <p:nvPr/>
        </p:nvSpPr>
        <p:spPr>
          <a:xfrm>
            <a:off x="7762843" y="1618625"/>
            <a:ext cx="1504800" cy="9902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err="1"/>
              <a:t>Invoicing</a:t>
            </a:r>
            <a:endParaRPr lang="en-NL" dirty="0"/>
          </a:p>
        </p:txBody>
      </p:sp>
      <p:sp>
        <p:nvSpPr>
          <p:cNvPr id="41" name="Cube 40">
            <a:extLst>
              <a:ext uri="{FF2B5EF4-FFF2-40B4-BE49-F238E27FC236}">
                <a16:creationId xmlns:a16="http://schemas.microsoft.com/office/drawing/2014/main" id="{2A762639-A605-45F0-8145-749D2F46B1C4}"/>
              </a:ext>
            </a:extLst>
          </p:cNvPr>
          <p:cNvSpPr/>
          <p:nvPr/>
        </p:nvSpPr>
        <p:spPr>
          <a:xfrm>
            <a:off x="7888923" y="2783908"/>
            <a:ext cx="1504800" cy="990267"/>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Billing</a:t>
            </a:r>
            <a:endParaRPr lang="en-NL" dirty="0"/>
          </a:p>
        </p:txBody>
      </p:sp>
      <p:sp>
        <p:nvSpPr>
          <p:cNvPr id="42" name="Cube 41">
            <a:extLst>
              <a:ext uri="{FF2B5EF4-FFF2-40B4-BE49-F238E27FC236}">
                <a16:creationId xmlns:a16="http://schemas.microsoft.com/office/drawing/2014/main" id="{E3067E03-8292-4E4E-892E-982A26AB7CFD}"/>
              </a:ext>
            </a:extLst>
          </p:cNvPr>
          <p:cNvSpPr/>
          <p:nvPr/>
        </p:nvSpPr>
        <p:spPr>
          <a:xfrm>
            <a:off x="6612047" y="641942"/>
            <a:ext cx="1504800" cy="990267"/>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Marketing </a:t>
            </a:r>
            <a:r>
              <a:rPr lang="nl-NL" dirty="0" err="1"/>
              <a:t>Campaigns</a:t>
            </a:r>
            <a:endParaRPr lang="en-NL" dirty="0"/>
          </a:p>
        </p:txBody>
      </p:sp>
      <p:sp>
        <p:nvSpPr>
          <p:cNvPr id="43" name="Arrow: Left 42">
            <a:extLst>
              <a:ext uri="{FF2B5EF4-FFF2-40B4-BE49-F238E27FC236}">
                <a16:creationId xmlns:a16="http://schemas.microsoft.com/office/drawing/2014/main" id="{87C33C4D-2762-4D65-9F2B-F4C9378DE44A}"/>
              </a:ext>
            </a:extLst>
          </p:cNvPr>
          <p:cNvSpPr/>
          <p:nvPr/>
        </p:nvSpPr>
        <p:spPr>
          <a:xfrm rot="19630519">
            <a:off x="5914454" y="1390285"/>
            <a:ext cx="509906" cy="456679"/>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4" name="Arrow: Left 43">
            <a:extLst>
              <a:ext uri="{FF2B5EF4-FFF2-40B4-BE49-F238E27FC236}">
                <a16:creationId xmlns:a16="http://schemas.microsoft.com/office/drawing/2014/main" id="{E6D990A3-5C43-4467-A487-6711602EAE46}"/>
              </a:ext>
            </a:extLst>
          </p:cNvPr>
          <p:cNvSpPr/>
          <p:nvPr/>
        </p:nvSpPr>
        <p:spPr>
          <a:xfrm rot="1121444">
            <a:off x="6528024" y="2744032"/>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5" name="Arrow: Left 44">
            <a:extLst>
              <a:ext uri="{FF2B5EF4-FFF2-40B4-BE49-F238E27FC236}">
                <a16:creationId xmlns:a16="http://schemas.microsoft.com/office/drawing/2014/main" id="{71F9CE35-B270-48D0-8730-7FCAF5DDE46E}"/>
              </a:ext>
            </a:extLst>
          </p:cNvPr>
          <p:cNvSpPr/>
          <p:nvPr/>
        </p:nvSpPr>
        <p:spPr>
          <a:xfrm rot="20888313">
            <a:off x="6448996" y="3415460"/>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6" name="Arrow: Left 45">
            <a:extLst>
              <a:ext uri="{FF2B5EF4-FFF2-40B4-BE49-F238E27FC236}">
                <a16:creationId xmlns:a16="http://schemas.microsoft.com/office/drawing/2014/main" id="{578A4C31-73F4-4846-8F1B-10D88019532F}"/>
              </a:ext>
            </a:extLst>
          </p:cNvPr>
          <p:cNvSpPr/>
          <p:nvPr/>
        </p:nvSpPr>
        <p:spPr>
          <a:xfrm rot="21448226">
            <a:off x="6062623" y="1867779"/>
            <a:ext cx="1596129" cy="45667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4" name="Freeform: Shape 33">
            <a:extLst>
              <a:ext uri="{FF2B5EF4-FFF2-40B4-BE49-F238E27FC236}">
                <a16:creationId xmlns:a16="http://schemas.microsoft.com/office/drawing/2014/main" id="{F744C5BE-6EED-4F32-91EB-FD8936BA9BB7}"/>
              </a:ext>
            </a:extLst>
          </p:cNvPr>
          <p:cNvSpPr/>
          <p:nvPr/>
        </p:nvSpPr>
        <p:spPr>
          <a:xfrm>
            <a:off x="2489800" y="799578"/>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Freeform: Shape 36">
            <a:extLst>
              <a:ext uri="{FF2B5EF4-FFF2-40B4-BE49-F238E27FC236}">
                <a16:creationId xmlns:a16="http://schemas.microsoft.com/office/drawing/2014/main" id="{EB7153D8-761D-4BBC-94BF-60E1435C6741}"/>
              </a:ext>
            </a:extLst>
          </p:cNvPr>
          <p:cNvSpPr/>
          <p:nvPr/>
        </p:nvSpPr>
        <p:spPr>
          <a:xfrm>
            <a:off x="5509219" y="864034"/>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1905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9" name="Picture 14" descr="Image result for elastic search">
            <a:extLst>
              <a:ext uri="{FF2B5EF4-FFF2-40B4-BE49-F238E27FC236}">
                <a16:creationId xmlns:a16="http://schemas.microsoft.com/office/drawing/2014/main" id="{04F941DD-FFD5-4F9D-8781-7880D8227BEF}"/>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5506" y="4054098"/>
            <a:ext cx="957762" cy="372843"/>
          </a:xfrm>
          <a:prstGeom prst="rect">
            <a:avLst/>
          </a:prstGeom>
          <a:noFill/>
          <a:extLst>
            <a:ext uri="{909E8E84-426E-40DD-AFC4-6F175D3DCCD1}">
              <a14:hiddenFill xmlns:a14="http://schemas.microsoft.com/office/drawing/2010/main">
                <a:solidFill>
                  <a:srgbClr val="FFFFFF"/>
                </a:solidFill>
              </a14:hiddenFill>
            </a:ext>
          </a:extLst>
        </p:spPr>
      </p:pic>
      <p:sp>
        <p:nvSpPr>
          <p:cNvPr id="21" name="Cylinder 20">
            <a:extLst>
              <a:ext uri="{FF2B5EF4-FFF2-40B4-BE49-F238E27FC236}">
                <a16:creationId xmlns:a16="http://schemas.microsoft.com/office/drawing/2014/main" id="{D343D829-6652-4A5A-BD1B-2AD16B1CF340}"/>
              </a:ext>
            </a:extLst>
          </p:cNvPr>
          <p:cNvSpPr/>
          <p:nvPr/>
        </p:nvSpPr>
        <p:spPr>
          <a:xfrm>
            <a:off x="4464480" y="1855972"/>
            <a:ext cx="1098046" cy="68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 Cache DB</a:t>
            </a:r>
            <a:endParaRPr lang="en-NL" dirty="0"/>
          </a:p>
        </p:txBody>
      </p:sp>
      <p:sp>
        <p:nvSpPr>
          <p:cNvPr id="22" name="Cylinder 21">
            <a:extLst>
              <a:ext uri="{FF2B5EF4-FFF2-40B4-BE49-F238E27FC236}">
                <a16:creationId xmlns:a16="http://schemas.microsoft.com/office/drawing/2014/main" id="{8B71801B-5CD1-49EF-A71A-51CF62FD09E5}"/>
              </a:ext>
            </a:extLst>
          </p:cNvPr>
          <p:cNvSpPr/>
          <p:nvPr/>
        </p:nvSpPr>
        <p:spPr>
          <a:xfrm>
            <a:off x="4668529" y="3015138"/>
            <a:ext cx="1329632" cy="966926"/>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 Cache DB</a:t>
            </a:r>
            <a:endParaRPr lang="en-NL" dirty="0"/>
          </a:p>
        </p:txBody>
      </p:sp>
      <p:pic>
        <p:nvPicPr>
          <p:cNvPr id="6146" name="Picture 2" descr="Image result for apache cassandra logo">
            <a:extLst>
              <a:ext uri="{FF2B5EF4-FFF2-40B4-BE49-F238E27FC236}">
                <a16:creationId xmlns:a16="http://schemas.microsoft.com/office/drawing/2014/main" id="{74783038-9A34-424B-8739-80AB8CB7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694" y="4213558"/>
            <a:ext cx="957762" cy="641942"/>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a:extLst>
              <a:ext uri="{FF2B5EF4-FFF2-40B4-BE49-F238E27FC236}">
                <a16:creationId xmlns:a16="http://schemas.microsoft.com/office/drawing/2014/main" id="{75A6A084-5A55-4B6F-BFF0-1F99DC5C97AA}"/>
              </a:ext>
            </a:extLst>
          </p:cNvPr>
          <p:cNvSpPr/>
          <p:nvPr/>
        </p:nvSpPr>
        <p:spPr>
          <a:xfrm>
            <a:off x="3263671" y="2232378"/>
            <a:ext cx="989032" cy="78276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pic>
        <p:nvPicPr>
          <p:cNvPr id="20" name="Picture 2" descr="Image result for logo kafka">
            <a:extLst>
              <a:ext uri="{FF2B5EF4-FFF2-40B4-BE49-F238E27FC236}">
                <a16:creationId xmlns:a16="http://schemas.microsoft.com/office/drawing/2014/main" id="{A40760A4-A588-4B64-A9CC-71415F50A4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4634" y="2690628"/>
            <a:ext cx="612619" cy="3220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F149BEE3-A8A3-4BF9-A689-CA3EDFF23A2D}"/>
              </a:ext>
            </a:extLst>
          </p:cNvPr>
          <p:cNvCxnSpPr>
            <a:stCxn id="3" idx="5"/>
            <a:endCxn id="21" idx="2"/>
          </p:cNvCxnSpPr>
          <p:nvPr/>
        </p:nvCxnSpPr>
        <p:spPr>
          <a:xfrm flipV="1">
            <a:off x="4252703" y="2197972"/>
            <a:ext cx="211777" cy="32794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DFC68285-26C5-4882-AF5E-01214EACF92D}"/>
              </a:ext>
            </a:extLst>
          </p:cNvPr>
          <p:cNvCxnSpPr>
            <a:stCxn id="3" idx="4"/>
            <a:endCxn id="22" idx="2"/>
          </p:cNvCxnSpPr>
          <p:nvPr/>
        </p:nvCxnSpPr>
        <p:spPr>
          <a:xfrm>
            <a:off x="4057013" y="2721603"/>
            <a:ext cx="611516" cy="776998"/>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Freeform: Shape 13">
            <a:extLst>
              <a:ext uri="{FF2B5EF4-FFF2-40B4-BE49-F238E27FC236}">
                <a16:creationId xmlns:a16="http://schemas.microsoft.com/office/drawing/2014/main" id="{CC84BBFB-61DC-4A11-B1C2-D0D582568C60}"/>
              </a:ext>
            </a:extLst>
          </p:cNvPr>
          <p:cNvSpPr/>
          <p:nvPr/>
        </p:nvSpPr>
        <p:spPr>
          <a:xfrm>
            <a:off x="2066400" y="1264647"/>
            <a:ext cx="1318327" cy="1046553"/>
          </a:xfrm>
          <a:custGeom>
            <a:avLst/>
            <a:gdLst>
              <a:gd name="connsiteX0" fmla="*/ 0 w 1318327"/>
              <a:gd name="connsiteY0" fmla="*/ 592953 h 1046553"/>
              <a:gd name="connsiteX1" fmla="*/ 561600 w 1318327"/>
              <a:gd name="connsiteY1" fmla="*/ 9753 h 1046553"/>
              <a:gd name="connsiteX2" fmla="*/ 1303200 w 1318327"/>
              <a:gd name="connsiteY2" fmla="*/ 261753 h 1046553"/>
              <a:gd name="connsiteX3" fmla="*/ 1080000 w 1318327"/>
              <a:gd name="connsiteY3" fmla="*/ 700953 h 1046553"/>
              <a:gd name="connsiteX4" fmla="*/ 1317600 w 1318327"/>
              <a:gd name="connsiteY4" fmla="*/ 1046553 h 1046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327" h="1046553">
                <a:moveTo>
                  <a:pt x="0" y="592953"/>
                </a:moveTo>
                <a:cubicBezTo>
                  <a:pt x="172200" y="328953"/>
                  <a:pt x="344400" y="64953"/>
                  <a:pt x="561600" y="9753"/>
                </a:cubicBezTo>
                <a:cubicBezTo>
                  <a:pt x="778800" y="-45447"/>
                  <a:pt x="1216800" y="146553"/>
                  <a:pt x="1303200" y="261753"/>
                </a:cubicBezTo>
                <a:cubicBezTo>
                  <a:pt x="1389600" y="376953"/>
                  <a:pt x="1077600" y="570153"/>
                  <a:pt x="1080000" y="700953"/>
                </a:cubicBezTo>
                <a:cubicBezTo>
                  <a:pt x="1082400" y="831753"/>
                  <a:pt x="1200000" y="939153"/>
                  <a:pt x="1317600" y="10465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D2BD0C42-206D-413B-BDEA-C4DCE92FA2BA}"/>
              </a:ext>
            </a:extLst>
          </p:cNvPr>
          <p:cNvSpPr/>
          <p:nvPr/>
        </p:nvSpPr>
        <p:spPr>
          <a:xfrm>
            <a:off x="2905530" y="2620800"/>
            <a:ext cx="377670" cy="928800"/>
          </a:xfrm>
          <a:custGeom>
            <a:avLst/>
            <a:gdLst>
              <a:gd name="connsiteX0" fmla="*/ 24870 w 377670"/>
              <a:gd name="connsiteY0" fmla="*/ 928800 h 928800"/>
              <a:gd name="connsiteX1" fmla="*/ 370470 w 377670"/>
              <a:gd name="connsiteY1" fmla="*/ 763200 h 928800"/>
              <a:gd name="connsiteX2" fmla="*/ 204870 w 377670"/>
              <a:gd name="connsiteY2" fmla="*/ 532800 h 928800"/>
              <a:gd name="connsiteX3" fmla="*/ 3270 w 377670"/>
              <a:gd name="connsiteY3" fmla="*/ 122400 h 928800"/>
              <a:gd name="connsiteX4" fmla="*/ 377670 w 377670"/>
              <a:gd name="connsiteY4" fmla="*/ 0 h 9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670" h="928800">
                <a:moveTo>
                  <a:pt x="24870" y="928800"/>
                </a:moveTo>
                <a:cubicBezTo>
                  <a:pt x="182670" y="879000"/>
                  <a:pt x="340470" y="829200"/>
                  <a:pt x="370470" y="763200"/>
                </a:cubicBezTo>
                <a:cubicBezTo>
                  <a:pt x="400470" y="697200"/>
                  <a:pt x="266070" y="639600"/>
                  <a:pt x="204870" y="532800"/>
                </a:cubicBezTo>
                <a:cubicBezTo>
                  <a:pt x="143670" y="426000"/>
                  <a:pt x="-25530" y="211200"/>
                  <a:pt x="3270" y="122400"/>
                </a:cubicBezTo>
                <a:cubicBezTo>
                  <a:pt x="32070" y="33600"/>
                  <a:pt x="204870" y="16800"/>
                  <a:pt x="37767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NL"/>
          </a:p>
        </p:txBody>
      </p:sp>
      <p:sp>
        <p:nvSpPr>
          <p:cNvPr id="16" name="Lightning Bolt 15">
            <a:extLst>
              <a:ext uri="{FF2B5EF4-FFF2-40B4-BE49-F238E27FC236}">
                <a16:creationId xmlns:a16="http://schemas.microsoft.com/office/drawing/2014/main" id="{BD9B543A-3D6E-4CA4-80C3-96F84D33E94E}"/>
              </a:ext>
            </a:extLst>
          </p:cNvPr>
          <p:cNvSpPr/>
          <p:nvPr/>
        </p:nvSpPr>
        <p:spPr>
          <a:xfrm>
            <a:off x="2236123" y="1349478"/>
            <a:ext cx="149059" cy="27772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Lightning Bolt 31">
            <a:extLst>
              <a:ext uri="{FF2B5EF4-FFF2-40B4-BE49-F238E27FC236}">
                <a16:creationId xmlns:a16="http://schemas.microsoft.com/office/drawing/2014/main" id="{92CDC882-2580-4822-880A-9B29EE305F07}"/>
              </a:ext>
            </a:extLst>
          </p:cNvPr>
          <p:cNvSpPr/>
          <p:nvPr/>
        </p:nvSpPr>
        <p:spPr>
          <a:xfrm>
            <a:off x="3093773" y="3314556"/>
            <a:ext cx="149059" cy="277722"/>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33" name="Lightning Bolt 32">
            <a:extLst>
              <a:ext uri="{FF2B5EF4-FFF2-40B4-BE49-F238E27FC236}">
                <a16:creationId xmlns:a16="http://schemas.microsoft.com/office/drawing/2014/main" id="{A0115555-51E4-4B63-9AD3-F5AC11A999DC}"/>
              </a:ext>
            </a:extLst>
          </p:cNvPr>
          <p:cNvSpPr/>
          <p:nvPr/>
        </p:nvSpPr>
        <p:spPr>
          <a:xfrm>
            <a:off x="4303068" y="3027813"/>
            <a:ext cx="149059" cy="277722"/>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35" name="Lightning Bolt 34">
            <a:extLst>
              <a:ext uri="{FF2B5EF4-FFF2-40B4-BE49-F238E27FC236}">
                <a16:creationId xmlns:a16="http://schemas.microsoft.com/office/drawing/2014/main" id="{AE88E309-4C1F-4838-AE33-B83AA1A2F5A6}"/>
              </a:ext>
            </a:extLst>
          </p:cNvPr>
          <p:cNvSpPr/>
          <p:nvPr/>
        </p:nvSpPr>
        <p:spPr>
          <a:xfrm>
            <a:off x="4274512" y="2300126"/>
            <a:ext cx="149059" cy="27772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Cube 28">
            <a:extLst>
              <a:ext uri="{FF2B5EF4-FFF2-40B4-BE49-F238E27FC236}">
                <a16:creationId xmlns:a16="http://schemas.microsoft.com/office/drawing/2014/main" id="{FFC347D9-5D47-436C-BF01-875830A858F4}"/>
              </a:ext>
            </a:extLst>
          </p:cNvPr>
          <p:cNvSpPr/>
          <p:nvPr/>
        </p:nvSpPr>
        <p:spPr>
          <a:xfrm>
            <a:off x="4677861" y="878893"/>
            <a:ext cx="1204220" cy="682412"/>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dirty="0"/>
              <a:t>Customer Portal</a:t>
            </a:r>
            <a:endParaRPr lang="en-NL" dirty="0"/>
          </a:p>
        </p:txBody>
      </p:sp>
      <p:sp>
        <p:nvSpPr>
          <p:cNvPr id="30" name="Arrow: Down 29">
            <a:extLst>
              <a:ext uri="{FF2B5EF4-FFF2-40B4-BE49-F238E27FC236}">
                <a16:creationId xmlns:a16="http://schemas.microsoft.com/office/drawing/2014/main" id="{69F63616-D012-4D9B-B4B2-FCB76D391529}"/>
              </a:ext>
            </a:extLst>
          </p:cNvPr>
          <p:cNvSpPr/>
          <p:nvPr/>
        </p:nvSpPr>
        <p:spPr>
          <a:xfrm>
            <a:off x="5190188" y="1523661"/>
            <a:ext cx="437182" cy="385002"/>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368833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614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16" grpId="0" animBg="1"/>
      <p:bldP spid="32" grpId="0" animBg="1"/>
      <p:bldP spid="33" grpId="0" animBg="1"/>
      <p:bldP spid="3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18400-63A0-4DD5-847D-B72C5436DE44}"/>
              </a:ext>
            </a:extLst>
          </p:cNvPr>
          <p:cNvSpPr>
            <a:spLocks noGrp="1"/>
          </p:cNvSpPr>
          <p:nvPr>
            <p:ph type="title"/>
          </p:nvPr>
        </p:nvSpPr>
        <p:spPr/>
        <p:txBody>
          <a:bodyPr/>
          <a:lstStyle/>
          <a:p>
            <a:r>
              <a:rPr lang="nl-NL" dirty="0"/>
              <a:t>Practical </a:t>
            </a:r>
            <a:r>
              <a:rPr lang="nl-NL" dirty="0" err="1"/>
              <a:t>Challenges</a:t>
            </a:r>
            <a:endParaRPr lang="en-NL" dirty="0"/>
          </a:p>
        </p:txBody>
      </p:sp>
      <p:sp>
        <p:nvSpPr>
          <p:cNvPr id="3" name="Content Placeholder 2">
            <a:extLst>
              <a:ext uri="{FF2B5EF4-FFF2-40B4-BE49-F238E27FC236}">
                <a16:creationId xmlns:a16="http://schemas.microsoft.com/office/drawing/2014/main" id="{ECB960BF-3866-43AC-8CD4-E244554F31B9}"/>
              </a:ext>
            </a:extLst>
          </p:cNvPr>
          <p:cNvSpPr>
            <a:spLocks noGrp="1"/>
          </p:cNvSpPr>
          <p:nvPr>
            <p:ph idx="1"/>
          </p:nvPr>
        </p:nvSpPr>
        <p:spPr/>
        <p:txBody>
          <a:bodyPr/>
          <a:lstStyle/>
          <a:p>
            <a:r>
              <a:rPr lang="nl-NL" dirty="0" err="1"/>
              <a:t>Publish</a:t>
            </a:r>
            <a:r>
              <a:rPr lang="nl-NL" dirty="0"/>
              <a:t> </a:t>
            </a:r>
            <a:r>
              <a:rPr lang="nl-NL" dirty="0" err="1"/>
              <a:t>all</a:t>
            </a:r>
            <a:r>
              <a:rPr lang="nl-NL" dirty="0"/>
              <a:t> [fine </a:t>
            </a:r>
            <a:r>
              <a:rPr lang="nl-NL" dirty="0" err="1"/>
              <a:t>grained</a:t>
            </a:r>
            <a:r>
              <a:rPr lang="nl-NL" dirty="0"/>
              <a:t>]</a:t>
            </a:r>
            <a:br>
              <a:rPr lang="nl-NL" dirty="0"/>
            </a:br>
            <a:r>
              <a:rPr lang="nl-NL" dirty="0"/>
              <a:t>change events </a:t>
            </a:r>
            <a:r>
              <a:rPr lang="nl-NL" dirty="0" err="1"/>
              <a:t>from</a:t>
            </a:r>
            <a:r>
              <a:rPr lang="nl-NL" dirty="0"/>
              <a:t> </a:t>
            </a:r>
            <a:br>
              <a:rPr lang="nl-NL" dirty="0"/>
            </a:br>
            <a:r>
              <a:rPr lang="nl-NL" dirty="0"/>
              <a:t>sources</a:t>
            </a:r>
          </a:p>
          <a:p>
            <a:r>
              <a:rPr lang="nl-NL" dirty="0"/>
              <a:t>Event schema </a:t>
            </a:r>
            <a:r>
              <a:rPr lang="nl-NL" dirty="0" err="1"/>
              <a:t>evolution</a:t>
            </a:r>
            <a:endParaRPr lang="nl-NL" dirty="0"/>
          </a:p>
          <a:p>
            <a:r>
              <a:rPr lang="nl-NL" dirty="0"/>
              <a:t>Lag in Cache Databases</a:t>
            </a:r>
          </a:p>
          <a:p>
            <a:pPr lvl="1"/>
            <a:r>
              <a:rPr lang="nl-NL" dirty="0"/>
              <a:t>“</a:t>
            </a:r>
            <a:r>
              <a:rPr lang="nl-NL" dirty="0" err="1"/>
              <a:t>eventual</a:t>
            </a:r>
            <a:r>
              <a:rPr lang="nl-NL" dirty="0"/>
              <a:t> </a:t>
            </a:r>
            <a:r>
              <a:rPr lang="nl-NL" dirty="0" err="1"/>
              <a:t>consistency</a:t>
            </a:r>
            <a:r>
              <a:rPr lang="nl-NL" dirty="0"/>
              <a:t>”</a:t>
            </a:r>
          </a:p>
          <a:p>
            <a:r>
              <a:rPr lang="nl-NL" dirty="0" err="1"/>
              <a:t>Differences</a:t>
            </a:r>
            <a:r>
              <a:rPr lang="nl-NL" dirty="0"/>
              <a:t> </a:t>
            </a:r>
            <a:r>
              <a:rPr lang="nl-NL" dirty="0" err="1"/>
              <a:t>between</a:t>
            </a:r>
            <a:r>
              <a:rPr lang="nl-NL" dirty="0"/>
              <a:t> sources</a:t>
            </a:r>
            <a:br>
              <a:rPr lang="nl-NL" dirty="0"/>
            </a:br>
            <a:r>
              <a:rPr lang="nl-NL" dirty="0" err="1"/>
              <a:t>and</a:t>
            </a:r>
            <a:r>
              <a:rPr lang="nl-NL" dirty="0"/>
              <a:t> cache databases</a:t>
            </a:r>
          </a:p>
          <a:p>
            <a:r>
              <a:rPr lang="nl-NL" dirty="0" err="1"/>
              <a:t>Initial</a:t>
            </a:r>
            <a:r>
              <a:rPr lang="nl-NL" dirty="0"/>
              <a:t> </a:t>
            </a:r>
            <a:r>
              <a:rPr lang="nl-NL" dirty="0" err="1"/>
              <a:t>creation</a:t>
            </a:r>
            <a:r>
              <a:rPr lang="nl-NL" dirty="0"/>
              <a:t> of Cache Databases</a:t>
            </a:r>
          </a:p>
          <a:p>
            <a:r>
              <a:rPr lang="nl-NL" dirty="0"/>
              <a:t>General </a:t>
            </a:r>
            <a:r>
              <a:rPr lang="nl-NL" dirty="0" err="1"/>
              <a:t>Scale</a:t>
            </a:r>
            <a:r>
              <a:rPr lang="nl-NL" dirty="0"/>
              <a:t> </a:t>
            </a:r>
            <a:r>
              <a:rPr lang="nl-NL" dirty="0" err="1"/>
              <a:t>and</a:t>
            </a:r>
            <a:r>
              <a:rPr lang="nl-NL" dirty="0"/>
              <a:t> </a:t>
            </a:r>
            <a:r>
              <a:rPr lang="nl-NL" dirty="0" err="1"/>
              <a:t>Incidental</a:t>
            </a:r>
            <a:r>
              <a:rPr lang="nl-NL" dirty="0"/>
              <a:t> event storm</a:t>
            </a:r>
          </a:p>
          <a:p>
            <a:r>
              <a:rPr lang="nl-NL" dirty="0"/>
              <a:t>Business </a:t>
            </a:r>
            <a:r>
              <a:rPr lang="nl-NL" dirty="0" err="1"/>
              <a:t>and</a:t>
            </a:r>
            <a:r>
              <a:rPr lang="nl-NL" dirty="0"/>
              <a:t> Mission Critical availability</a:t>
            </a:r>
          </a:p>
          <a:p>
            <a:r>
              <a:rPr lang="nl-NL" dirty="0"/>
              <a:t>Data </a:t>
            </a:r>
            <a:r>
              <a:rPr lang="nl-NL" dirty="0" err="1"/>
              <a:t>Authorization</a:t>
            </a:r>
            <a:endParaRPr lang="nl-NL" dirty="0"/>
          </a:p>
          <a:p>
            <a:pPr lvl="1"/>
            <a:r>
              <a:rPr lang="nl-NL" dirty="0"/>
              <a:t>Logic </a:t>
            </a:r>
            <a:r>
              <a:rPr lang="nl-NL" dirty="0" err="1"/>
              <a:t>enforced</a:t>
            </a:r>
            <a:r>
              <a:rPr lang="nl-NL" dirty="0"/>
              <a:t> in source (</a:t>
            </a:r>
            <a:r>
              <a:rPr lang="nl-NL" dirty="0" err="1"/>
              <a:t>applications</a:t>
            </a:r>
            <a:r>
              <a:rPr lang="nl-NL" dirty="0"/>
              <a:t>)</a:t>
            </a:r>
          </a:p>
          <a:p>
            <a:r>
              <a:rPr lang="nl-NL" dirty="0"/>
              <a:t>GDPR</a:t>
            </a:r>
            <a:endParaRPr lang="en-NL" dirty="0"/>
          </a:p>
        </p:txBody>
      </p:sp>
      <p:sp>
        <p:nvSpPr>
          <p:cNvPr id="4" name="Footer Placeholder 3">
            <a:extLst>
              <a:ext uri="{FF2B5EF4-FFF2-40B4-BE49-F238E27FC236}">
                <a16:creationId xmlns:a16="http://schemas.microsoft.com/office/drawing/2014/main" id="{76BA646D-5395-4A67-86BF-DB0C10E6FBBA}"/>
              </a:ext>
            </a:extLst>
          </p:cNvPr>
          <p:cNvSpPr>
            <a:spLocks noGrp="1"/>
          </p:cNvSpPr>
          <p:nvPr>
            <p:ph type="ftr" sz="quarter" idx="11"/>
          </p:nvPr>
        </p:nvSpPr>
        <p:spPr/>
        <p:txBody>
          <a:bodyPr/>
          <a:lstStyle/>
          <a:p>
            <a:r>
              <a:rPr lang="en-US"/>
              <a:t>Online Meetup Introducing Apache Kafka - Part Two of Three</a:t>
            </a:r>
            <a:endParaRPr lang="nl-NL" dirty="0"/>
          </a:p>
        </p:txBody>
      </p:sp>
      <p:grpSp>
        <p:nvGrpSpPr>
          <p:cNvPr id="30" name="Group 29">
            <a:extLst>
              <a:ext uri="{FF2B5EF4-FFF2-40B4-BE49-F238E27FC236}">
                <a16:creationId xmlns:a16="http://schemas.microsoft.com/office/drawing/2014/main" id="{963C16B1-5023-4149-93B5-A172DFF19E39}"/>
              </a:ext>
            </a:extLst>
          </p:cNvPr>
          <p:cNvGrpSpPr/>
          <p:nvPr/>
        </p:nvGrpSpPr>
        <p:grpSpPr>
          <a:xfrm>
            <a:off x="3204000" y="750086"/>
            <a:ext cx="5749809" cy="2698714"/>
            <a:chOff x="116028" y="641942"/>
            <a:chExt cx="9277695" cy="4218092"/>
          </a:xfrm>
        </p:grpSpPr>
        <p:sp>
          <p:nvSpPr>
            <p:cNvPr id="5" name="Cylinder 4">
              <a:extLst>
                <a:ext uri="{FF2B5EF4-FFF2-40B4-BE49-F238E27FC236}">
                  <a16:creationId xmlns:a16="http://schemas.microsoft.com/office/drawing/2014/main" id="{BDAABF45-1F1D-4CC1-92EB-E75182DE652A}"/>
                </a:ext>
              </a:extLst>
            </p:cNvPr>
            <p:cNvSpPr/>
            <p:nvPr/>
          </p:nvSpPr>
          <p:spPr>
            <a:xfrm>
              <a:off x="116028" y="1267578"/>
              <a:ext cx="1951200" cy="1130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CRM</a:t>
              </a:r>
              <a:endParaRPr lang="en-NL" sz="700" dirty="0"/>
            </a:p>
          </p:txBody>
        </p:sp>
        <p:sp>
          <p:nvSpPr>
            <p:cNvPr id="6" name="Cylinder 5">
              <a:extLst>
                <a:ext uri="{FF2B5EF4-FFF2-40B4-BE49-F238E27FC236}">
                  <a16:creationId xmlns:a16="http://schemas.microsoft.com/office/drawing/2014/main" id="{65A94650-09FE-42B6-98F7-37D65817A6E6}"/>
                </a:ext>
              </a:extLst>
            </p:cNvPr>
            <p:cNvSpPr/>
            <p:nvPr/>
          </p:nvSpPr>
          <p:spPr>
            <a:xfrm>
              <a:off x="974031" y="2782278"/>
              <a:ext cx="1951200" cy="11304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700" dirty="0"/>
                <a:t>Meter Readings</a:t>
              </a:r>
              <a:endParaRPr lang="en-NL" sz="700" dirty="0"/>
            </a:p>
          </p:txBody>
        </p:sp>
        <p:sp>
          <p:nvSpPr>
            <p:cNvPr id="7" name="Cube 6">
              <a:extLst>
                <a:ext uri="{FF2B5EF4-FFF2-40B4-BE49-F238E27FC236}">
                  <a16:creationId xmlns:a16="http://schemas.microsoft.com/office/drawing/2014/main" id="{596C87AA-7372-4DC5-9D45-77845601EBA2}"/>
                </a:ext>
              </a:extLst>
            </p:cNvPr>
            <p:cNvSpPr/>
            <p:nvPr/>
          </p:nvSpPr>
          <p:spPr>
            <a:xfrm>
              <a:off x="7762843" y="1618625"/>
              <a:ext cx="1504800" cy="9902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sz="700" dirty="0" err="1"/>
                <a:t>Invoicing</a:t>
              </a:r>
              <a:endParaRPr lang="en-NL" sz="700" dirty="0"/>
            </a:p>
          </p:txBody>
        </p:sp>
        <p:sp>
          <p:nvSpPr>
            <p:cNvPr id="8" name="Cube 7">
              <a:extLst>
                <a:ext uri="{FF2B5EF4-FFF2-40B4-BE49-F238E27FC236}">
                  <a16:creationId xmlns:a16="http://schemas.microsoft.com/office/drawing/2014/main" id="{49967097-5A07-4768-86E9-85EC0FB9B691}"/>
                </a:ext>
              </a:extLst>
            </p:cNvPr>
            <p:cNvSpPr/>
            <p:nvPr/>
          </p:nvSpPr>
          <p:spPr>
            <a:xfrm>
              <a:off x="7888923" y="2783908"/>
              <a:ext cx="1504800" cy="990267"/>
            </a:xfrm>
            <a:prstGeom prst="cub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700" dirty="0" err="1"/>
                <a:t>Billing</a:t>
              </a:r>
              <a:endParaRPr lang="en-NL" sz="700" dirty="0"/>
            </a:p>
          </p:txBody>
        </p:sp>
        <p:sp>
          <p:nvSpPr>
            <p:cNvPr id="9" name="Cube 8">
              <a:extLst>
                <a:ext uri="{FF2B5EF4-FFF2-40B4-BE49-F238E27FC236}">
                  <a16:creationId xmlns:a16="http://schemas.microsoft.com/office/drawing/2014/main" id="{C139DE5B-044F-473F-BDB8-DEE490CFF018}"/>
                </a:ext>
              </a:extLst>
            </p:cNvPr>
            <p:cNvSpPr/>
            <p:nvPr/>
          </p:nvSpPr>
          <p:spPr>
            <a:xfrm>
              <a:off x="6612047" y="641942"/>
              <a:ext cx="1504800" cy="990267"/>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700" dirty="0"/>
                <a:t>Marketing </a:t>
              </a:r>
              <a:r>
                <a:rPr lang="nl-NL" sz="700" dirty="0" err="1"/>
                <a:t>Campaigns</a:t>
              </a:r>
              <a:endParaRPr lang="en-NL" sz="700" dirty="0"/>
            </a:p>
          </p:txBody>
        </p:sp>
        <p:sp>
          <p:nvSpPr>
            <p:cNvPr id="10" name="Arrow: Left 9">
              <a:extLst>
                <a:ext uri="{FF2B5EF4-FFF2-40B4-BE49-F238E27FC236}">
                  <a16:creationId xmlns:a16="http://schemas.microsoft.com/office/drawing/2014/main" id="{313B7997-3AAD-44A0-A81D-7C07C66F06DA}"/>
                </a:ext>
              </a:extLst>
            </p:cNvPr>
            <p:cNvSpPr/>
            <p:nvPr/>
          </p:nvSpPr>
          <p:spPr>
            <a:xfrm rot="19630519">
              <a:off x="5914454" y="1390285"/>
              <a:ext cx="509906" cy="456679"/>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sz="700"/>
            </a:p>
          </p:txBody>
        </p:sp>
        <p:sp>
          <p:nvSpPr>
            <p:cNvPr id="11" name="Arrow: Left 10">
              <a:extLst>
                <a:ext uri="{FF2B5EF4-FFF2-40B4-BE49-F238E27FC236}">
                  <a16:creationId xmlns:a16="http://schemas.microsoft.com/office/drawing/2014/main" id="{6CA7699F-7C3B-4368-AD04-8F1BBAC025BE}"/>
                </a:ext>
              </a:extLst>
            </p:cNvPr>
            <p:cNvSpPr/>
            <p:nvPr/>
          </p:nvSpPr>
          <p:spPr>
            <a:xfrm rot="1121444">
              <a:off x="6528024" y="2744032"/>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sz="700"/>
            </a:p>
          </p:txBody>
        </p:sp>
        <p:sp>
          <p:nvSpPr>
            <p:cNvPr id="12" name="Arrow: Left 11">
              <a:extLst>
                <a:ext uri="{FF2B5EF4-FFF2-40B4-BE49-F238E27FC236}">
                  <a16:creationId xmlns:a16="http://schemas.microsoft.com/office/drawing/2014/main" id="{4AAAA6E1-A675-4D67-AC1C-73F1EC410395}"/>
                </a:ext>
              </a:extLst>
            </p:cNvPr>
            <p:cNvSpPr/>
            <p:nvPr/>
          </p:nvSpPr>
          <p:spPr>
            <a:xfrm rot="20888313">
              <a:off x="6448996" y="3415460"/>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sz="700"/>
            </a:p>
          </p:txBody>
        </p:sp>
        <p:sp>
          <p:nvSpPr>
            <p:cNvPr id="13" name="Arrow: Left 12">
              <a:extLst>
                <a:ext uri="{FF2B5EF4-FFF2-40B4-BE49-F238E27FC236}">
                  <a16:creationId xmlns:a16="http://schemas.microsoft.com/office/drawing/2014/main" id="{20CEC2A4-F46F-42F4-8876-EF3794307DE7}"/>
                </a:ext>
              </a:extLst>
            </p:cNvPr>
            <p:cNvSpPr/>
            <p:nvPr/>
          </p:nvSpPr>
          <p:spPr>
            <a:xfrm rot="21448226">
              <a:off x="6062623" y="1867779"/>
              <a:ext cx="1596129" cy="45667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sz="700"/>
            </a:p>
          </p:txBody>
        </p:sp>
        <p:sp>
          <p:nvSpPr>
            <p:cNvPr id="14" name="Freeform: Shape 13">
              <a:extLst>
                <a:ext uri="{FF2B5EF4-FFF2-40B4-BE49-F238E27FC236}">
                  <a16:creationId xmlns:a16="http://schemas.microsoft.com/office/drawing/2014/main" id="{BEBA6C6D-52E1-460C-A93E-22321FF1F407}"/>
                </a:ext>
              </a:extLst>
            </p:cNvPr>
            <p:cNvSpPr/>
            <p:nvPr/>
          </p:nvSpPr>
          <p:spPr>
            <a:xfrm>
              <a:off x="2489800" y="799578"/>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700"/>
            </a:p>
          </p:txBody>
        </p:sp>
        <p:sp>
          <p:nvSpPr>
            <p:cNvPr id="15" name="Freeform: Shape 14">
              <a:extLst>
                <a:ext uri="{FF2B5EF4-FFF2-40B4-BE49-F238E27FC236}">
                  <a16:creationId xmlns:a16="http://schemas.microsoft.com/office/drawing/2014/main" id="{A69213FF-4A6D-4D1C-8FB5-201128B43950}"/>
                </a:ext>
              </a:extLst>
            </p:cNvPr>
            <p:cNvSpPr/>
            <p:nvPr/>
          </p:nvSpPr>
          <p:spPr>
            <a:xfrm>
              <a:off x="5509219" y="864034"/>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1905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700"/>
            </a:p>
          </p:txBody>
        </p:sp>
        <p:pic>
          <p:nvPicPr>
            <p:cNvPr id="16" name="Picture 14" descr="Image result for elastic search">
              <a:extLst>
                <a:ext uri="{FF2B5EF4-FFF2-40B4-BE49-F238E27FC236}">
                  <a16:creationId xmlns:a16="http://schemas.microsoft.com/office/drawing/2014/main" id="{4B94570D-3A91-4A1A-89A4-1B5CEEF830F3}"/>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5506" y="4054098"/>
              <a:ext cx="957762" cy="372843"/>
            </a:xfrm>
            <a:prstGeom prst="rect">
              <a:avLst/>
            </a:prstGeom>
            <a:noFill/>
            <a:extLst>
              <a:ext uri="{909E8E84-426E-40DD-AFC4-6F175D3DCCD1}">
                <a14:hiddenFill xmlns:a14="http://schemas.microsoft.com/office/drawing/2010/main">
                  <a:solidFill>
                    <a:srgbClr val="FFFFFF"/>
                  </a:solidFill>
                </a14:hiddenFill>
              </a:ext>
            </a:extLst>
          </p:spPr>
        </p:pic>
        <p:sp>
          <p:nvSpPr>
            <p:cNvPr id="17" name="Cylinder 16">
              <a:extLst>
                <a:ext uri="{FF2B5EF4-FFF2-40B4-BE49-F238E27FC236}">
                  <a16:creationId xmlns:a16="http://schemas.microsoft.com/office/drawing/2014/main" id="{257B3114-906B-4F86-A1E5-739BB5DDA254}"/>
                </a:ext>
              </a:extLst>
            </p:cNvPr>
            <p:cNvSpPr/>
            <p:nvPr/>
          </p:nvSpPr>
          <p:spPr>
            <a:xfrm>
              <a:off x="4464480" y="1855972"/>
              <a:ext cx="1098046" cy="68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CRM Cache DB</a:t>
              </a:r>
              <a:endParaRPr lang="en-NL" sz="700" dirty="0"/>
            </a:p>
          </p:txBody>
        </p:sp>
        <p:sp>
          <p:nvSpPr>
            <p:cNvPr id="18" name="Cylinder 17">
              <a:extLst>
                <a:ext uri="{FF2B5EF4-FFF2-40B4-BE49-F238E27FC236}">
                  <a16:creationId xmlns:a16="http://schemas.microsoft.com/office/drawing/2014/main" id="{1116BDB6-29DB-4369-8864-733F0BC53980}"/>
                </a:ext>
              </a:extLst>
            </p:cNvPr>
            <p:cNvSpPr/>
            <p:nvPr/>
          </p:nvSpPr>
          <p:spPr>
            <a:xfrm>
              <a:off x="4668529" y="3015138"/>
              <a:ext cx="1329632" cy="966926"/>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700" dirty="0"/>
                <a:t>Meter Readings Cache DB</a:t>
              </a:r>
              <a:endParaRPr lang="en-NL" sz="700" dirty="0"/>
            </a:p>
          </p:txBody>
        </p:sp>
        <p:pic>
          <p:nvPicPr>
            <p:cNvPr id="19" name="Picture 2" descr="Image result for apache cassandra logo">
              <a:extLst>
                <a:ext uri="{FF2B5EF4-FFF2-40B4-BE49-F238E27FC236}">
                  <a16:creationId xmlns:a16="http://schemas.microsoft.com/office/drawing/2014/main" id="{BF1D416B-F695-46AA-A9AE-80D93FDA6E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694" y="4213558"/>
              <a:ext cx="957762" cy="641942"/>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8A4EA461-7FAB-453C-B82A-64CA52DB9CD1}"/>
                </a:ext>
              </a:extLst>
            </p:cNvPr>
            <p:cNvSpPr/>
            <p:nvPr/>
          </p:nvSpPr>
          <p:spPr>
            <a:xfrm>
              <a:off x="3263671" y="2232378"/>
              <a:ext cx="989032" cy="78276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700"/>
            </a:p>
          </p:txBody>
        </p:sp>
        <p:pic>
          <p:nvPicPr>
            <p:cNvPr id="21" name="Picture 2" descr="Image result for logo kafka">
              <a:extLst>
                <a:ext uri="{FF2B5EF4-FFF2-40B4-BE49-F238E27FC236}">
                  <a16:creationId xmlns:a16="http://schemas.microsoft.com/office/drawing/2014/main" id="{F40ADFB7-C80E-49B8-B084-1CE15E727D8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4634" y="2690628"/>
              <a:ext cx="612619" cy="322018"/>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Connector: Elbow 21">
              <a:extLst>
                <a:ext uri="{FF2B5EF4-FFF2-40B4-BE49-F238E27FC236}">
                  <a16:creationId xmlns:a16="http://schemas.microsoft.com/office/drawing/2014/main" id="{CDEF0EE8-1C76-4BA5-ACFD-5BA989519AD3}"/>
                </a:ext>
              </a:extLst>
            </p:cNvPr>
            <p:cNvCxnSpPr>
              <a:stCxn id="20" idx="5"/>
              <a:endCxn id="17" idx="2"/>
            </p:cNvCxnSpPr>
            <p:nvPr/>
          </p:nvCxnSpPr>
          <p:spPr>
            <a:xfrm flipV="1">
              <a:off x="4252703" y="2197972"/>
              <a:ext cx="211777" cy="32794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Connector: Elbow 22">
              <a:extLst>
                <a:ext uri="{FF2B5EF4-FFF2-40B4-BE49-F238E27FC236}">
                  <a16:creationId xmlns:a16="http://schemas.microsoft.com/office/drawing/2014/main" id="{82C0795E-02BB-49E5-8845-6177AF60C26F}"/>
                </a:ext>
              </a:extLst>
            </p:cNvPr>
            <p:cNvCxnSpPr>
              <a:stCxn id="20" idx="4"/>
              <a:endCxn id="18" idx="2"/>
            </p:cNvCxnSpPr>
            <p:nvPr/>
          </p:nvCxnSpPr>
          <p:spPr>
            <a:xfrm>
              <a:off x="4057013" y="2721603"/>
              <a:ext cx="611516" cy="776998"/>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24" name="Freeform: Shape 23">
              <a:extLst>
                <a:ext uri="{FF2B5EF4-FFF2-40B4-BE49-F238E27FC236}">
                  <a16:creationId xmlns:a16="http://schemas.microsoft.com/office/drawing/2014/main" id="{4D5D602C-8F95-4F4D-A255-4C8A998F73BF}"/>
                </a:ext>
              </a:extLst>
            </p:cNvPr>
            <p:cNvSpPr/>
            <p:nvPr/>
          </p:nvSpPr>
          <p:spPr>
            <a:xfrm>
              <a:off x="2066400" y="1264647"/>
              <a:ext cx="1318327" cy="1046553"/>
            </a:xfrm>
            <a:custGeom>
              <a:avLst/>
              <a:gdLst>
                <a:gd name="connsiteX0" fmla="*/ 0 w 1318327"/>
                <a:gd name="connsiteY0" fmla="*/ 592953 h 1046553"/>
                <a:gd name="connsiteX1" fmla="*/ 561600 w 1318327"/>
                <a:gd name="connsiteY1" fmla="*/ 9753 h 1046553"/>
                <a:gd name="connsiteX2" fmla="*/ 1303200 w 1318327"/>
                <a:gd name="connsiteY2" fmla="*/ 261753 h 1046553"/>
                <a:gd name="connsiteX3" fmla="*/ 1080000 w 1318327"/>
                <a:gd name="connsiteY3" fmla="*/ 700953 h 1046553"/>
                <a:gd name="connsiteX4" fmla="*/ 1317600 w 1318327"/>
                <a:gd name="connsiteY4" fmla="*/ 1046553 h 1046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327" h="1046553">
                  <a:moveTo>
                    <a:pt x="0" y="592953"/>
                  </a:moveTo>
                  <a:cubicBezTo>
                    <a:pt x="172200" y="328953"/>
                    <a:pt x="344400" y="64953"/>
                    <a:pt x="561600" y="9753"/>
                  </a:cubicBezTo>
                  <a:cubicBezTo>
                    <a:pt x="778800" y="-45447"/>
                    <a:pt x="1216800" y="146553"/>
                    <a:pt x="1303200" y="261753"/>
                  </a:cubicBezTo>
                  <a:cubicBezTo>
                    <a:pt x="1389600" y="376953"/>
                    <a:pt x="1077600" y="570153"/>
                    <a:pt x="1080000" y="700953"/>
                  </a:cubicBezTo>
                  <a:cubicBezTo>
                    <a:pt x="1082400" y="831753"/>
                    <a:pt x="1200000" y="939153"/>
                    <a:pt x="1317600" y="10465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700"/>
            </a:p>
          </p:txBody>
        </p:sp>
        <p:sp>
          <p:nvSpPr>
            <p:cNvPr id="25" name="Freeform: Shape 24">
              <a:extLst>
                <a:ext uri="{FF2B5EF4-FFF2-40B4-BE49-F238E27FC236}">
                  <a16:creationId xmlns:a16="http://schemas.microsoft.com/office/drawing/2014/main" id="{12B4641E-1687-4343-B087-4B510C106E00}"/>
                </a:ext>
              </a:extLst>
            </p:cNvPr>
            <p:cNvSpPr/>
            <p:nvPr/>
          </p:nvSpPr>
          <p:spPr>
            <a:xfrm>
              <a:off x="2905530" y="2620800"/>
              <a:ext cx="377670" cy="928800"/>
            </a:xfrm>
            <a:custGeom>
              <a:avLst/>
              <a:gdLst>
                <a:gd name="connsiteX0" fmla="*/ 24870 w 377670"/>
                <a:gd name="connsiteY0" fmla="*/ 928800 h 928800"/>
                <a:gd name="connsiteX1" fmla="*/ 370470 w 377670"/>
                <a:gd name="connsiteY1" fmla="*/ 763200 h 928800"/>
                <a:gd name="connsiteX2" fmla="*/ 204870 w 377670"/>
                <a:gd name="connsiteY2" fmla="*/ 532800 h 928800"/>
                <a:gd name="connsiteX3" fmla="*/ 3270 w 377670"/>
                <a:gd name="connsiteY3" fmla="*/ 122400 h 928800"/>
                <a:gd name="connsiteX4" fmla="*/ 377670 w 377670"/>
                <a:gd name="connsiteY4" fmla="*/ 0 h 9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670" h="928800">
                  <a:moveTo>
                    <a:pt x="24870" y="928800"/>
                  </a:moveTo>
                  <a:cubicBezTo>
                    <a:pt x="182670" y="879000"/>
                    <a:pt x="340470" y="829200"/>
                    <a:pt x="370470" y="763200"/>
                  </a:cubicBezTo>
                  <a:cubicBezTo>
                    <a:pt x="400470" y="697200"/>
                    <a:pt x="266070" y="639600"/>
                    <a:pt x="204870" y="532800"/>
                  </a:cubicBezTo>
                  <a:cubicBezTo>
                    <a:pt x="143670" y="426000"/>
                    <a:pt x="-25530" y="211200"/>
                    <a:pt x="3270" y="122400"/>
                  </a:cubicBezTo>
                  <a:cubicBezTo>
                    <a:pt x="32070" y="33600"/>
                    <a:pt x="204870" y="16800"/>
                    <a:pt x="37767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NL" sz="700"/>
            </a:p>
          </p:txBody>
        </p:sp>
        <p:sp>
          <p:nvSpPr>
            <p:cNvPr id="26" name="Lightning Bolt 25">
              <a:extLst>
                <a:ext uri="{FF2B5EF4-FFF2-40B4-BE49-F238E27FC236}">
                  <a16:creationId xmlns:a16="http://schemas.microsoft.com/office/drawing/2014/main" id="{ED70D98A-539B-4E99-B9C7-4B9EED5540A8}"/>
                </a:ext>
              </a:extLst>
            </p:cNvPr>
            <p:cNvSpPr/>
            <p:nvPr/>
          </p:nvSpPr>
          <p:spPr>
            <a:xfrm>
              <a:off x="2236123" y="1349478"/>
              <a:ext cx="149059" cy="27772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700"/>
            </a:p>
          </p:txBody>
        </p:sp>
        <p:sp>
          <p:nvSpPr>
            <p:cNvPr id="27" name="Lightning Bolt 26">
              <a:extLst>
                <a:ext uri="{FF2B5EF4-FFF2-40B4-BE49-F238E27FC236}">
                  <a16:creationId xmlns:a16="http://schemas.microsoft.com/office/drawing/2014/main" id="{05CD74F5-FE40-429E-8F19-9D21D6EDBAAE}"/>
                </a:ext>
              </a:extLst>
            </p:cNvPr>
            <p:cNvSpPr/>
            <p:nvPr/>
          </p:nvSpPr>
          <p:spPr>
            <a:xfrm>
              <a:off x="3093773" y="3314556"/>
              <a:ext cx="149059" cy="277722"/>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700"/>
            </a:p>
          </p:txBody>
        </p:sp>
        <p:sp>
          <p:nvSpPr>
            <p:cNvPr id="28" name="Lightning Bolt 27">
              <a:extLst>
                <a:ext uri="{FF2B5EF4-FFF2-40B4-BE49-F238E27FC236}">
                  <a16:creationId xmlns:a16="http://schemas.microsoft.com/office/drawing/2014/main" id="{1019BF0A-8EBC-4FD3-9D79-6FB92C179979}"/>
                </a:ext>
              </a:extLst>
            </p:cNvPr>
            <p:cNvSpPr/>
            <p:nvPr/>
          </p:nvSpPr>
          <p:spPr>
            <a:xfrm>
              <a:off x="4303068" y="3027813"/>
              <a:ext cx="149059" cy="277722"/>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700"/>
            </a:p>
          </p:txBody>
        </p:sp>
        <p:sp>
          <p:nvSpPr>
            <p:cNvPr id="29" name="Lightning Bolt 28">
              <a:extLst>
                <a:ext uri="{FF2B5EF4-FFF2-40B4-BE49-F238E27FC236}">
                  <a16:creationId xmlns:a16="http://schemas.microsoft.com/office/drawing/2014/main" id="{E391B0E0-D6DE-4807-9737-FFC8D739E765}"/>
                </a:ext>
              </a:extLst>
            </p:cNvPr>
            <p:cNvSpPr/>
            <p:nvPr/>
          </p:nvSpPr>
          <p:spPr>
            <a:xfrm>
              <a:off x="4274512" y="2300126"/>
              <a:ext cx="149059" cy="27772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700"/>
            </a:p>
          </p:txBody>
        </p:sp>
      </p:grpSp>
      <p:grpSp>
        <p:nvGrpSpPr>
          <p:cNvPr id="33" name="Group 32">
            <a:extLst>
              <a:ext uri="{FF2B5EF4-FFF2-40B4-BE49-F238E27FC236}">
                <a16:creationId xmlns:a16="http://schemas.microsoft.com/office/drawing/2014/main" id="{E5B9CECA-0946-4A5F-912E-D0FEFDD6A02B}"/>
              </a:ext>
            </a:extLst>
          </p:cNvPr>
          <p:cNvGrpSpPr/>
          <p:nvPr/>
        </p:nvGrpSpPr>
        <p:grpSpPr>
          <a:xfrm>
            <a:off x="5915558" y="877059"/>
            <a:ext cx="879542" cy="685470"/>
            <a:chOff x="4677861" y="878893"/>
            <a:chExt cx="1204220" cy="1029770"/>
          </a:xfrm>
        </p:grpSpPr>
        <p:sp>
          <p:nvSpPr>
            <p:cNvPr id="31" name="Cube 30">
              <a:extLst>
                <a:ext uri="{FF2B5EF4-FFF2-40B4-BE49-F238E27FC236}">
                  <a16:creationId xmlns:a16="http://schemas.microsoft.com/office/drawing/2014/main" id="{87B01514-3B37-46EC-85BD-61BB7C4A5B20}"/>
                </a:ext>
              </a:extLst>
            </p:cNvPr>
            <p:cNvSpPr/>
            <p:nvPr/>
          </p:nvSpPr>
          <p:spPr>
            <a:xfrm>
              <a:off x="4677861" y="878893"/>
              <a:ext cx="1204220" cy="682412"/>
            </a:xfrm>
            <a:prstGeom prst="cub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nl-NL" sz="900" dirty="0"/>
                <a:t>Customer Portal</a:t>
              </a:r>
              <a:endParaRPr lang="en-NL" sz="900" dirty="0"/>
            </a:p>
          </p:txBody>
        </p:sp>
        <p:sp>
          <p:nvSpPr>
            <p:cNvPr id="32" name="Arrow: Down 31">
              <a:extLst>
                <a:ext uri="{FF2B5EF4-FFF2-40B4-BE49-F238E27FC236}">
                  <a16:creationId xmlns:a16="http://schemas.microsoft.com/office/drawing/2014/main" id="{3FD6847B-34C8-421D-A185-04F5FE996702}"/>
                </a:ext>
              </a:extLst>
            </p:cNvPr>
            <p:cNvSpPr/>
            <p:nvPr/>
          </p:nvSpPr>
          <p:spPr>
            <a:xfrm>
              <a:off x="5190188" y="1523661"/>
              <a:ext cx="437182" cy="385002"/>
            </a:xfrm>
            <a:prstGeom prst="down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NL" sz="900"/>
            </a:p>
          </p:txBody>
        </p:sp>
      </p:grpSp>
    </p:spTree>
    <p:extLst>
      <p:ext uri="{BB962C8B-B14F-4D97-AF65-F5344CB8AC3E}">
        <p14:creationId xmlns:p14="http://schemas.microsoft.com/office/powerpoint/2010/main" val="2886206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467C-0C5D-49D5-8F43-3A3B0D64EA0D}"/>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737B80E-5465-4472-BC54-710963C839B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C113FB2-13C1-42F7-9DA4-20C7F749850A}"/>
              </a:ext>
            </a:extLst>
          </p:cNvPr>
          <p:cNvSpPr>
            <a:spLocks noGrp="1"/>
          </p:cNvSpPr>
          <p:nvPr>
            <p:ph type="ftr" sz="quarter" idx="11"/>
          </p:nvPr>
        </p:nvSpPr>
        <p:spPr/>
        <p:txBody>
          <a:bodyPr/>
          <a:lstStyle/>
          <a:p>
            <a:r>
              <a:rPr lang="en-US"/>
              <a:t>Changing Views on Integration - AUSOUG Webinar Series</a:t>
            </a:r>
            <a:endParaRPr lang="nl-NL"/>
          </a:p>
        </p:txBody>
      </p:sp>
      <p:pic>
        <p:nvPicPr>
          <p:cNvPr id="5" name="Snagit_SNG838">
            <a:extLst>
              <a:ext uri="{FF2B5EF4-FFF2-40B4-BE49-F238E27FC236}">
                <a16:creationId xmlns:a16="http://schemas.microsoft.com/office/drawing/2014/main" id="{054FC237-18DD-4BC0-AF07-1FDCBA5040B0}"/>
              </a:ext>
            </a:extLst>
          </p:cNvPr>
          <p:cNvPicPr>
            <a:picLocks noChangeAspect="1"/>
          </p:cNvPicPr>
          <p:nvPr/>
        </p:nvPicPr>
        <p:blipFill>
          <a:blip r:embed="rId2"/>
          <a:stretch>
            <a:fillRect/>
          </a:stretch>
        </p:blipFill>
        <p:spPr>
          <a:xfrm>
            <a:off x="1482958" y="84336"/>
            <a:ext cx="6345197" cy="4782275"/>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C6A985B3-803F-473F-813C-2E57814AB8B3}"/>
              </a:ext>
            </a:extLst>
          </p:cNvPr>
          <p:cNvPicPr>
            <a:picLocks noChangeAspect="1"/>
          </p:cNvPicPr>
          <p:nvPr/>
        </p:nvPicPr>
        <p:blipFill>
          <a:blip r:embed="rId3"/>
          <a:stretch>
            <a:fillRect/>
          </a:stretch>
        </p:blipFill>
        <p:spPr>
          <a:xfrm>
            <a:off x="1482958" y="84336"/>
            <a:ext cx="6330455" cy="4771164"/>
          </a:xfrm>
          <a:prstGeom prst="rect">
            <a:avLst/>
          </a:prstGeom>
        </p:spPr>
      </p:pic>
    </p:spTree>
    <p:extLst>
      <p:ext uri="{BB962C8B-B14F-4D97-AF65-F5344CB8AC3E}">
        <p14:creationId xmlns:p14="http://schemas.microsoft.com/office/powerpoint/2010/main" val="34228086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JIT vs AOT</a:t>
            </a:r>
            <a:endParaRPr/>
          </a:p>
        </p:txBody>
      </p:sp>
      <p:sp>
        <p:nvSpPr>
          <p:cNvPr id="556" name="Google Shape;556;p5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sp>
        <p:nvSpPr>
          <p:cNvPr id="557" name="Google Shape;557;p5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50</a:t>
            </a:fld>
            <a:endParaRPr/>
          </a:p>
        </p:txBody>
      </p:sp>
      <p:pic>
        <p:nvPicPr>
          <p:cNvPr id="558" name="Google Shape;558;p53"/>
          <p:cNvPicPr preferRelativeResize="0"/>
          <p:nvPr/>
        </p:nvPicPr>
        <p:blipFill>
          <a:blip r:embed="rId3">
            <a:alphaModFix/>
          </a:blip>
          <a:stretch>
            <a:fillRect/>
          </a:stretch>
        </p:blipFill>
        <p:spPr>
          <a:xfrm>
            <a:off x="2599500" y="1241848"/>
            <a:ext cx="3859750" cy="33635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562"/>
        <p:cNvGrpSpPr/>
        <p:nvPr/>
      </p:nvGrpSpPr>
      <p:grpSpPr>
        <a:xfrm>
          <a:off x="0" y="0"/>
          <a:ext cx="0" cy="0"/>
          <a:chOff x="0" y="0"/>
          <a:chExt cx="0" cy="0"/>
        </a:xfrm>
      </p:grpSpPr>
      <p:sp>
        <p:nvSpPr>
          <p:cNvPr id="563" name="Google Shape;563;p54"/>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JIT vs AOT Data Integration</a:t>
            </a:r>
            <a:endParaRPr/>
          </a:p>
        </p:txBody>
      </p:sp>
      <p:sp>
        <p:nvSpPr>
          <p:cNvPr id="564" name="Google Shape;564;p54"/>
          <p:cNvSpPr txBox="1">
            <a:spLocks noGrp="1"/>
          </p:cNvSpPr>
          <p:nvPr>
            <p:ph idx="1"/>
          </p:nvPr>
        </p:nvSpPr>
        <p:spPr>
          <a:prstGeom prst="rect">
            <a:avLst/>
          </a:prstGeom>
        </p:spPr>
        <p:txBody>
          <a:bodyPr spcFirstLastPara="1" wrap="square" lIns="91425" tIns="91425" rIns="91425" bIns="91425" anchor="t" anchorCtr="0">
            <a:noAutofit/>
          </a:bodyPr>
          <a:lstStyle/>
          <a:p>
            <a:pPr marL="457200" lvl="0" indent="-323850" algn="l" rtl="0">
              <a:lnSpc>
                <a:spcPct val="120000"/>
              </a:lnSpc>
              <a:spcBef>
                <a:spcPts val="0"/>
              </a:spcBef>
              <a:spcAft>
                <a:spcPts val="0"/>
              </a:spcAft>
              <a:buClr>
                <a:schemeClr val="dk1"/>
              </a:buClr>
              <a:buSzPts val="1500"/>
              <a:buChar char="●"/>
            </a:pPr>
            <a:r>
              <a:rPr lang="en" sz="1500" dirty="0">
                <a:solidFill>
                  <a:schemeClr val="dk1"/>
                </a:solidFill>
              </a:rPr>
              <a:t>JIT</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Process [synchronous] request for data ‘just in in time’</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Performance overhead suffered at (every) request time</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Only data that is requested</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Fresh as can be</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All authorization rules applied</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Single Source of Truth</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Transformation &amp; Aggregation at request time</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Hard (runtime) dependencies from consumer on producer</a:t>
            </a:r>
            <a:endParaRPr sz="1500" dirty="0">
              <a:solidFill>
                <a:schemeClr val="dk1"/>
              </a:solidFill>
            </a:endParaRPr>
          </a:p>
          <a:p>
            <a:pPr marL="457200" lvl="0" indent="0" algn="l" rtl="0">
              <a:lnSpc>
                <a:spcPct val="120000"/>
              </a:lnSpc>
              <a:spcBef>
                <a:spcPts val="0"/>
              </a:spcBef>
              <a:spcAft>
                <a:spcPts val="0"/>
              </a:spcAft>
              <a:buNone/>
            </a:pPr>
            <a:endParaRPr sz="1500" dirty="0">
              <a:solidFill>
                <a:schemeClr val="dk1"/>
              </a:solidFill>
            </a:endParaRPr>
          </a:p>
          <a:p>
            <a:pPr marL="457200" lvl="0" indent="-323850" algn="l" rtl="0">
              <a:lnSpc>
                <a:spcPct val="120000"/>
              </a:lnSpc>
              <a:spcBef>
                <a:spcPts val="0"/>
              </a:spcBef>
              <a:spcAft>
                <a:spcPts val="0"/>
              </a:spcAft>
              <a:buClr>
                <a:schemeClr val="dk1"/>
              </a:buClr>
              <a:buSzPts val="1500"/>
              <a:buChar char="●"/>
            </a:pPr>
            <a:r>
              <a:rPr lang="en" sz="1500" dirty="0">
                <a:solidFill>
                  <a:schemeClr val="dk1"/>
                </a:solidFill>
              </a:rPr>
              <a:t>AOT</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Pre-process / pre-share data ‘ahead of time’</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Potentially includes data that will never be requested</a:t>
            </a:r>
            <a:endParaRPr sz="1500" dirty="0">
              <a:solidFill>
                <a:schemeClr val="dk1"/>
              </a:solidFill>
            </a:endParaRPr>
          </a:p>
          <a:p>
            <a:pPr marL="914400" lvl="1" indent="-323850" algn="l" rtl="0">
              <a:lnSpc>
                <a:spcPct val="120000"/>
              </a:lnSpc>
              <a:spcBef>
                <a:spcPts val="0"/>
              </a:spcBef>
              <a:spcAft>
                <a:spcPts val="0"/>
              </a:spcAft>
              <a:buClr>
                <a:schemeClr val="dk1"/>
              </a:buClr>
              <a:buSzPts val="1500"/>
              <a:buChar char="○"/>
            </a:pPr>
            <a:r>
              <a:rPr lang="en" sz="1500" dirty="0">
                <a:solidFill>
                  <a:schemeClr val="dk1"/>
                </a:solidFill>
              </a:rPr>
              <a:t>Data can be outdated</a:t>
            </a:r>
            <a:endParaRPr sz="1500" dirty="0">
              <a:solidFill>
                <a:schemeClr val="dk1"/>
              </a:solidFill>
            </a:endParaRPr>
          </a:p>
          <a:p>
            <a:pPr marL="0" lvl="0" indent="0" algn="l" rtl="0">
              <a:spcBef>
                <a:spcPts val="0"/>
              </a:spcBef>
              <a:spcAft>
                <a:spcPts val="1600"/>
              </a:spcAft>
              <a:buNone/>
            </a:pPr>
            <a:endParaRPr dirty="0"/>
          </a:p>
        </p:txBody>
      </p:sp>
      <p:sp>
        <p:nvSpPr>
          <p:cNvPr id="565" name="Google Shape;565;p54"/>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pic>
        <p:nvPicPr>
          <p:cNvPr id="570" name="Google Shape;570;p55"/>
          <p:cNvPicPr preferRelativeResize="0"/>
          <p:nvPr/>
        </p:nvPicPr>
        <p:blipFill>
          <a:blip r:embed="rId3">
            <a:alphaModFix/>
          </a:blip>
          <a:stretch>
            <a:fillRect/>
          </a:stretch>
        </p:blipFill>
        <p:spPr>
          <a:xfrm>
            <a:off x="6057550" y="2550675"/>
            <a:ext cx="2867900" cy="2323000"/>
          </a:xfrm>
          <a:prstGeom prst="rect">
            <a:avLst/>
          </a:prstGeom>
          <a:noFill/>
          <a:ln>
            <a:noFill/>
          </a:ln>
        </p:spPr>
      </p:pic>
      <p:sp>
        <p:nvSpPr>
          <p:cNvPr id="571" name="Google Shape;571;p55"/>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CQRS =&gt; Specialized Query Stores</a:t>
            </a:r>
            <a:endParaRPr/>
          </a:p>
        </p:txBody>
      </p:sp>
      <p:sp>
        <p:nvSpPr>
          <p:cNvPr id="572" name="Google Shape;572;p55"/>
          <p:cNvSpPr txBox="1">
            <a:spLocks noGrp="1"/>
          </p:cNvSpPr>
          <p:nvPr>
            <p:ph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Cater for different (read) Data Usage Scenarios </a:t>
            </a:r>
            <a:endParaRPr sz="1500">
              <a:solidFill>
                <a:schemeClr val="dk1"/>
              </a:solidFill>
            </a:endParaRPr>
          </a:p>
          <a:p>
            <a:pPr marL="0" lvl="0" indent="0" algn="l" rtl="0">
              <a:spcBef>
                <a:spcPts val="1600"/>
              </a:spcBef>
              <a:spcAft>
                <a:spcPts val="0"/>
              </a:spcAft>
              <a:buNone/>
            </a:pPr>
            <a:r>
              <a:rPr lang="en" sz="1500">
                <a:solidFill>
                  <a:schemeClr val="dk1"/>
                </a:solidFill>
              </a:rPr>
              <a:t>Different in:</a:t>
            </a:r>
            <a:endParaRPr sz="1500">
              <a:solidFill>
                <a:schemeClr val="dk1"/>
              </a:solidFill>
            </a:endParaRPr>
          </a:p>
          <a:p>
            <a:pPr marL="457200" lvl="0" indent="-323850" algn="l" rtl="0">
              <a:lnSpc>
                <a:spcPct val="120000"/>
              </a:lnSpc>
              <a:spcBef>
                <a:spcPts val="1600"/>
              </a:spcBef>
              <a:spcAft>
                <a:spcPts val="0"/>
              </a:spcAft>
              <a:buClr>
                <a:schemeClr val="dk1"/>
              </a:buClr>
              <a:buSzPts val="1500"/>
              <a:buChar char="●"/>
            </a:pPr>
            <a:r>
              <a:rPr lang="en" sz="1500" i="1">
                <a:solidFill>
                  <a:schemeClr val="dk1"/>
                </a:solidFill>
              </a:rPr>
              <a:t>Why</a:t>
            </a:r>
            <a:endParaRPr sz="1500" i="1">
              <a:solidFill>
                <a:schemeClr val="dk1"/>
              </a:solidFill>
            </a:endParaRPr>
          </a:p>
          <a:p>
            <a:pPr marL="457200" lvl="0" indent="-323850" algn="l" rtl="0">
              <a:lnSpc>
                <a:spcPct val="120000"/>
              </a:lnSpc>
              <a:spcBef>
                <a:spcPts val="0"/>
              </a:spcBef>
              <a:spcAft>
                <a:spcPts val="0"/>
              </a:spcAft>
              <a:buClr>
                <a:schemeClr val="dk1"/>
              </a:buClr>
              <a:buSzPts val="1500"/>
              <a:buChar char="●"/>
            </a:pPr>
            <a:r>
              <a:rPr lang="en" sz="1500">
                <a:solidFill>
                  <a:schemeClr val="dk1"/>
                </a:solidFill>
              </a:rPr>
              <a:t>What – grain, aggregation, breadth, type of and variation in queries</a:t>
            </a:r>
            <a:endParaRPr sz="1500">
              <a:solidFill>
                <a:schemeClr val="dk1"/>
              </a:solidFill>
            </a:endParaRPr>
          </a:p>
          <a:p>
            <a:pPr marL="457200" lvl="0" indent="-323850" algn="l" rtl="0">
              <a:lnSpc>
                <a:spcPct val="120000"/>
              </a:lnSpc>
              <a:spcBef>
                <a:spcPts val="0"/>
              </a:spcBef>
              <a:spcAft>
                <a:spcPts val="0"/>
              </a:spcAft>
              <a:buClr>
                <a:schemeClr val="dk1"/>
              </a:buClr>
              <a:buSzPts val="1500"/>
              <a:buChar char="●"/>
            </a:pPr>
            <a:r>
              <a:rPr lang="en" sz="1500">
                <a:solidFill>
                  <a:schemeClr val="dk1"/>
                </a:solidFill>
              </a:rPr>
              <a:t>How – format, language, accuracy and freshness, consistency</a:t>
            </a:r>
            <a:endParaRPr sz="1500">
              <a:solidFill>
                <a:schemeClr val="dk1"/>
              </a:solidFill>
            </a:endParaRPr>
          </a:p>
          <a:p>
            <a:pPr marL="457200" lvl="0" indent="-323850" algn="l" rtl="0">
              <a:lnSpc>
                <a:spcPct val="120000"/>
              </a:lnSpc>
              <a:spcBef>
                <a:spcPts val="0"/>
              </a:spcBef>
              <a:spcAft>
                <a:spcPts val="0"/>
              </a:spcAft>
              <a:buClr>
                <a:schemeClr val="dk1"/>
              </a:buClr>
              <a:buSzPts val="1500"/>
              <a:buChar char="●"/>
            </a:pPr>
            <a:r>
              <a:rPr lang="en" sz="1500">
                <a:solidFill>
                  <a:schemeClr val="dk1"/>
                </a:solidFill>
              </a:rPr>
              <a:t>When – frequency, time of day | week | month, 24/7</a:t>
            </a:r>
            <a:endParaRPr sz="1500">
              <a:solidFill>
                <a:schemeClr val="dk1"/>
              </a:solidFill>
            </a:endParaRPr>
          </a:p>
          <a:p>
            <a:pPr marL="457200" lvl="0" indent="-323850" algn="l" rtl="0">
              <a:lnSpc>
                <a:spcPct val="120000"/>
              </a:lnSpc>
              <a:spcBef>
                <a:spcPts val="0"/>
              </a:spcBef>
              <a:spcAft>
                <a:spcPts val="0"/>
              </a:spcAft>
              <a:buClr>
                <a:schemeClr val="dk1"/>
              </a:buClr>
              <a:buSzPts val="1500"/>
              <a:buChar char="●"/>
            </a:pPr>
            <a:r>
              <a:rPr lang="en" sz="1500">
                <a:solidFill>
                  <a:schemeClr val="dk1"/>
                </a:solidFill>
              </a:rPr>
              <a:t>Where – latency, band width, off line</a:t>
            </a:r>
            <a:endParaRPr sz="1500">
              <a:solidFill>
                <a:schemeClr val="dk1"/>
              </a:solidFill>
            </a:endParaRPr>
          </a:p>
          <a:p>
            <a:pPr marL="457200" lvl="0" indent="-323850" algn="l" rtl="0">
              <a:lnSpc>
                <a:spcPct val="120000"/>
              </a:lnSpc>
              <a:spcBef>
                <a:spcPts val="0"/>
              </a:spcBef>
              <a:spcAft>
                <a:spcPts val="0"/>
              </a:spcAft>
              <a:buClr>
                <a:schemeClr val="dk1"/>
              </a:buClr>
              <a:buSzPts val="1500"/>
              <a:buChar char="●"/>
            </a:pPr>
            <a:r>
              <a:rPr lang="en" sz="1500">
                <a:solidFill>
                  <a:schemeClr val="dk1"/>
                </a:solidFill>
              </a:rPr>
              <a:t>Who – scale, different roles &amp; user groups</a:t>
            </a:r>
            <a:endParaRPr sz="1500">
              <a:solidFill>
                <a:schemeClr val="dk1"/>
              </a:solidFill>
            </a:endParaRPr>
          </a:p>
          <a:p>
            <a:pPr marL="0" lvl="0" indent="0" algn="l" rtl="0">
              <a:spcBef>
                <a:spcPts val="0"/>
              </a:spcBef>
              <a:spcAft>
                <a:spcPts val="1600"/>
              </a:spcAft>
              <a:buNone/>
            </a:pPr>
            <a:endParaRPr/>
          </a:p>
        </p:txBody>
      </p:sp>
      <p:sp>
        <p:nvSpPr>
          <p:cNvPr id="573" name="Google Shape;573;p55"/>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56"/>
          <p:cNvSpPr/>
          <p:nvPr/>
        </p:nvSpPr>
        <p:spPr>
          <a:xfrm>
            <a:off x="4945825" y="2800750"/>
            <a:ext cx="1526100" cy="1902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chemeClr val="lt1"/>
              </a:highlight>
            </a:endParaRPr>
          </a:p>
        </p:txBody>
      </p:sp>
      <p:sp>
        <p:nvSpPr>
          <p:cNvPr id="579" name="Google Shape;579;p56"/>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CQRS =&gt; Optimized Data Set for Special Use Case</a:t>
            </a:r>
            <a:endParaRPr/>
          </a:p>
          <a:p>
            <a:pPr marL="0" lvl="0" indent="0" algn="l" rtl="0">
              <a:spcBef>
                <a:spcPts val="0"/>
              </a:spcBef>
              <a:spcAft>
                <a:spcPts val="0"/>
              </a:spcAft>
              <a:buNone/>
            </a:pPr>
            <a:endParaRPr/>
          </a:p>
        </p:txBody>
      </p:sp>
      <p:sp>
        <p:nvSpPr>
          <p:cNvPr id="2" name="Content Placeholder 1">
            <a:extLst>
              <a:ext uri="{FF2B5EF4-FFF2-40B4-BE49-F238E27FC236}">
                <a16:creationId xmlns:a16="http://schemas.microsoft.com/office/drawing/2014/main" id="{2C43481E-AC64-41D7-8B0F-765FA4092D13}"/>
              </a:ext>
            </a:extLst>
          </p:cNvPr>
          <p:cNvSpPr>
            <a:spLocks noGrp="1"/>
          </p:cNvSpPr>
          <p:nvPr>
            <p:ph idx="1"/>
          </p:nvPr>
        </p:nvSpPr>
        <p:spPr/>
        <p:txBody>
          <a:bodyPr/>
          <a:lstStyle/>
          <a:p>
            <a:pPr marL="457200" lvl="0" indent="-323850">
              <a:buClr>
                <a:schemeClr val="dk1"/>
              </a:buClr>
              <a:buSzPts val="1500"/>
              <a:buChar char="●"/>
            </a:pPr>
            <a:r>
              <a:rPr lang="en-US" dirty="0">
                <a:solidFill>
                  <a:schemeClr val="dk1"/>
                </a:solidFill>
              </a:rPr>
              <a:t>Shape &amp; Format</a:t>
            </a:r>
          </a:p>
          <a:p>
            <a:pPr marL="457200" lvl="0" indent="-323850">
              <a:buClr>
                <a:schemeClr val="dk1"/>
              </a:buClr>
              <a:buSzPts val="1500"/>
              <a:buChar char="●"/>
            </a:pPr>
            <a:r>
              <a:rPr lang="en-US" dirty="0">
                <a:solidFill>
                  <a:schemeClr val="dk1"/>
                </a:solidFill>
              </a:rPr>
              <a:t>Right Grained (aggregation, consolidation)</a:t>
            </a:r>
          </a:p>
          <a:p>
            <a:pPr marL="457200" lvl="0" indent="-323850">
              <a:buClr>
                <a:schemeClr val="dk1"/>
              </a:buClr>
              <a:buSzPts val="1500"/>
              <a:buChar char="●"/>
            </a:pPr>
            <a:r>
              <a:rPr lang="en-US" dirty="0">
                <a:solidFill>
                  <a:schemeClr val="dk1"/>
                </a:solidFill>
              </a:rPr>
              <a:t>Filtered</a:t>
            </a:r>
          </a:p>
          <a:p>
            <a:pPr marL="457200" lvl="0" indent="-323850">
              <a:buClr>
                <a:schemeClr val="dk1"/>
              </a:buClr>
              <a:buSzPts val="1500"/>
              <a:buChar char="●"/>
            </a:pPr>
            <a:r>
              <a:rPr lang="en-US" dirty="0">
                <a:solidFill>
                  <a:schemeClr val="dk1"/>
                </a:solidFill>
              </a:rPr>
              <a:t>Enriched (from multiple sources)</a:t>
            </a:r>
          </a:p>
          <a:p>
            <a:pPr marL="457200" lvl="0" indent="-323850">
              <a:buClr>
                <a:schemeClr val="dk1"/>
              </a:buClr>
              <a:buSzPts val="1500"/>
              <a:buChar char="●"/>
            </a:pPr>
            <a:r>
              <a:rPr lang="en-US" dirty="0">
                <a:solidFill>
                  <a:schemeClr val="dk1"/>
                </a:solidFill>
              </a:rPr>
              <a:t>Location</a:t>
            </a:r>
          </a:p>
          <a:p>
            <a:pPr marL="457200" lvl="0" indent="-323850">
              <a:buClr>
                <a:schemeClr val="dk1"/>
              </a:buClr>
              <a:buSzPts val="1500"/>
              <a:buChar char="●"/>
            </a:pPr>
            <a:r>
              <a:rPr lang="en-US" dirty="0">
                <a:solidFill>
                  <a:schemeClr val="dk1"/>
                </a:solidFill>
              </a:rPr>
              <a:t>Time (refreshed at the right time)</a:t>
            </a:r>
          </a:p>
          <a:p>
            <a:pPr marL="457200" lvl="0" indent="-323850">
              <a:buClr>
                <a:schemeClr val="dk1"/>
              </a:buClr>
              <a:buSzPts val="1500"/>
              <a:buChar char="●"/>
            </a:pPr>
            <a:r>
              <a:rPr lang="en-US" dirty="0">
                <a:solidFill>
                  <a:schemeClr val="dk1"/>
                </a:solidFill>
              </a:rPr>
              <a:t>Search Options</a:t>
            </a:r>
          </a:p>
          <a:p>
            <a:pPr marL="457200" lvl="0" indent="0">
              <a:buNone/>
            </a:pPr>
            <a:endParaRPr lang="en-US" dirty="0">
              <a:solidFill>
                <a:schemeClr val="dk1"/>
              </a:solidFill>
            </a:endParaRPr>
          </a:p>
          <a:p>
            <a:pPr marL="457200" lvl="0" indent="-323850">
              <a:buClr>
                <a:schemeClr val="dk1"/>
              </a:buClr>
              <a:buSzPts val="1500"/>
              <a:buChar char="●"/>
            </a:pPr>
            <a:r>
              <a:rPr lang="en-US" dirty="0">
                <a:solidFill>
                  <a:schemeClr val="dk1"/>
                </a:solidFill>
              </a:rPr>
              <a:t>BASE (eventually – when? – consistent)</a:t>
            </a:r>
          </a:p>
          <a:p>
            <a:pPr marL="457200" lvl="0" indent="-323850">
              <a:buClr>
                <a:schemeClr val="dk1"/>
              </a:buClr>
              <a:buSzPts val="1500"/>
              <a:buChar char="●"/>
            </a:pPr>
            <a:r>
              <a:rPr lang="en-US" dirty="0">
                <a:solidFill>
                  <a:schemeClr val="dk1"/>
                </a:solidFill>
              </a:rPr>
              <a:t>Authorization</a:t>
            </a:r>
          </a:p>
          <a:p>
            <a:pPr marL="457200" lvl="0" indent="-323850">
              <a:buClr>
                <a:schemeClr val="dk1"/>
              </a:buClr>
              <a:buSzPts val="1500"/>
              <a:buChar char="●"/>
            </a:pPr>
            <a:r>
              <a:rPr lang="en-US" dirty="0">
                <a:solidFill>
                  <a:schemeClr val="dk1"/>
                </a:solidFill>
              </a:rPr>
              <a:t>GDPR</a:t>
            </a:r>
          </a:p>
          <a:p>
            <a:endParaRPr lang="en-NL" dirty="0"/>
          </a:p>
        </p:txBody>
      </p:sp>
      <p:sp>
        <p:nvSpPr>
          <p:cNvPr id="581" name="Google Shape;581;p56"/>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53</a:t>
            </a:fld>
            <a:endParaRPr/>
          </a:p>
        </p:txBody>
      </p:sp>
      <p:pic>
        <p:nvPicPr>
          <p:cNvPr id="582" name="Google Shape;582;p56"/>
          <p:cNvPicPr preferRelativeResize="0"/>
          <p:nvPr/>
        </p:nvPicPr>
        <p:blipFill>
          <a:blip r:embed="rId3">
            <a:alphaModFix/>
          </a:blip>
          <a:stretch>
            <a:fillRect/>
          </a:stretch>
        </p:blipFill>
        <p:spPr>
          <a:xfrm>
            <a:off x="6471775" y="1435475"/>
            <a:ext cx="2260425" cy="3133400"/>
          </a:xfrm>
          <a:prstGeom prst="rect">
            <a:avLst/>
          </a:prstGeom>
          <a:noFill/>
          <a:ln>
            <a:noFill/>
          </a:ln>
        </p:spPr>
      </p:pic>
      <p:sp>
        <p:nvSpPr>
          <p:cNvPr id="583" name="Google Shape;583;p56"/>
          <p:cNvSpPr/>
          <p:nvPr/>
        </p:nvSpPr>
        <p:spPr>
          <a:xfrm>
            <a:off x="3229150" y="3884025"/>
            <a:ext cx="1048200" cy="729000"/>
          </a:xfrm>
          <a:prstGeom prst="can">
            <a:avLst>
              <a:gd name="adj" fmla="val 25000"/>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C</a:t>
            </a:r>
            <a:endParaRPr/>
          </a:p>
        </p:txBody>
      </p:sp>
      <p:sp>
        <p:nvSpPr>
          <p:cNvPr id="584" name="Google Shape;584;p56"/>
          <p:cNvSpPr/>
          <p:nvPr/>
        </p:nvSpPr>
        <p:spPr>
          <a:xfrm>
            <a:off x="5221500" y="3884025"/>
            <a:ext cx="1048200" cy="729000"/>
          </a:xfrm>
          <a:prstGeom prst="can">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Q</a:t>
            </a:r>
            <a:endParaRPr/>
          </a:p>
        </p:txBody>
      </p:sp>
      <p:sp>
        <p:nvSpPr>
          <p:cNvPr id="585" name="Google Shape;585;p56"/>
          <p:cNvSpPr/>
          <p:nvPr/>
        </p:nvSpPr>
        <p:spPr>
          <a:xfrm>
            <a:off x="5176200" y="2906425"/>
            <a:ext cx="11388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BFF API</a:t>
            </a:r>
            <a:endParaRPr/>
          </a:p>
        </p:txBody>
      </p:sp>
      <p:sp>
        <p:nvSpPr>
          <p:cNvPr id="586" name="Google Shape;586;p56"/>
          <p:cNvSpPr/>
          <p:nvPr/>
        </p:nvSpPr>
        <p:spPr>
          <a:xfrm>
            <a:off x="5176200" y="1825800"/>
            <a:ext cx="1138800" cy="5727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t>Frontend</a:t>
            </a:r>
            <a:endParaRPr/>
          </a:p>
        </p:txBody>
      </p:sp>
      <p:sp>
        <p:nvSpPr>
          <p:cNvPr id="587" name="Google Shape;587;p56"/>
          <p:cNvSpPr/>
          <p:nvPr/>
        </p:nvSpPr>
        <p:spPr>
          <a:xfrm>
            <a:off x="5595900" y="2333725"/>
            <a:ext cx="299400" cy="572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6"/>
          <p:cNvSpPr/>
          <p:nvPr/>
        </p:nvSpPr>
        <p:spPr>
          <a:xfrm>
            <a:off x="4100325" y="4218725"/>
            <a:ext cx="1285800" cy="264300"/>
          </a:xfrm>
          <a:prstGeom prst="right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6"/>
          <p:cNvSpPr/>
          <p:nvPr/>
        </p:nvSpPr>
        <p:spPr>
          <a:xfrm>
            <a:off x="5595900" y="3355600"/>
            <a:ext cx="299400" cy="5727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E5D36-650E-45FD-959F-50802A47AA78}"/>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86310DFE-B18D-4E68-8151-E98CD6D723D9}"/>
              </a:ext>
            </a:extLst>
          </p:cNvPr>
          <p:cNvSpPr>
            <a:spLocks noGrp="1"/>
          </p:cNvSpPr>
          <p:nvPr>
            <p:ph type="ftr" sz="quarter" idx="11"/>
          </p:nvPr>
        </p:nvSpPr>
        <p:spPr/>
        <p:txBody>
          <a:bodyPr/>
          <a:lstStyle/>
          <a:p>
            <a:r>
              <a:rPr lang="en-US"/>
              <a:t>Online Meetup Introducing Apache Kafka - Part Two of Three</a:t>
            </a:r>
            <a:endParaRPr lang="nl-NL"/>
          </a:p>
        </p:txBody>
      </p:sp>
      <p:pic>
        <p:nvPicPr>
          <p:cNvPr id="2050" name="Picture 2">
            <a:extLst>
              <a:ext uri="{FF2B5EF4-FFF2-40B4-BE49-F238E27FC236}">
                <a16:creationId xmlns:a16="http://schemas.microsoft.com/office/drawing/2014/main" id="{8AB50BB4-BA79-43A2-B281-DEED11ED7C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8920" y="288000"/>
            <a:ext cx="4366159" cy="406271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A31C82-78F2-440B-AEA6-BA29159DD1BF}"/>
              </a:ext>
            </a:extLst>
          </p:cNvPr>
          <p:cNvSpPr txBox="1"/>
          <p:nvPr/>
        </p:nvSpPr>
        <p:spPr>
          <a:xfrm>
            <a:off x="1340785" y="4509294"/>
            <a:ext cx="6745436" cy="276999"/>
          </a:xfrm>
          <a:prstGeom prst="rect">
            <a:avLst/>
          </a:prstGeom>
          <a:noFill/>
        </p:spPr>
        <p:txBody>
          <a:bodyPr wrap="none" lIns="0" tIns="0" rIns="0" bIns="0" rtlCol="0">
            <a:spAutoFit/>
          </a:bodyPr>
          <a:lstStyle/>
          <a:p>
            <a:r>
              <a:rPr lang="nl-NL" sz="1800" dirty="0"/>
              <a:t>CQRS: A small step for </a:t>
            </a:r>
            <a:r>
              <a:rPr lang="nl-NL" sz="1800" dirty="0" err="1"/>
              <a:t>mankind</a:t>
            </a:r>
            <a:r>
              <a:rPr lang="nl-NL" sz="1800" dirty="0"/>
              <a:t> but a </a:t>
            </a:r>
            <a:r>
              <a:rPr lang="nl-NL" sz="1800" dirty="0" err="1"/>
              <a:t>giant</a:t>
            </a:r>
            <a:r>
              <a:rPr lang="nl-NL" sz="1800" dirty="0"/>
              <a:t> </a:t>
            </a:r>
            <a:r>
              <a:rPr lang="nl-NL" sz="1800" dirty="0" err="1"/>
              <a:t>leap</a:t>
            </a:r>
            <a:r>
              <a:rPr lang="nl-NL" sz="1800" dirty="0"/>
              <a:t> for [IT] </a:t>
            </a:r>
            <a:r>
              <a:rPr lang="nl-NL" sz="1800" dirty="0" err="1"/>
              <a:t>architects</a:t>
            </a:r>
            <a:endParaRPr lang="en-NL" sz="1800" dirty="0" err="1"/>
          </a:p>
        </p:txBody>
      </p:sp>
    </p:spTree>
    <p:extLst>
      <p:ext uri="{BB962C8B-B14F-4D97-AF65-F5344CB8AC3E}">
        <p14:creationId xmlns:p14="http://schemas.microsoft.com/office/powerpoint/2010/main" val="276169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4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4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C4796-4A48-4CDF-8CA7-EC4AD7B3D975}"/>
              </a:ext>
            </a:extLst>
          </p:cNvPr>
          <p:cNvSpPr>
            <a:spLocks noGrp="1"/>
          </p:cNvSpPr>
          <p:nvPr>
            <p:ph type="title"/>
          </p:nvPr>
        </p:nvSpPr>
        <p:spPr/>
        <p:txBody>
          <a:bodyPr/>
          <a:lstStyle/>
          <a:p>
            <a:r>
              <a:rPr lang="nl-NL" dirty="0" err="1"/>
              <a:t>Typical</a:t>
            </a:r>
            <a:r>
              <a:rPr lang="nl-NL" dirty="0"/>
              <a:t> CQRS Architecture</a:t>
            </a:r>
            <a:endParaRPr lang="en-NL" dirty="0"/>
          </a:p>
        </p:txBody>
      </p:sp>
      <p:sp>
        <p:nvSpPr>
          <p:cNvPr id="4" name="Footer Placeholder 3">
            <a:extLst>
              <a:ext uri="{FF2B5EF4-FFF2-40B4-BE49-F238E27FC236}">
                <a16:creationId xmlns:a16="http://schemas.microsoft.com/office/drawing/2014/main" id="{61B63BC4-D638-4436-98DE-E02360D92D44}"/>
              </a:ext>
            </a:extLst>
          </p:cNvPr>
          <p:cNvSpPr>
            <a:spLocks noGrp="1"/>
          </p:cNvSpPr>
          <p:nvPr>
            <p:ph type="ftr" sz="quarter" idx="11"/>
          </p:nvPr>
        </p:nvSpPr>
        <p:spPr/>
        <p:txBody>
          <a:bodyPr/>
          <a:lstStyle/>
          <a:p>
            <a:r>
              <a:rPr lang="en-US"/>
              <a:t>Online Meetup Introducing Apache Kafka - Part Two of Three</a:t>
            </a:r>
            <a:endParaRPr lang="nl-NL" dirty="0"/>
          </a:p>
        </p:txBody>
      </p:sp>
      <p:sp>
        <p:nvSpPr>
          <p:cNvPr id="5" name="Cube 4">
            <a:extLst>
              <a:ext uri="{FF2B5EF4-FFF2-40B4-BE49-F238E27FC236}">
                <a16:creationId xmlns:a16="http://schemas.microsoft.com/office/drawing/2014/main" id="{6379EEF0-E945-4552-AE4F-B0F76F694B16}"/>
              </a:ext>
            </a:extLst>
          </p:cNvPr>
          <p:cNvSpPr/>
          <p:nvPr/>
        </p:nvSpPr>
        <p:spPr>
          <a:xfrm>
            <a:off x="3686400" y="1908000"/>
            <a:ext cx="1958400" cy="151200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a:t>Event Platform</a:t>
            </a:r>
            <a:endParaRPr lang="en-NL" dirty="0"/>
          </a:p>
        </p:txBody>
      </p:sp>
      <p:sp>
        <p:nvSpPr>
          <p:cNvPr id="6" name="Cylinder 5">
            <a:extLst>
              <a:ext uri="{FF2B5EF4-FFF2-40B4-BE49-F238E27FC236}">
                <a16:creationId xmlns:a16="http://schemas.microsoft.com/office/drawing/2014/main" id="{89A37A9A-5840-4D08-ABD7-51395C7E33A9}"/>
              </a:ext>
            </a:extLst>
          </p:cNvPr>
          <p:cNvSpPr/>
          <p:nvPr/>
        </p:nvSpPr>
        <p:spPr>
          <a:xfrm>
            <a:off x="615598" y="1555200"/>
            <a:ext cx="604800" cy="554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Cylinder 6">
            <a:extLst>
              <a:ext uri="{FF2B5EF4-FFF2-40B4-BE49-F238E27FC236}">
                <a16:creationId xmlns:a16="http://schemas.microsoft.com/office/drawing/2014/main" id="{6FCE59F5-BF26-4943-A1B3-FBB862DFDCAE}"/>
              </a:ext>
            </a:extLst>
          </p:cNvPr>
          <p:cNvSpPr/>
          <p:nvPr/>
        </p:nvSpPr>
        <p:spPr>
          <a:xfrm>
            <a:off x="392312" y="2377957"/>
            <a:ext cx="1238401" cy="652800"/>
          </a:xfrm>
          <a:prstGeom prst="can">
            <a:avLst/>
          </a:prstGeom>
          <a:solidFill>
            <a:srgbClr val="FFC000"/>
          </a:solidFill>
          <a:ln>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Cube 8">
            <a:extLst>
              <a:ext uri="{FF2B5EF4-FFF2-40B4-BE49-F238E27FC236}">
                <a16:creationId xmlns:a16="http://schemas.microsoft.com/office/drawing/2014/main" id="{F9231FB1-FC22-494E-867F-2629D8B3B5CE}"/>
              </a:ext>
            </a:extLst>
          </p:cNvPr>
          <p:cNvSpPr/>
          <p:nvPr/>
        </p:nvSpPr>
        <p:spPr>
          <a:xfrm>
            <a:off x="79200" y="3247200"/>
            <a:ext cx="1735200" cy="50400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10" name="TextBox 9">
            <a:extLst>
              <a:ext uri="{FF2B5EF4-FFF2-40B4-BE49-F238E27FC236}">
                <a16:creationId xmlns:a16="http://schemas.microsoft.com/office/drawing/2014/main" id="{B2825690-2C43-4B96-AA05-F70A9DA6C62F}"/>
              </a:ext>
            </a:extLst>
          </p:cNvPr>
          <p:cNvSpPr txBox="1"/>
          <p:nvPr/>
        </p:nvSpPr>
        <p:spPr>
          <a:xfrm>
            <a:off x="417600" y="933600"/>
            <a:ext cx="1187826" cy="200055"/>
          </a:xfrm>
          <a:prstGeom prst="rect">
            <a:avLst/>
          </a:prstGeom>
          <a:noFill/>
        </p:spPr>
        <p:txBody>
          <a:bodyPr wrap="none" lIns="0" tIns="0" rIns="0" bIns="0" rtlCol="0">
            <a:spAutoFit/>
          </a:bodyPr>
          <a:lstStyle/>
          <a:p>
            <a:r>
              <a:rPr lang="nl-NL" sz="1300" dirty="0"/>
              <a:t>Source systems</a:t>
            </a:r>
            <a:endParaRPr lang="en-NL" sz="1300" dirty="0" err="1"/>
          </a:p>
        </p:txBody>
      </p:sp>
      <p:pic>
        <p:nvPicPr>
          <p:cNvPr id="11" name="Snagit_PPTACF6">
            <a:extLst>
              <a:ext uri="{FF2B5EF4-FFF2-40B4-BE49-F238E27FC236}">
                <a16:creationId xmlns:a16="http://schemas.microsoft.com/office/drawing/2014/main" id="{8D8E001E-5E69-4334-A801-2A50BD4643D0}"/>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5999" y="4184087"/>
            <a:ext cx="669399" cy="703825"/>
          </a:xfrm>
          <a:prstGeom prst="rect">
            <a:avLst/>
          </a:prstGeom>
        </p:spPr>
      </p:pic>
      <p:sp>
        <p:nvSpPr>
          <p:cNvPr id="12" name="Rectangle: Rounded Corners 11">
            <a:extLst>
              <a:ext uri="{FF2B5EF4-FFF2-40B4-BE49-F238E27FC236}">
                <a16:creationId xmlns:a16="http://schemas.microsoft.com/office/drawing/2014/main" id="{A1A7428E-CC76-456F-BA00-D10CF189D9E1}"/>
              </a:ext>
            </a:extLst>
          </p:cNvPr>
          <p:cNvSpPr/>
          <p:nvPr/>
        </p:nvSpPr>
        <p:spPr>
          <a:xfrm>
            <a:off x="1952999" y="1526400"/>
            <a:ext cx="874800" cy="5040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a:t>Poll</a:t>
            </a:r>
            <a:endParaRPr lang="en-NL" dirty="0"/>
          </a:p>
        </p:txBody>
      </p:sp>
      <p:sp>
        <p:nvSpPr>
          <p:cNvPr id="13" name="Rectangle: Rounded Corners 12">
            <a:extLst>
              <a:ext uri="{FF2B5EF4-FFF2-40B4-BE49-F238E27FC236}">
                <a16:creationId xmlns:a16="http://schemas.microsoft.com/office/drawing/2014/main" id="{1F6C0525-89AB-4681-AB23-3F9E9D3B3093}"/>
              </a:ext>
            </a:extLst>
          </p:cNvPr>
          <p:cNvSpPr/>
          <p:nvPr/>
        </p:nvSpPr>
        <p:spPr>
          <a:xfrm>
            <a:off x="2165400" y="3247200"/>
            <a:ext cx="874800" cy="5040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100" dirty="0" err="1"/>
              <a:t>Consume</a:t>
            </a:r>
            <a:endParaRPr lang="en-NL" sz="1100" dirty="0"/>
          </a:p>
        </p:txBody>
      </p:sp>
      <p:cxnSp>
        <p:nvCxnSpPr>
          <p:cNvPr id="15" name="Connector: Elbow 14">
            <a:extLst>
              <a:ext uri="{FF2B5EF4-FFF2-40B4-BE49-F238E27FC236}">
                <a16:creationId xmlns:a16="http://schemas.microsoft.com/office/drawing/2014/main" id="{7E4145F4-B680-4EC5-B88F-492BC1040736}"/>
              </a:ext>
            </a:extLst>
          </p:cNvPr>
          <p:cNvCxnSpPr>
            <a:stCxn id="12" idx="3"/>
            <a:endCxn id="5" idx="2"/>
          </p:cNvCxnSpPr>
          <p:nvPr/>
        </p:nvCxnSpPr>
        <p:spPr>
          <a:xfrm>
            <a:off x="2827799" y="1778400"/>
            <a:ext cx="858601" cy="10746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4758D767-B8A4-453B-99C0-2253D6FC3589}"/>
              </a:ext>
            </a:extLst>
          </p:cNvPr>
          <p:cNvCxnSpPr>
            <a:stCxn id="13" idx="3"/>
            <a:endCxn id="5" idx="2"/>
          </p:cNvCxnSpPr>
          <p:nvPr/>
        </p:nvCxnSpPr>
        <p:spPr>
          <a:xfrm flipV="1">
            <a:off x="3040200" y="2853000"/>
            <a:ext cx="646200" cy="646200"/>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sp>
        <p:nvSpPr>
          <p:cNvPr id="18" name="Rectangle: Rounded Corners 17">
            <a:extLst>
              <a:ext uri="{FF2B5EF4-FFF2-40B4-BE49-F238E27FC236}">
                <a16:creationId xmlns:a16="http://schemas.microsoft.com/office/drawing/2014/main" id="{7E396B9B-0FB4-40FD-BD70-BEC2960C3FF9}"/>
              </a:ext>
            </a:extLst>
          </p:cNvPr>
          <p:cNvSpPr/>
          <p:nvPr/>
        </p:nvSpPr>
        <p:spPr>
          <a:xfrm>
            <a:off x="1981713" y="2377957"/>
            <a:ext cx="874800" cy="50400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err="1"/>
              <a:t>Detect</a:t>
            </a:r>
            <a:r>
              <a:rPr lang="nl-NL" sz="1100" dirty="0"/>
              <a:t> &amp; </a:t>
            </a:r>
            <a:r>
              <a:rPr lang="nl-NL" sz="1100" dirty="0" err="1"/>
              <a:t>Retrieve</a:t>
            </a:r>
            <a:r>
              <a:rPr lang="nl-NL" sz="1100" dirty="0"/>
              <a:t> Change</a:t>
            </a:r>
            <a:endParaRPr lang="en-NL" sz="1100" dirty="0"/>
          </a:p>
        </p:txBody>
      </p:sp>
      <p:sp>
        <p:nvSpPr>
          <p:cNvPr id="19" name="Lightning Bolt 18">
            <a:extLst>
              <a:ext uri="{FF2B5EF4-FFF2-40B4-BE49-F238E27FC236}">
                <a16:creationId xmlns:a16="http://schemas.microsoft.com/office/drawing/2014/main" id="{8AE8CC70-BDBF-4BD1-A1DB-44A74F34916A}"/>
              </a:ext>
            </a:extLst>
          </p:cNvPr>
          <p:cNvSpPr/>
          <p:nvPr/>
        </p:nvSpPr>
        <p:spPr>
          <a:xfrm>
            <a:off x="1872450" y="3319200"/>
            <a:ext cx="148500" cy="273600"/>
          </a:xfrm>
          <a:prstGeom prst="lightningBol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20" name="Arrow: Right 19">
            <a:extLst>
              <a:ext uri="{FF2B5EF4-FFF2-40B4-BE49-F238E27FC236}">
                <a16:creationId xmlns:a16="http://schemas.microsoft.com/office/drawing/2014/main" id="{02C293FC-A581-4052-A46F-A5D4152D8B7A}"/>
              </a:ext>
            </a:extLst>
          </p:cNvPr>
          <p:cNvSpPr/>
          <p:nvPr/>
        </p:nvSpPr>
        <p:spPr>
          <a:xfrm>
            <a:off x="1809450" y="3470400"/>
            <a:ext cx="143549" cy="172800"/>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9D817A3D-286F-4AB5-8FAD-1458277E17E1}"/>
              </a:ext>
            </a:extLst>
          </p:cNvPr>
          <p:cNvCxnSpPr>
            <a:stCxn id="18" idx="3"/>
            <a:endCxn id="5" idx="2"/>
          </p:cNvCxnSpPr>
          <p:nvPr/>
        </p:nvCxnSpPr>
        <p:spPr>
          <a:xfrm>
            <a:off x="2856513" y="2629957"/>
            <a:ext cx="829887" cy="223043"/>
          </a:xfrm>
          <a:prstGeom prst="bentConnector3">
            <a:avLst>
              <a:gd name="adj1" fmla="val 50000"/>
            </a:avLst>
          </a:prstGeom>
          <a:ln>
            <a:solidFill>
              <a:schemeClr val="accent3">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 name="Freeform: Shape 23">
            <a:extLst>
              <a:ext uri="{FF2B5EF4-FFF2-40B4-BE49-F238E27FC236}">
                <a16:creationId xmlns:a16="http://schemas.microsoft.com/office/drawing/2014/main" id="{C8552F8E-E8EF-4994-B3BB-2BEE3016924E}"/>
              </a:ext>
            </a:extLst>
          </p:cNvPr>
          <p:cNvSpPr/>
          <p:nvPr/>
        </p:nvSpPr>
        <p:spPr>
          <a:xfrm>
            <a:off x="1148862" y="1764000"/>
            <a:ext cx="795138" cy="140891"/>
          </a:xfrm>
          <a:custGeom>
            <a:avLst/>
            <a:gdLst>
              <a:gd name="connsiteX0" fmla="*/ 795138 w 795138"/>
              <a:gd name="connsiteY0" fmla="*/ 0 h 140891"/>
              <a:gd name="connsiteX1" fmla="*/ 3138 w 795138"/>
              <a:gd name="connsiteY1" fmla="*/ 57600 h 140891"/>
              <a:gd name="connsiteX2" fmla="*/ 528738 w 795138"/>
              <a:gd name="connsiteY2" fmla="*/ 136800 h 140891"/>
              <a:gd name="connsiteX3" fmla="*/ 787938 w 795138"/>
              <a:gd name="connsiteY3" fmla="*/ 122400 h 140891"/>
            </a:gdLst>
            <a:ahLst/>
            <a:cxnLst>
              <a:cxn ang="0">
                <a:pos x="connsiteX0" y="connsiteY0"/>
              </a:cxn>
              <a:cxn ang="0">
                <a:pos x="connsiteX1" y="connsiteY1"/>
              </a:cxn>
              <a:cxn ang="0">
                <a:pos x="connsiteX2" y="connsiteY2"/>
              </a:cxn>
              <a:cxn ang="0">
                <a:pos x="connsiteX3" y="connsiteY3"/>
              </a:cxn>
            </a:cxnLst>
            <a:rect l="l" t="t" r="r" b="b"/>
            <a:pathLst>
              <a:path w="795138" h="140891">
                <a:moveTo>
                  <a:pt x="795138" y="0"/>
                </a:moveTo>
                <a:cubicBezTo>
                  <a:pt x="421338" y="17400"/>
                  <a:pt x="47538" y="34800"/>
                  <a:pt x="3138" y="57600"/>
                </a:cubicBezTo>
                <a:cubicBezTo>
                  <a:pt x="-41262" y="80400"/>
                  <a:pt x="397938" y="126000"/>
                  <a:pt x="528738" y="136800"/>
                </a:cubicBezTo>
                <a:cubicBezTo>
                  <a:pt x="659538" y="147600"/>
                  <a:pt x="723738" y="135000"/>
                  <a:pt x="787938" y="1224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Can 6">
            <a:extLst>
              <a:ext uri="{FF2B5EF4-FFF2-40B4-BE49-F238E27FC236}">
                <a16:creationId xmlns:a16="http://schemas.microsoft.com/office/drawing/2014/main" id="{34AB0EA3-C293-4028-A247-135EA6C2E917}"/>
              </a:ext>
            </a:extLst>
          </p:cNvPr>
          <p:cNvSpPr/>
          <p:nvPr/>
        </p:nvSpPr>
        <p:spPr>
          <a:xfrm>
            <a:off x="7823727" y="1316675"/>
            <a:ext cx="1067431"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endParaRPr lang="en-US" sz="1013" dirty="0"/>
          </a:p>
        </p:txBody>
      </p:sp>
      <p:pic>
        <p:nvPicPr>
          <p:cNvPr id="26" name="Snagit_PPTA17C">
            <a:extLst>
              <a:ext uri="{FF2B5EF4-FFF2-40B4-BE49-F238E27FC236}">
                <a16:creationId xmlns:a16="http://schemas.microsoft.com/office/drawing/2014/main" id="{BFCC08D6-5F2C-4355-A3F8-B0AC1AF9D72C}"/>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08000" y="4232300"/>
            <a:ext cx="683158" cy="655612"/>
          </a:xfrm>
          <a:prstGeom prst="rect">
            <a:avLst/>
          </a:prstGeom>
        </p:spPr>
      </p:pic>
      <p:sp>
        <p:nvSpPr>
          <p:cNvPr id="27" name="Can 6">
            <a:extLst>
              <a:ext uri="{FF2B5EF4-FFF2-40B4-BE49-F238E27FC236}">
                <a16:creationId xmlns:a16="http://schemas.microsoft.com/office/drawing/2014/main" id="{D9EC2EB2-7289-4946-8101-79A4A66A88AD}"/>
              </a:ext>
            </a:extLst>
          </p:cNvPr>
          <p:cNvSpPr/>
          <p:nvPr/>
        </p:nvSpPr>
        <p:spPr>
          <a:xfrm>
            <a:off x="4795994" y="3073691"/>
            <a:ext cx="299893" cy="2712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13" dirty="0"/>
          </a:p>
        </p:txBody>
      </p:sp>
      <p:sp>
        <p:nvSpPr>
          <p:cNvPr id="28" name="Can 6">
            <a:extLst>
              <a:ext uri="{FF2B5EF4-FFF2-40B4-BE49-F238E27FC236}">
                <a16:creationId xmlns:a16="http://schemas.microsoft.com/office/drawing/2014/main" id="{1114AFED-6BBB-42F3-8245-813B7634AD0C}"/>
              </a:ext>
            </a:extLst>
          </p:cNvPr>
          <p:cNvSpPr/>
          <p:nvPr/>
        </p:nvSpPr>
        <p:spPr>
          <a:xfrm>
            <a:off x="7520021" y="2397624"/>
            <a:ext cx="1515138" cy="504028"/>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013" dirty="0"/>
          </a:p>
        </p:txBody>
      </p:sp>
      <p:sp>
        <p:nvSpPr>
          <p:cNvPr id="30" name="Cube 29">
            <a:extLst>
              <a:ext uri="{FF2B5EF4-FFF2-40B4-BE49-F238E27FC236}">
                <a16:creationId xmlns:a16="http://schemas.microsoft.com/office/drawing/2014/main" id="{2A445867-EE31-460D-A99C-AF77FA8DC33D}"/>
              </a:ext>
            </a:extLst>
          </p:cNvPr>
          <p:cNvSpPr/>
          <p:nvPr/>
        </p:nvSpPr>
        <p:spPr>
          <a:xfrm>
            <a:off x="8005933" y="3111202"/>
            <a:ext cx="763200" cy="898200"/>
          </a:xfrm>
          <a:prstGeom prst="cube">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31" name="TextBox 30">
            <a:extLst>
              <a:ext uri="{FF2B5EF4-FFF2-40B4-BE49-F238E27FC236}">
                <a16:creationId xmlns:a16="http://schemas.microsoft.com/office/drawing/2014/main" id="{C9FFFDDF-9FE3-4CC4-9101-B8284AAFF72D}"/>
              </a:ext>
            </a:extLst>
          </p:cNvPr>
          <p:cNvSpPr txBox="1"/>
          <p:nvPr/>
        </p:nvSpPr>
        <p:spPr>
          <a:xfrm>
            <a:off x="1944000" y="933600"/>
            <a:ext cx="1365758" cy="200055"/>
          </a:xfrm>
          <a:prstGeom prst="rect">
            <a:avLst/>
          </a:prstGeom>
          <a:noFill/>
        </p:spPr>
        <p:txBody>
          <a:bodyPr wrap="none" lIns="0" tIns="0" rIns="0" bIns="0" rtlCol="0">
            <a:spAutoFit/>
          </a:bodyPr>
          <a:lstStyle/>
          <a:p>
            <a:r>
              <a:rPr lang="nl-NL" sz="1300" dirty="0"/>
              <a:t>Change Reporters</a:t>
            </a:r>
            <a:endParaRPr lang="en-NL" sz="1300" dirty="0" err="1"/>
          </a:p>
        </p:txBody>
      </p:sp>
      <p:sp>
        <p:nvSpPr>
          <p:cNvPr id="32" name="TextBox 31">
            <a:extLst>
              <a:ext uri="{FF2B5EF4-FFF2-40B4-BE49-F238E27FC236}">
                <a16:creationId xmlns:a16="http://schemas.microsoft.com/office/drawing/2014/main" id="{84E68F8F-B06D-4AFA-AAC1-20B2B7B42935}"/>
              </a:ext>
            </a:extLst>
          </p:cNvPr>
          <p:cNvSpPr txBox="1"/>
          <p:nvPr/>
        </p:nvSpPr>
        <p:spPr>
          <a:xfrm>
            <a:off x="3470400" y="933600"/>
            <a:ext cx="2255426" cy="200055"/>
          </a:xfrm>
          <a:prstGeom prst="rect">
            <a:avLst/>
          </a:prstGeom>
          <a:noFill/>
        </p:spPr>
        <p:txBody>
          <a:bodyPr wrap="none" lIns="0" tIns="0" rIns="0" bIns="0" rtlCol="0">
            <a:spAutoFit/>
          </a:bodyPr>
          <a:lstStyle/>
          <a:p>
            <a:r>
              <a:rPr lang="nl-NL" sz="1300" dirty="0"/>
              <a:t>Distributed Change Event Hub</a:t>
            </a:r>
            <a:endParaRPr lang="en-NL" sz="1300" dirty="0" err="1"/>
          </a:p>
        </p:txBody>
      </p:sp>
      <p:sp>
        <p:nvSpPr>
          <p:cNvPr id="33" name="TextBox 32">
            <a:extLst>
              <a:ext uri="{FF2B5EF4-FFF2-40B4-BE49-F238E27FC236}">
                <a16:creationId xmlns:a16="http://schemas.microsoft.com/office/drawing/2014/main" id="{B41011CD-9B7A-465C-8A4A-B913C602199B}"/>
              </a:ext>
            </a:extLst>
          </p:cNvPr>
          <p:cNvSpPr txBox="1"/>
          <p:nvPr/>
        </p:nvSpPr>
        <p:spPr>
          <a:xfrm>
            <a:off x="5958087" y="933600"/>
            <a:ext cx="1383392" cy="200055"/>
          </a:xfrm>
          <a:prstGeom prst="rect">
            <a:avLst/>
          </a:prstGeom>
          <a:noFill/>
        </p:spPr>
        <p:txBody>
          <a:bodyPr wrap="none" lIns="0" tIns="0" rIns="0" bIns="0" rtlCol="0">
            <a:spAutoFit/>
          </a:bodyPr>
          <a:lstStyle/>
          <a:p>
            <a:r>
              <a:rPr lang="nl-NL" sz="1300" dirty="0"/>
              <a:t>Change Projectors</a:t>
            </a:r>
            <a:endParaRPr lang="en-NL" sz="1300" dirty="0" err="1"/>
          </a:p>
        </p:txBody>
      </p:sp>
      <p:sp>
        <p:nvSpPr>
          <p:cNvPr id="34" name="TextBox 33">
            <a:extLst>
              <a:ext uri="{FF2B5EF4-FFF2-40B4-BE49-F238E27FC236}">
                <a16:creationId xmlns:a16="http://schemas.microsoft.com/office/drawing/2014/main" id="{F8160FBF-4323-4DB8-B98D-65334D17FE84}"/>
              </a:ext>
            </a:extLst>
          </p:cNvPr>
          <p:cNvSpPr txBox="1"/>
          <p:nvPr/>
        </p:nvSpPr>
        <p:spPr>
          <a:xfrm>
            <a:off x="7541160" y="933600"/>
            <a:ext cx="1493999" cy="200055"/>
          </a:xfrm>
          <a:prstGeom prst="rect">
            <a:avLst/>
          </a:prstGeom>
          <a:noFill/>
        </p:spPr>
        <p:txBody>
          <a:bodyPr wrap="none" lIns="0" tIns="0" rIns="0" bIns="0" rtlCol="0">
            <a:spAutoFit/>
          </a:bodyPr>
          <a:lstStyle/>
          <a:p>
            <a:r>
              <a:rPr lang="nl-NL" sz="1300" dirty="0" err="1"/>
              <a:t>Destination</a:t>
            </a:r>
            <a:r>
              <a:rPr lang="nl-NL" sz="1300" dirty="0"/>
              <a:t> systems</a:t>
            </a:r>
            <a:endParaRPr lang="en-NL" sz="1300" dirty="0" err="1"/>
          </a:p>
        </p:txBody>
      </p:sp>
      <p:sp>
        <p:nvSpPr>
          <p:cNvPr id="35" name="Freeform: Shape 34">
            <a:extLst>
              <a:ext uri="{FF2B5EF4-FFF2-40B4-BE49-F238E27FC236}">
                <a16:creationId xmlns:a16="http://schemas.microsoft.com/office/drawing/2014/main" id="{4281793C-5407-436A-B4E5-CB79E4CBAE68}"/>
              </a:ext>
            </a:extLst>
          </p:cNvPr>
          <p:cNvSpPr/>
          <p:nvPr/>
        </p:nvSpPr>
        <p:spPr>
          <a:xfrm>
            <a:off x="3865879" y="2980381"/>
            <a:ext cx="1022400" cy="223200"/>
          </a:xfrm>
          <a:custGeom>
            <a:avLst/>
            <a:gdLst>
              <a:gd name="connsiteX0" fmla="*/ 0 w 1022400"/>
              <a:gd name="connsiteY0" fmla="*/ 223200 h 223200"/>
              <a:gd name="connsiteX1" fmla="*/ 432000 w 1022400"/>
              <a:gd name="connsiteY1" fmla="*/ 0 h 223200"/>
              <a:gd name="connsiteX2" fmla="*/ 1022400 w 1022400"/>
              <a:gd name="connsiteY2" fmla="*/ 223200 h 223200"/>
            </a:gdLst>
            <a:ahLst/>
            <a:cxnLst>
              <a:cxn ang="0">
                <a:pos x="connsiteX0" y="connsiteY0"/>
              </a:cxn>
              <a:cxn ang="0">
                <a:pos x="connsiteX1" y="connsiteY1"/>
              </a:cxn>
              <a:cxn ang="0">
                <a:pos x="connsiteX2" y="connsiteY2"/>
              </a:cxn>
            </a:cxnLst>
            <a:rect l="l" t="t" r="r" b="b"/>
            <a:pathLst>
              <a:path w="1022400" h="223200">
                <a:moveTo>
                  <a:pt x="0" y="223200"/>
                </a:moveTo>
                <a:cubicBezTo>
                  <a:pt x="130800" y="111600"/>
                  <a:pt x="261600" y="0"/>
                  <a:pt x="432000" y="0"/>
                </a:cubicBezTo>
                <a:cubicBezTo>
                  <a:pt x="602400" y="0"/>
                  <a:pt x="812400" y="111600"/>
                  <a:pt x="1022400" y="223200"/>
                </a:cubicBezTo>
              </a:path>
            </a:pathLst>
          </a:custGeom>
          <a:ln w="95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NL"/>
          </a:p>
        </p:txBody>
      </p:sp>
      <p:sp>
        <p:nvSpPr>
          <p:cNvPr id="36" name="Can 6">
            <a:extLst>
              <a:ext uri="{FF2B5EF4-FFF2-40B4-BE49-F238E27FC236}">
                <a16:creationId xmlns:a16="http://schemas.microsoft.com/office/drawing/2014/main" id="{125C6851-74B2-44FD-9BE9-C5002C56A2AD}"/>
              </a:ext>
            </a:extLst>
          </p:cNvPr>
          <p:cNvSpPr/>
          <p:nvPr/>
        </p:nvSpPr>
        <p:spPr>
          <a:xfrm>
            <a:off x="3864760" y="3073691"/>
            <a:ext cx="299893" cy="271200"/>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13" dirty="0"/>
          </a:p>
        </p:txBody>
      </p:sp>
      <p:sp>
        <p:nvSpPr>
          <p:cNvPr id="40" name="Arrow: Left-Right 39">
            <a:extLst>
              <a:ext uri="{FF2B5EF4-FFF2-40B4-BE49-F238E27FC236}">
                <a16:creationId xmlns:a16="http://schemas.microsoft.com/office/drawing/2014/main" id="{0162AA25-F3E2-4544-A268-589ACB646C40}"/>
              </a:ext>
            </a:extLst>
          </p:cNvPr>
          <p:cNvSpPr/>
          <p:nvPr/>
        </p:nvSpPr>
        <p:spPr>
          <a:xfrm>
            <a:off x="1628297" y="2580337"/>
            <a:ext cx="372206" cy="172800"/>
          </a:xfrm>
          <a:prstGeom prst="lef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41" name="Rectangle: Rounded Corners 40">
            <a:extLst>
              <a:ext uri="{FF2B5EF4-FFF2-40B4-BE49-F238E27FC236}">
                <a16:creationId xmlns:a16="http://schemas.microsoft.com/office/drawing/2014/main" id="{24A3CEC0-4748-4A39-B08A-F71D6A5903F0}"/>
              </a:ext>
            </a:extLst>
          </p:cNvPr>
          <p:cNvSpPr/>
          <p:nvPr/>
        </p:nvSpPr>
        <p:spPr>
          <a:xfrm>
            <a:off x="6142526" y="1400891"/>
            <a:ext cx="874800" cy="504000"/>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err="1">
                <a:solidFill>
                  <a:schemeClr val="lt1"/>
                </a:solidFill>
              </a:rPr>
              <a:t>Transform</a:t>
            </a:r>
            <a:r>
              <a:rPr lang="nl-NL" sz="1013" dirty="0">
                <a:solidFill>
                  <a:schemeClr val="lt1"/>
                </a:solidFill>
              </a:rPr>
              <a:t> &amp; </a:t>
            </a:r>
            <a:r>
              <a:rPr lang="nl-NL" sz="1013" dirty="0" err="1">
                <a:solidFill>
                  <a:schemeClr val="lt1"/>
                </a:solidFill>
              </a:rPr>
              <a:t>Apply</a:t>
            </a:r>
            <a:endParaRPr lang="en-NL" sz="1013" dirty="0">
              <a:solidFill>
                <a:schemeClr val="lt1"/>
              </a:solidFill>
            </a:endParaRPr>
          </a:p>
        </p:txBody>
      </p:sp>
      <p:sp>
        <p:nvSpPr>
          <p:cNvPr id="42" name="Rectangle: Rounded Corners 41">
            <a:extLst>
              <a:ext uri="{FF2B5EF4-FFF2-40B4-BE49-F238E27FC236}">
                <a16:creationId xmlns:a16="http://schemas.microsoft.com/office/drawing/2014/main" id="{5D3B654C-E9F5-4CA5-8757-ECEB7FC980B3}"/>
              </a:ext>
            </a:extLst>
          </p:cNvPr>
          <p:cNvSpPr/>
          <p:nvPr/>
        </p:nvSpPr>
        <p:spPr>
          <a:xfrm>
            <a:off x="6142525" y="2376000"/>
            <a:ext cx="1019761" cy="5040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sz="1013" dirty="0"/>
              <a:t>(re)</a:t>
            </a:r>
            <a:r>
              <a:rPr lang="nl-NL" sz="1013" dirty="0" err="1"/>
              <a:t>Calculate</a:t>
            </a:r>
            <a:r>
              <a:rPr lang="nl-NL" sz="1013" dirty="0"/>
              <a:t> &amp; Record</a:t>
            </a:r>
            <a:endParaRPr lang="en-NL" sz="1013" dirty="0"/>
          </a:p>
        </p:txBody>
      </p:sp>
      <p:sp>
        <p:nvSpPr>
          <p:cNvPr id="43" name="Rectangle: Rounded Corners 42">
            <a:extLst>
              <a:ext uri="{FF2B5EF4-FFF2-40B4-BE49-F238E27FC236}">
                <a16:creationId xmlns:a16="http://schemas.microsoft.com/office/drawing/2014/main" id="{3CC8B7F4-8058-47F0-B502-3AC9F0064464}"/>
              </a:ext>
            </a:extLst>
          </p:cNvPr>
          <p:cNvSpPr/>
          <p:nvPr/>
        </p:nvSpPr>
        <p:spPr>
          <a:xfrm>
            <a:off x="6212383" y="3330491"/>
            <a:ext cx="874800" cy="504000"/>
          </a:xfrm>
          <a:prstGeom prst="roundRect">
            <a:avLst/>
          </a:prstGeom>
        </p:spPr>
        <p:style>
          <a:lnRef idx="1">
            <a:schemeClr val="accent6"/>
          </a:lnRef>
          <a:fillRef idx="2">
            <a:schemeClr val="accent6"/>
          </a:fillRef>
          <a:effectRef idx="1">
            <a:schemeClr val="accent6"/>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solidFill>
                  <a:schemeClr val="dk1"/>
                </a:solidFill>
              </a:rPr>
              <a:t>Convert</a:t>
            </a:r>
            <a:r>
              <a:rPr lang="nl-NL" sz="1050" dirty="0">
                <a:solidFill>
                  <a:schemeClr val="dk1"/>
                </a:solidFill>
              </a:rPr>
              <a:t>, Translate, Store</a:t>
            </a:r>
            <a:endParaRPr lang="en-NL" sz="1050" dirty="0">
              <a:solidFill>
                <a:schemeClr val="dk1"/>
              </a:solidFill>
            </a:endParaRPr>
          </a:p>
        </p:txBody>
      </p:sp>
      <p:cxnSp>
        <p:nvCxnSpPr>
          <p:cNvPr id="45" name="Connector: Elbow 44">
            <a:extLst>
              <a:ext uri="{FF2B5EF4-FFF2-40B4-BE49-F238E27FC236}">
                <a16:creationId xmlns:a16="http://schemas.microsoft.com/office/drawing/2014/main" id="{23A22102-4D90-4D3F-83D4-34153EF2FA95}"/>
              </a:ext>
            </a:extLst>
          </p:cNvPr>
          <p:cNvCxnSpPr>
            <a:stCxn id="5" idx="5"/>
            <a:endCxn id="41" idx="1"/>
          </p:cNvCxnSpPr>
          <p:nvPr/>
        </p:nvCxnSpPr>
        <p:spPr>
          <a:xfrm flipV="1">
            <a:off x="5644800" y="1652891"/>
            <a:ext cx="497726" cy="822109"/>
          </a:xfrm>
          <a:prstGeom prst="bentConnector3">
            <a:avLst/>
          </a:prstGeom>
          <a:ln w="9525" cap="flat" cmpd="sng" algn="ctr">
            <a:solidFill>
              <a:schemeClr val="dk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nector: Elbow 46">
            <a:extLst>
              <a:ext uri="{FF2B5EF4-FFF2-40B4-BE49-F238E27FC236}">
                <a16:creationId xmlns:a16="http://schemas.microsoft.com/office/drawing/2014/main" id="{18C8AF7B-84F1-4957-8885-BB7FFB2A3FB8}"/>
              </a:ext>
            </a:extLst>
          </p:cNvPr>
          <p:cNvCxnSpPr>
            <a:cxnSpLocks/>
            <a:stCxn id="5" idx="5"/>
            <a:endCxn id="42" idx="1"/>
          </p:cNvCxnSpPr>
          <p:nvPr/>
        </p:nvCxnSpPr>
        <p:spPr>
          <a:xfrm>
            <a:off x="5644800" y="2475000"/>
            <a:ext cx="497725" cy="153000"/>
          </a:xfrm>
          <a:prstGeom prst="bentConnector3">
            <a:avLst/>
          </a:prstGeom>
          <a:ln w="9525" cap="flat" cmpd="sng" algn="ctr">
            <a:solidFill>
              <a:schemeClr val="accent4"/>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9" name="Connector: Elbow 48">
            <a:extLst>
              <a:ext uri="{FF2B5EF4-FFF2-40B4-BE49-F238E27FC236}">
                <a16:creationId xmlns:a16="http://schemas.microsoft.com/office/drawing/2014/main" id="{306B7B58-4EC0-479D-897C-21B4DD6303B3}"/>
              </a:ext>
            </a:extLst>
          </p:cNvPr>
          <p:cNvCxnSpPr>
            <a:stCxn id="5" idx="5"/>
            <a:endCxn id="43" idx="1"/>
          </p:cNvCxnSpPr>
          <p:nvPr/>
        </p:nvCxnSpPr>
        <p:spPr>
          <a:xfrm>
            <a:off x="5644800" y="2475000"/>
            <a:ext cx="567583" cy="1107491"/>
          </a:xfrm>
          <a:prstGeom prst="bentConnector3">
            <a:avLst/>
          </a:prstGeom>
          <a:ln w="9525" cap="flat" cmpd="sng" algn="ctr">
            <a:solidFill>
              <a:schemeClr val="accent6"/>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0" name="Rectangle: Rounded Corners 49">
            <a:extLst>
              <a:ext uri="{FF2B5EF4-FFF2-40B4-BE49-F238E27FC236}">
                <a16:creationId xmlns:a16="http://schemas.microsoft.com/office/drawing/2014/main" id="{32277BCE-33F9-477E-8C5A-9EFBC75BE174}"/>
              </a:ext>
            </a:extLst>
          </p:cNvPr>
          <p:cNvSpPr/>
          <p:nvPr/>
        </p:nvSpPr>
        <p:spPr>
          <a:xfrm>
            <a:off x="3676418" y="3627344"/>
            <a:ext cx="1622782" cy="38205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a:t>Event Schema </a:t>
            </a:r>
            <a:r>
              <a:rPr lang="nl-NL" sz="1100" dirty="0" err="1"/>
              <a:t>Governance</a:t>
            </a:r>
            <a:endParaRPr lang="en-NL" sz="1100" dirty="0"/>
          </a:p>
        </p:txBody>
      </p:sp>
      <p:sp>
        <p:nvSpPr>
          <p:cNvPr id="51" name="Rectangle: Rounded Corners 50">
            <a:extLst>
              <a:ext uri="{FF2B5EF4-FFF2-40B4-BE49-F238E27FC236}">
                <a16:creationId xmlns:a16="http://schemas.microsoft.com/office/drawing/2014/main" id="{433B0737-0B2B-4B15-B6FE-8C562AB25B1A}"/>
              </a:ext>
            </a:extLst>
          </p:cNvPr>
          <p:cNvSpPr/>
          <p:nvPr/>
        </p:nvSpPr>
        <p:spPr>
          <a:xfrm>
            <a:off x="1957416" y="4184087"/>
            <a:ext cx="5235383" cy="38205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a:t>Monitoring &amp; Error Handling</a:t>
            </a:r>
            <a:endParaRPr lang="en-NL" sz="1100" dirty="0"/>
          </a:p>
        </p:txBody>
      </p:sp>
      <p:cxnSp>
        <p:nvCxnSpPr>
          <p:cNvPr id="53" name="Straight Arrow Connector 52">
            <a:extLst>
              <a:ext uri="{FF2B5EF4-FFF2-40B4-BE49-F238E27FC236}">
                <a16:creationId xmlns:a16="http://schemas.microsoft.com/office/drawing/2014/main" id="{85441137-1C09-441A-B26A-D8A936B6D3E8}"/>
              </a:ext>
            </a:extLst>
          </p:cNvPr>
          <p:cNvCxnSpPr>
            <a:stCxn id="41" idx="3"/>
            <a:endCxn id="25" idx="2"/>
          </p:cNvCxnSpPr>
          <p:nvPr/>
        </p:nvCxnSpPr>
        <p:spPr>
          <a:xfrm>
            <a:off x="7017326" y="1652891"/>
            <a:ext cx="806401" cy="12550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55" name="Straight Arrow Connector 54">
            <a:extLst>
              <a:ext uri="{FF2B5EF4-FFF2-40B4-BE49-F238E27FC236}">
                <a16:creationId xmlns:a16="http://schemas.microsoft.com/office/drawing/2014/main" id="{692BEF77-99AF-42C2-908B-A29F550ED9AF}"/>
              </a:ext>
            </a:extLst>
          </p:cNvPr>
          <p:cNvCxnSpPr>
            <a:cxnSpLocks/>
            <a:stCxn id="42" idx="3"/>
            <a:endCxn id="28" idx="2"/>
          </p:cNvCxnSpPr>
          <p:nvPr/>
        </p:nvCxnSpPr>
        <p:spPr>
          <a:xfrm>
            <a:off x="7162286" y="2628000"/>
            <a:ext cx="357735" cy="21638"/>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57" name="Straight Arrow Connector 56">
            <a:extLst>
              <a:ext uri="{FF2B5EF4-FFF2-40B4-BE49-F238E27FC236}">
                <a16:creationId xmlns:a16="http://schemas.microsoft.com/office/drawing/2014/main" id="{CF1060F5-C57C-438B-8054-FFAC7A603423}"/>
              </a:ext>
            </a:extLst>
          </p:cNvPr>
          <p:cNvCxnSpPr>
            <a:stCxn id="43" idx="3"/>
            <a:endCxn id="30" idx="2"/>
          </p:cNvCxnSpPr>
          <p:nvPr/>
        </p:nvCxnSpPr>
        <p:spPr>
          <a:xfrm>
            <a:off x="7087183" y="3582491"/>
            <a:ext cx="918750" cy="73211"/>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Tree>
    <p:extLst>
      <p:ext uri="{BB962C8B-B14F-4D97-AF65-F5344CB8AC3E}">
        <p14:creationId xmlns:p14="http://schemas.microsoft.com/office/powerpoint/2010/main" val="26786224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Event Sourcing</a:t>
            </a:r>
            <a:endParaRPr dirty="0"/>
          </a:p>
        </p:txBody>
      </p:sp>
      <p:sp>
        <p:nvSpPr>
          <p:cNvPr id="595" name="Google Shape;595;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6439-49BA-4D67-83C5-6256D55C0899}"/>
              </a:ext>
            </a:extLst>
          </p:cNvPr>
          <p:cNvSpPr>
            <a:spLocks noGrp="1"/>
          </p:cNvSpPr>
          <p:nvPr>
            <p:ph type="title"/>
          </p:nvPr>
        </p:nvSpPr>
        <p:spPr/>
        <p:txBody>
          <a:bodyPr/>
          <a:lstStyle/>
          <a:p>
            <a:r>
              <a:rPr lang="nl-NL" dirty="0" err="1"/>
              <a:t>Utility</a:t>
            </a:r>
            <a:r>
              <a:rPr lang="nl-NL" dirty="0"/>
              <a:t> Company: </a:t>
            </a:r>
            <a:r>
              <a:rPr lang="nl-NL" dirty="0" err="1"/>
              <a:t>Rebuild</a:t>
            </a:r>
            <a:r>
              <a:rPr lang="nl-NL" dirty="0"/>
              <a:t> Cache Database</a:t>
            </a:r>
            <a:endParaRPr lang="en-NL" dirty="0"/>
          </a:p>
        </p:txBody>
      </p:sp>
      <p:sp>
        <p:nvSpPr>
          <p:cNvPr id="4" name="Footer Placeholder 3">
            <a:extLst>
              <a:ext uri="{FF2B5EF4-FFF2-40B4-BE49-F238E27FC236}">
                <a16:creationId xmlns:a16="http://schemas.microsoft.com/office/drawing/2014/main" id="{AE65B050-78D1-41CB-A019-54607DE30D2E}"/>
              </a:ext>
            </a:extLst>
          </p:cNvPr>
          <p:cNvSpPr>
            <a:spLocks noGrp="1"/>
          </p:cNvSpPr>
          <p:nvPr>
            <p:ph type="ftr" sz="quarter" idx="11"/>
          </p:nvPr>
        </p:nvSpPr>
        <p:spPr/>
        <p:txBody>
          <a:bodyPr/>
          <a:lstStyle/>
          <a:p>
            <a:r>
              <a:rPr lang="en-US"/>
              <a:t>Online Meetup Introducing Apache Kafka - Part Two of Three</a:t>
            </a:r>
            <a:endParaRPr lang="nl-NL" dirty="0"/>
          </a:p>
        </p:txBody>
      </p:sp>
      <p:sp>
        <p:nvSpPr>
          <p:cNvPr id="5" name="Cylinder 4">
            <a:extLst>
              <a:ext uri="{FF2B5EF4-FFF2-40B4-BE49-F238E27FC236}">
                <a16:creationId xmlns:a16="http://schemas.microsoft.com/office/drawing/2014/main" id="{25A5061C-AC66-49F3-8CF0-69CEB2FBC6E3}"/>
              </a:ext>
            </a:extLst>
          </p:cNvPr>
          <p:cNvSpPr/>
          <p:nvPr/>
        </p:nvSpPr>
        <p:spPr>
          <a:xfrm>
            <a:off x="116028" y="1267578"/>
            <a:ext cx="1951200" cy="11304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endParaRPr lang="en-NL" dirty="0"/>
          </a:p>
        </p:txBody>
      </p:sp>
      <p:sp>
        <p:nvSpPr>
          <p:cNvPr id="6" name="Cylinder 5">
            <a:extLst>
              <a:ext uri="{FF2B5EF4-FFF2-40B4-BE49-F238E27FC236}">
                <a16:creationId xmlns:a16="http://schemas.microsoft.com/office/drawing/2014/main" id="{432A37F5-D04F-4AA5-847C-6762D6BA6E18}"/>
              </a:ext>
            </a:extLst>
          </p:cNvPr>
          <p:cNvSpPr/>
          <p:nvPr/>
        </p:nvSpPr>
        <p:spPr>
          <a:xfrm>
            <a:off x="974031" y="2782278"/>
            <a:ext cx="1951200" cy="11304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a:t>
            </a:r>
            <a:endParaRPr lang="en-NL" dirty="0"/>
          </a:p>
        </p:txBody>
      </p:sp>
      <p:sp>
        <p:nvSpPr>
          <p:cNvPr id="43" name="Arrow: Left 42">
            <a:extLst>
              <a:ext uri="{FF2B5EF4-FFF2-40B4-BE49-F238E27FC236}">
                <a16:creationId xmlns:a16="http://schemas.microsoft.com/office/drawing/2014/main" id="{87C33C4D-2762-4D65-9F2B-F4C9378DE44A}"/>
              </a:ext>
            </a:extLst>
          </p:cNvPr>
          <p:cNvSpPr/>
          <p:nvPr/>
        </p:nvSpPr>
        <p:spPr>
          <a:xfrm rot="19630519">
            <a:off x="5914454" y="1390285"/>
            <a:ext cx="509906" cy="456679"/>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4" name="Arrow: Left 43">
            <a:extLst>
              <a:ext uri="{FF2B5EF4-FFF2-40B4-BE49-F238E27FC236}">
                <a16:creationId xmlns:a16="http://schemas.microsoft.com/office/drawing/2014/main" id="{E6D990A3-5C43-4467-A487-6711602EAE46}"/>
              </a:ext>
            </a:extLst>
          </p:cNvPr>
          <p:cNvSpPr/>
          <p:nvPr/>
        </p:nvSpPr>
        <p:spPr>
          <a:xfrm rot="1121444">
            <a:off x="6528024" y="2744032"/>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5" name="Arrow: Left 44">
            <a:extLst>
              <a:ext uri="{FF2B5EF4-FFF2-40B4-BE49-F238E27FC236}">
                <a16:creationId xmlns:a16="http://schemas.microsoft.com/office/drawing/2014/main" id="{71F9CE35-B270-48D0-8730-7FCAF5DDE46E}"/>
              </a:ext>
            </a:extLst>
          </p:cNvPr>
          <p:cNvSpPr/>
          <p:nvPr/>
        </p:nvSpPr>
        <p:spPr>
          <a:xfrm rot="20888313">
            <a:off x="6448996" y="3415460"/>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6" name="Arrow: Left 45">
            <a:extLst>
              <a:ext uri="{FF2B5EF4-FFF2-40B4-BE49-F238E27FC236}">
                <a16:creationId xmlns:a16="http://schemas.microsoft.com/office/drawing/2014/main" id="{578A4C31-73F4-4846-8F1B-10D88019532F}"/>
              </a:ext>
            </a:extLst>
          </p:cNvPr>
          <p:cNvSpPr/>
          <p:nvPr/>
        </p:nvSpPr>
        <p:spPr>
          <a:xfrm rot="21448226">
            <a:off x="6062623" y="1867779"/>
            <a:ext cx="1596129" cy="45667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4" name="Freeform: Shape 33">
            <a:extLst>
              <a:ext uri="{FF2B5EF4-FFF2-40B4-BE49-F238E27FC236}">
                <a16:creationId xmlns:a16="http://schemas.microsoft.com/office/drawing/2014/main" id="{F744C5BE-6EED-4F32-91EB-FD8936BA9BB7}"/>
              </a:ext>
            </a:extLst>
          </p:cNvPr>
          <p:cNvSpPr/>
          <p:nvPr/>
        </p:nvSpPr>
        <p:spPr>
          <a:xfrm>
            <a:off x="2489800" y="799578"/>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Freeform: Shape 36">
            <a:extLst>
              <a:ext uri="{FF2B5EF4-FFF2-40B4-BE49-F238E27FC236}">
                <a16:creationId xmlns:a16="http://schemas.microsoft.com/office/drawing/2014/main" id="{EB7153D8-761D-4BBC-94BF-60E1435C6741}"/>
              </a:ext>
            </a:extLst>
          </p:cNvPr>
          <p:cNvSpPr/>
          <p:nvPr/>
        </p:nvSpPr>
        <p:spPr>
          <a:xfrm>
            <a:off x="5509219" y="864034"/>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1905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9" name="Picture 14" descr="Image result for elastic search">
            <a:extLst>
              <a:ext uri="{FF2B5EF4-FFF2-40B4-BE49-F238E27FC236}">
                <a16:creationId xmlns:a16="http://schemas.microsoft.com/office/drawing/2014/main" id="{04F941DD-FFD5-4F9D-8781-7880D8227BEF}"/>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5506" y="4054098"/>
            <a:ext cx="957762" cy="372843"/>
          </a:xfrm>
          <a:prstGeom prst="rect">
            <a:avLst/>
          </a:prstGeom>
          <a:noFill/>
          <a:extLst>
            <a:ext uri="{909E8E84-426E-40DD-AFC4-6F175D3DCCD1}">
              <a14:hiddenFill xmlns:a14="http://schemas.microsoft.com/office/drawing/2010/main">
                <a:solidFill>
                  <a:srgbClr val="FFFFFF"/>
                </a:solidFill>
              </a14:hiddenFill>
            </a:ext>
          </a:extLst>
        </p:spPr>
      </p:pic>
      <p:sp>
        <p:nvSpPr>
          <p:cNvPr id="21" name="Cylinder 20">
            <a:extLst>
              <a:ext uri="{FF2B5EF4-FFF2-40B4-BE49-F238E27FC236}">
                <a16:creationId xmlns:a16="http://schemas.microsoft.com/office/drawing/2014/main" id="{D343D829-6652-4A5A-BD1B-2AD16B1CF340}"/>
              </a:ext>
            </a:extLst>
          </p:cNvPr>
          <p:cNvSpPr/>
          <p:nvPr/>
        </p:nvSpPr>
        <p:spPr>
          <a:xfrm>
            <a:off x="4464480" y="1855972"/>
            <a:ext cx="1098046" cy="68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 Cache DB</a:t>
            </a:r>
            <a:endParaRPr lang="en-NL" dirty="0"/>
          </a:p>
        </p:txBody>
      </p:sp>
      <p:sp>
        <p:nvSpPr>
          <p:cNvPr id="22" name="Cylinder 21">
            <a:extLst>
              <a:ext uri="{FF2B5EF4-FFF2-40B4-BE49-F238E27FC236}">
                <a16:creationId xmlns:a16="http://schemas.microsoft.com/office/drawing/2014/main" id="{8B71801B-5CD1-49EF-A71A-51CF62FD09E5}"/>
              </a:ext>
            </a:extLst>
          </p:cNvPr>
          <p:cNvSpPr/>
          <p:nvPr/>
        </p:nvSpPr>
        <p:spPr>
          <a:xfrm>
            <a:off x="4668529" y="3015138"/>
            <a:ext cx="1329632" cy="966926"/>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 Cache DB</a:t>
            </a:r>
            <a:endParaRPr lang="en-NL" dirty="0"/>
          </a:p>
        </p:txBody>
      </p:sp>
      <p:pic>
        <p:nvPicPr>
          <p:cNvPr id="6146" name="Picture 2" descr="Image result for apache cassandra logo">
            <a:extLst>
              <a:ext uri="{FF2B5EF4-FFF2-40B4-BE49-F238E27FC236}">
                <a16:creationId xmlns:a16="http://schemas.microsoft.com/office/drawing/2014/main" id="{74783038-9A34-424B-8739-80AB8CB7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694" y="4213558"/>
            <a:ext cx="957762" cy="641942"/>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a:extLst>
              <a:ext uri="{FF2B5EF4-FFF2-40B4-BE49-F238E27FC236}">
                <a16:creationId xmlns:a16="http://schemas.microsoft.com/office/drawing/2014/main" id="{75A6A084-5A55-4B6F-BFF0-1F99DC5C97AA}"/>
              </a:ext>
            </a:extLst>
          </p:cNvPr>
          <p:cNvSpPr/>
          <p:nvPr/>
        </p:nvSpPr>
        <p:spPr>
          <a:xfrm>
            <a:off x="3263671" y="2232378"/>
            <a:ext cx="989032" cy="78276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pic>
        <p:nvPicPr>
          <p:cNvPr id="20" name="Picture 2" descr="Image result for logo kafka">
            <a:extLst>
              <a:ext uri="{FF2B5EF4-FFF2-40B4-BE49-F238E27FC236}">
                <a16:creationId xmlns:a16="http://schemas.microsoft.com/office/drawing/2014/main" id="{A40760A4-A588-4B64-A9CC-71415F50A4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4634" y="2690628"/>
            <a:ext cx="612619" cy="3220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F149BEE3-A8A3-4BF9-A689-CA3EDFF23A2D}"/>
              </a:ext>
            </a:extLst>
          </p:cNvPr>
          <p:cNvCxnSpPr>
            <a:stCxn id="3" idx="5"/>
            <a:endCxn id="21" idx="2"/>
          </p:cNvCxnSpPr>
          <p:nvPr/>
        </p:nvCxnSpPr>
        <p:spPr>
          <a:xfrm flipV="1">
            <a:off x="4252703" y="2197972"/>
            <a:ext cx="211777" cy="32794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DFC68285-26C5-4882-AF5E-01214EACF92D}"/>
              </a:ext>
            </a:extLst>
          </p:cNvPr>
          <p:cNvCxnSpPr>
            <a:stCxn id="3" idx="4"/>
            <a:endCxn id="22" idx="2"/>
          </p:cNvCxnSpPr>
          <p:nvPr/>
        </p:nvCxnSpPr>
        <p:spPr>
          <a:xfrm>
            <a:off x="4057013" y="2721603"/>
            <a:ext cx="611516" cy="776998"/>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14" name="Freeform: Shape 13">
            <a:extLst>
              <a:ext uri="{FF2B5EF4-FFF2-40B4-BE49-F238E27FC236}">
                <a16:creationId xmlns:a16="http://schemas.microsoft.com/office/drawing/2014/main" id="{CC84BBFB-61DC-4A11-B1C2-D0D582568C60}"/>
              </a:ext>
            </a:extLst>
          </p:cNvPr>
          <p:cNvSpPr/>
          <p:nvPr/>
        </p:nvSpPr>
        <p:spPr>
          <a:xfrm>
            <a:off x="2066400" y="1264647"/>
            <a:ext cx="1318327" cy="1046553"/>
          </a:xfrm>
          <a:custGeom>
            <a:avLst/>
            <a:gdLst>
              <a:gd name="connsiteX0" fmla="*/ 0 w 1318327"/>
              <a:gd name="connsiteY0" fmla="*/ 592953 h 1046553"/>
              <a:gd name="connsiteX1" fmla="*/ 561600 w 1318327"/>
              <a:gd name="connsiteY1" fmla="*/ 9753 h 1046553"/>
              <a:gd name="connsiteX2" fmla="*/ 1303200 w 1318327"/>
              <a:gd name="connsiteY2" fmla="*/ 261753 h 1046553"/>
              <a:gd name="connsiteX3" fmla="*/ 1080000 w 1318327"/>
              <a:gd name="connsiteY3" fmla="*/ 700953 h 1046553"/>
              <a:gd name="connsiteX4" fmla="*/ 1317600 w 1318327"/>
              <a:gd name="connsiteY4" fmla="*/ 1046553 h 1046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8327" h="1046553">
                <a:moveTo>
                  <a:pt x="0" y="592953"/>
                </a:moveTo>
                <a:cubicBezTo>
                  <a:pt x="172200" y="328953"/>
                  <a:pt x="344400" y="64953"/>
                  <a:pt x="561600" y="9753"/>
                </a:cubicBezTo>
                <a:cubicBezTo>
                  <a:pt x="778800" y="-45447"/>
                  <a:pt x="1216800" y="146553"/>
                  <a:pt x="1303200" y="261753"/>
                </a:cubicBezTo>
                <a:cubicBezTo>
                  <a:pt x="1389600" y="376953"/>
                  <a:pt x="1077600" y="570153"/>
                  <a:pt x="1080000" y="700953"/>
                </a:cubicBezTo>
                <a:cubicBezTo>
                  <a:pt x="1082400" y="831753"/>
                  <a:pt x="1200000" y="939153"/>
                  <a:pt x="1317600" y="104655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D2BD0C42-206D-413B-BDEA-C4DCE92FA2BA}"/>
              </a:ext>
            </a:extLst>
          </p:cNvPr>
          <p:cNvSpPr/>
          <p:nvPr/>
        </p:nvSpPr>
        <p:spPr>
          <a:xfrm>
            <a:off x="2905530" y="2620800"/>
            <a:ext cx="377670" cy="928800"/>
          </a:xfrm>
          <a:custGeom>
            <a:avLst/>
            <a:gdLst>
              <a:gd name="connsiteX0" fmla="*/ 24870 w 377670"/>
              <a:gd name="connsiteY0" fmla="*/ 928800 h 928800"/>
              <a:gd name="connsiteX1" fmla="*/ 370470 w 377670"/>
              <a:gd name="connsiteY1" fmla="*/ 763200 h 928800"/>
              <a:gd name="connsiteX2" fmla="*/ 204870 w 377670"/>
              <a:gd name="connsiteY2" fmla="*/ 532800 h 928800"/>
              <a:gd name="connsiteX3" fmla="*/ 3270 w 377670"/>
              <a:gd name="connsiteY3" fmla="*/ 122400 h 928800"/>
              <a:gd name="connsiteX4" fmla="*/ 377670 w 377670"/>
              <a:gd name="connsiteY4" fmla="*/ 0 h 9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7670" h="928800">
                <a:moveTo>
                  <a:pt x="24870" y="928800"/>
                </a:moveTo>
                <a:cubicBezTo>
                  <a:pt x="182670" y="879000"/>
                  <a:pt x="340470" y="829200"/>
                  <a:pt x="370470" y="763200"/>
                </a:cubicBezTo>
                <a:cubicBezTo>
                  <a:pt x="400470" y="697200"/>
                  <a:pt x="266070" y="639600"/>
                  <a:pt x="204870" y="532800"/>
                </a:cubicBezTo>
                <a:cubicBezTo>
                  <a:pt x="143670" y="426000"/>
                  <a:pt x="-25530" y="211200"/>
                  <a:pt x="3270" y="122400"/>
                </a:cubicBezTo>
                <a:cubicBezTo>
                  <a:pt x="32070" y="33600"/>
                  <a:pt x="204870" y="16800"/>
                  <a:pt x="377670" y="0"/>
                </a:cubicBezTo>
              </a:path>
            </a:pathLst>
          </a:custGeom>
        </p:spPr>
        <p:style>
          <a:lnRef idx="3">
            <a:schemeClr val="accent2"/>
          </a:lnRef>
          <a:fillRef idx="0">
            <a:schemeClr val="accent2"/>
          </a:fillRef>
          <a:effectRef idx="2">
            <a:schemeClr val="accent2"/>
          </a:effectRef>
          <a:fontRef idx="minor">
            <a:schemeClr val="tx1"/>
          </a:fontRef>
        </p:style>
        <p:txBody>
          <a:bodyPr rtlCol="0" anchor="ctr"/>
          <a:lstStyle/>
          <a:p>
            <a:pPr algn="ctr"/>
            <a:endParaRPr lang="en-NL"/>
          </a:p>
        </p:txBody>
      </p:sp>
      <p:sp>
        <p:nvSpPr>
          <p:cNvPr id="16" name="Lightning Bolt 15">
            <a:extLst>
              <a:ext uri="{FF2B5EF4-FFF2-40B4-BE49-F238E27FC236}">
                <a16:creationId xmlns:a16="http://schemas.microsoft.com/office/drawing/2014/main" id="{BD9B543A-3D6E-4CA4-80C3-96F84D33E94E}"/>
              </a:ext>
            </a:extLst>
          </p:cNvPr>
          <p:cNvSpPr/>
          <p:nvPr/>
        </p:nvSpPr>
        <p:spPr>
          <a:xfrm>
            <a:off x="2236123" y="1349478"/>
            <a:ext cx="149059" cy="27772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Lightning Bolt 31">
            <a:extLst>
              <a:ext uri="{FF2B5EF4-FFF2-40B4-BE49-F238E27FC236}">
                <a16:creationId xmlns:a16="http://schemas.microsoft.com/office/drawing/2014/main" id="{92CDC882-2580-4822-880A-9B29EE305F07}"/>
              </a:ext>
            </a:extLst>
          </p:cNvPr>
          <p:cNvSpPr/>
          <p:nvPr/>
        </p:nvSpPr>
        <p:spPr>
          <a:xfrm>
            <a:off x="3093773" y="3314556"/>
            <a:ext cx="149059" cy="277722"/>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33" name="Lightning Bolt 32">
            <a:extLst>
              <a:ext uri="{FF2B5EF4-FFF2-40B4-BE49-F238E27FC236}">
                <a16:creationId xmlns:a16="http://schemas.microsoft.com/office/drawing/2014/main" id="{A0115555-51E4-4B63-9AD3-F5AC11A999DC}"/>
              </a:ext>
            </a:extLst>
          </p:cNvPr>
          <p:cNvSpPr/>
          <p:nvPr/>
        </p:nvSpPr>
        <p:spPr>
          <a:xfrm>
            <a:off x="4303068" y="3027813"/>
            <a:ext cx="149059" cy="277722"/>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35" name="Lightning Bolt 34">
            <a:extLst>
              <a:ext uri="{FF2B5EF4-FFF2-40B4-BE49-F238E27FC236}">
                <a16:creationId xmlns:a16="http://schemas.microsoft.com/office/drawing/2014/main" id="{AE88E309-4C1F-4838-AE33-B83AA1A2F5A6}"/>
              </a:ext>
            </a:extLst>
          </p:cNvPr>
          <p:cNvSpPr/>
          <p:nvPr/>
        </p:nvSpPr>
        <p:spPr>
          <a:xfrm>
            <a:off x="4274512" y="2300126"/>
            <a:ext cx="149059" cy="27772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6630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5" presetClass="emph" presetSubtype="0" fill="hold" grpId="0" nodeType="clickEffect">
                                  <p:stCondLst>
                                    <p:cond delay="0"/>
                                  </p:stCondLst>
                                  <p:childTnLst>
                                    <p:animClr clrSpc="hsl" dir="cw">
                                      <p:cBhvr override="childStyle">
                                        <p:cTn id="6" dur="500" fill="hold"/>
                                        <p:tgtEl>
                                          <p:spTgt spid="21"/>
                                        </p:tgtEl>
                                        <p:attrNameLst>
                                          <p:attrName>style.color</p:attrName>
                                        </p:attrNameLst>
                                      </p:cBhvr>
                                      <p:by>
                                        <p:hsl h="0" s="-70588" l="0"/>
                                      </p:by>
                                    </p:animClr>
                                    <p:animClr clrSpc="hsl" dir="cw">
                                      <p:cBhvr>
                                        <p:cTn id="7" dur="500" fill="hold"/>
                                        <p:tgtEl>
                                          <p:spTgt spid="21"/>
                                        </p:tgtEl>
                                        <p:attrNameLst>
                                          <p:attrName>fillcolor</p:attrName>
                                        </p:attrNameLst>
                                      </p:cBhvr>
                                      <p:by>
                                        <p:hsl h="0" s="-70588" l="0"/>
                                      </p:by>
                                    </p:animClr>
                                    <p:animClr clrSpc="hsl" dir="cw">
                                      <p:cBhvr>
                                        <p:cTn id="8" dur="500" fill="hold"/>
                                        <p:tgtEl>
                                          <p:spTgt spid="21"/>
                                        </p:tgtEl>
                                        <p:attrNameLst>
                                          <p:attrName>stroke.color</p:attrName>
                                        </p:attrNameLst>
                                      </p:cBhvr>
                                      <p:by>
                                        <p:hsl h="0" s="-70588" l="0"/>
                                      </p:by>
                                    </p:animClr>
                                    <p:set>
                                      <p:cBhvr>
                                        <p:cTn id="9" dur="500" fill="hold"/>
                                        <p:tgtEl>
                                          <p:spTgt spid="21"/>
                                        </p:tgtEl>
                                        <p:attrNameLst>
                                          <p:attrName>fill.type</p:attrName>
                                        </p:attrNameLst>
                                      </p:cBhvr>
                                      <p:to>
                                        <p:strVal val="solid"/>
                                      </p:to>
                                    </p:set>
                                  </p:childTnLst>
                                </p:cTn>
                              </p:par>
                              <p:par>
                                <p:cTn id="10" presetID="25" presetClass="emph" presetSubtype="0" fill="hold" grpId="0" nodeType="withEffect">
                                  <p:stCondLst>
                                    <p:cond delay="0"/>
                                  </p:stCondLst>
                                  <p:childTnLst>
                                    <p:animClr clrSpc="hsl" dir="cw">
                                      <p:cBhvr override="childStyle">
                                        <p:cTn id="11" dur="500" fill="hold"/>
                                        <p:tgtEl>
                                          <p:spTgt spid="22"/>
                                        </p:tgtEl>
                                        <p:attrNameLst>
                                          <p:attrName>style.color</p:attrName>
                                        </p:attrNameLst>
                                      </p:cBhvr>
                                      <p:by>
                                        <p:hsl h="0" s="-70588" l="0"/>
                                      </p:by>
                                    </p:animClr>
                                    <p:animClr clrSpc="hsl" dir="cw">
                                      <p:cBhvr>
                                        <p:cTn id="12" dur="500" fill="hold"/>
                                        <p:tgtEl>
                                          <p:spTgt spid="22"/>
                                        </p:tgtEl>
                                        <p:attrNameLst>
                                          <p:attrName>fillcolor</p:attrName>
                                        </p:attrNameLst>
                                      </p:cBhvr>
                                      <p:by>
                                        <p:hsl h="0" s="-70588" l="0"/>
                                      </p:by>
                                    </p:animClr>
                                    <p:animClr clrSpc="hsl" dir="cw">
                                      <p:cBhvr>
                                        <p:cTn id="13" dur="500" fill="hold"/>
                                        <p:tgtEl>
                                          <p:spTgt spid="22"/>
                                        </p:tgtEl>
                                        <p:attrNameLst>
                                          <p:attrName>stroke.color</p:attrName>
                                        </p:attrNameLst>
                                      </p:cBhvr>
                                      <p:by>
                                        <p:hsl h="0" s="-70588" l="0"/>
                                      </p:by>
                                    </p:animClr>
                                    <p:set>
                                      <p:cBhvr>
                                        <p:cTn id="14" dur="500" fill="hold"/>
                                        <p:tgtEl>
                                          <p:spTgt spid="22"/>
                                        </p:tgtEl>
                                        <p:attrNameLst>
                                          <p:attrName>fill.type</p:attrName>
                                        </p:attrNameLst>
                                      </p:cBhvr>
                                      <p:to>
                                        <p:strVal val="solid"/>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21"/>
                                        </p:tgtEl>
                                      </p:cBhvr>
                                    </p:animEffect>
                                    <p:set>
                                      <p:cBhvr>
                                        <p:cTn id="19" dur="1" fill="hold">
                                          <p:stCondLst>
                                            <p:cond delay="499"/>
                                          </p:stCondLst>
                                        </p:cTn>
                                        <p:tgtEl>
                                          <p:spTgt spid="21"/>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22"/>
                                        </p:tgtEl>
                                      </p:cBhvr>
                                    </p:animEffect>
                                    <p:set>
                                      <p:cBhvr>
                                        <p:cTn id="22" dur="1" fill="hold">
                                          <p:stCondLst>
                                            <p:cond delay="499"/>
                                          </p:stCondLst>
                                        </p:cTn>
                                        <p:tgtEl>
                                          <p:spTgt spid="22"/>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1" grpId="1" animBg="1"/>
      <p:bldP spid="22" grpId="0" animBg="1"/>
      <p:bldP spid="22" grpId="1" animBg="1"/>
      <p:bldP spid="33" grpId="0" animBg="1"/>
      <p:bldP spid="3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36439-49BA-4D67-83C5-6256D55C0899}"/>
              </a:ext>
            </a:extLst>
          </p:cNvPr>
          <p:cNvSpPr>
            <a:spLocks noGrp="1"/>
          </p:cNvSpPr>
          <p:nvPr>
            <p:ph type="title"/>
          </p:nvPr>
        </p:nvSpPr>
        <p:spPr/>
        <p:txBody>
          <a:bodyPr/>
          <a:lstStyle/>
          <a:p>
            <a:r>
              <a:rPr lang="nl-NL" dirty="0" err="1"/>
              <a:t>Utility</a:t>
            </a:r>
            <a:r>
              <a:rPr lang="nl-NL" dirty="0"/>
              <a:t> Company: </a:t>
            </a:r>
            <a:r>
              <a:rPr lang="nl-NL" dirty="0" err="1"/>
              <a:t>Rebuild</a:t>
            </a:r>
            <a:r>
              <a:rPr lang="nl-NL" dirty="0"/>
              <a:t> Cache Database</a:t>
            </a:r>
            <a:br>
              <a:rPr lang="nl-NL" dirty="0"/>
            </a:br>
            <a:r>
              <a:rPr lang="nl-NL" dirty="0" err="1"/>
              <a:t>From</a:t>
            </a:r>
            <a:r>
              <a:rPr lang="nl-NL" dirty="0"/>
              <a:t> Event Store</a:t>
            </a:r>
            <a:endParaRPr lang="en-NL" dirty="0"/>
          </a:p>
        </p:txBody>
      </p:sp>
      <p:sp>
        <p:nvSpPr>
          <p:cNvPr id="4" name="Footer Placeholder 3">
            <a:extLst>
              <a:ext uri="{FF2B5EF4-FFF2-40B4-BE49-F238E27FC236}">
                <a16:creationId xmlns:a16="http://schemas.microsoft.com/office/drawing/2014/main" id="{AE65B050-78D1-41CB-A019-54607DE30D2E}"/>
              </a:ext>
            </a:extLst>
          </p:cNvPr>
          <p:cNvSpPr>
            <a:spLocks noGrp="1"/>
          </p:cNvSpPr>
          <p:nvPr>
            <p:ph type="ftr" sz="quarter" idx="11"/>
          </p:nvPr>
        </p:nvSpPr>
        <p:spPr/>
        <p:txBody>
          <a:bodyPr/>
          <a:lstStyle/>
          <a:p>
            <a:r>
              <a:rPr lang="en-US"/>
              <a:t>Online Meetup Introducing Apache Kafka - Part Two of Three</a:t>
            </a:r>
            <a:endParaRPr lang="nl-NL" dirty="0"/>
          </a:p>
        </p:txBody>
      </p:sp>
      <p:sp>
        <p:nvSpPr>
          <p:cNvPr id="43" name="Arrow: Left 42">
            <a:extLst>
              <a:ext uri="{FF2B5EF4-FFF2-40B4-BE49-F238E27FC236}">
                <a16:creationId xmlns:a16="http://schemas.microsoft.com/office/drawing/2014/main" id="{87C33C4D-2762-4D65-9F2B-F4C9378DE44A}"/>
              </a:ext>
            </a:extLst>
          </p:cNvPr>
          <p:cNvSpPr/>
          <p:nvPr/>
        </p:nvSpPr>
        <p:spPr>
          <a:xfrm rot="19630519">
            <a:off x="5914454" y="1390285"/>
            <a:ext cx="509906" cy="456679"/>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44" name="Arrow: Left 43">
            <a:extLst>
              <a:ext uri="{FF2B5EF4-FFF2-40B4-BE49-F238E27FC236}">
                <a16:creationId xmlns:a16="http://schemas.microsoft.com/office/drawing/2014/main" id="{E6D990A3-5C43-4467-A487-6711602EAE46}"/>
              </a:ext>
            </a:extLst>
          </p:cNvPr>
          <p:cNvSpPr/>
          <p:nvPr/>
        </p:nvSpPr>
        <p:spPr>
          <a:xfrm rot="1121444">
            <a:off x="6528024" y="2744032"/>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5" name="Arrow: Left 44">
            <a:extLst>
              <a:ext uri="{FF2B5EF4-FFF2-40B4-BE49-F238E27FC236}">
                <a16:creationId xmlns:a16="http://schemas.microsoft.com/office/drawing/2014/main" id="{71F9CE35-B270-48D0-8730-7FCAF5DDE46E}"/>
              </a:ext>
            </a:extLst>
          </p:cNvPr>
          <p:cNvSpPr/>
          <p:nvPr/>
        </p:nvSpPr>
        <p:spPr>
          <a:xfrm rot="20888313">
            <a:off x="6448996" y="3415460"/>
            <a:ext cx="1117029" cy="456679"/>
          </a:xfrm>
          <a:prstGeom prst="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NL"/>
          </a:p>
        </p:txBody>
      </p:sp>
      <p:sp>
        <p:nvSpPr>
          <p:cNvPr id="46" name="Arrow: Left 45">
            <a:extLst>
              <a:ext uri="{FF2B5EF4-FFF2-40B4-BE49-F238E27FC236}">
                <a16:creationId xmlns:a16="http://schemas.microsoft.com/office/drawing/2014/main" id="{578A4C31-73F4-4846-8F1B-10D88019532F}"/>
              </a:ext>
            </a:extLst>
          </p:cNvPr>
          <p:cNvSpPr/>
          <p:nvPr/>
        </p:nvSpPr>
        <p:spPr>
          <a:xfrm rot="21448226">
            <a:off x="6062623" y="1867779"/>
            <a:ext cx="1596129" cy="456679"/>
          </a:xfrm>
          <a:prstGeom prst="lef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4" name="Freeform: Shape 33">
            <a:extLst>
              <a:ext uri="{FF2B5EF4-FFF2-40B4-BE49-F238E27FC236}">
                <a16:creationId xmlns:a16="http://schemas.microsoft.com/office/drawing/2014/main" id="{F744C5BE-6EED-4F32-91EB-FD8936BA9BB7}"/>
              </a:ext>
            </a:extLst>
          </p:cNvPr>
          <p:cNvSpPr/>
          <p:nvPr/>
        </p:nvSpPr>
        <p:spPr>
          <a:xfrm>
            <a:off x="1749571" y="799578"/>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762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7" name="Freeform: Shape 36">
            <a:extLst>
              <a:ext uri="{FF2B5EF4-FFF2-40B4-BE49-F238E27FC236}">
                <a16:creationId xmlns:a16="http://schemas.microsoft.com/office/drawing/2014/main" id="{EB7153D8-761D-4BBC-94BF-60E1435C6741}"/>
              </a:ext>
            </a:extLst>
          </p:cNvPr>
          <p:cNvSpPr/>
          <p:nvPr/>
        </p:nvSpPr>
        <p:spPr>
          <a:xfrm>
            <a:off x="5509219" y="864034"/>
            <a:ext cx="1152005" cy="3996000"/>
          </a:xfrm>
          <a:custGeom>
            <a:avLst/>
            <a:gdLst>
              <a:gd name="connsiteX0" fmla="*/ 388805 w 1152005"/>
              <a:gd name="connsiteY0" fmla="*/ 0 h 3996000"/>
              <a:gd name="connsiteX1" fmla="*/ 5 w 1152005"/>
              <a:gd name="connsiteY1" fmla="*/ 835200 h 3996000"/>
              <a:gd name="connsiteX2" fmla="*/ 396005 w 1152005"/>
              <a:gd name="connsiteY2" fmla="*/ 1425600 h 3996000"/>
              <a:gd name="connsiteX3" fmla="*/ 612005 w 1152005"/>
              <a:gd name="connsiteY3" fmla="*/ 2145600 h 3996000"/>
              <a:gd name="connsiteX4" fmla="*/ 1101605 w 1152005"/>
              <a:gd name="connsiteY4" fmla="*/ 2404800 h 3996000"/>
              <a:gd name="connsiteX5" fmla="*/ 856805 w 1152005"/>
              <a:gd name="connsiteY5" fmla="*/ 2952000 h 3996000"/>
              <a:gd name="connsiteX6" fmla="*/ 1152005 w 1152005"/>
              <a:gd name="connsiteY6" fmla="*/ 3996000 h 399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52005" h="3996000">
                <a:moveTo>
                  <a:pt x="388805" y="0"/>
                </a:moveTo>
                <a:cubicBezTo>
                  <a:pt x="193805" y="298800"/>
                  <a:pt x="-1195" y="597600"/>
                  <a:pt x="5" y="835200"/>
                </a:cubicBezTo>
                <a:cubicBezTo>
                  <a:pt x="1205" y="1072800"/>
                  <a:pt x="294005" y="1207200"/>
                  <a:pt x="396005" y="1425600"/>
                </a:cubicBezTo>
                <a:cubicBezTo>
                  <a:pt x="498005" y="1644000"/>
                  <a:pt x="494405" y="1982400"/>
                  <a:pt x="612005" y="2145600"/>
                </a:cubicBezTo>
                <a:cubicBezTo>
                  <a:pt x="729605" y="2308800"/>
                  <a:pt x="1060805" y="2270400"/>
                  <a:pt x="1101605" y="2404800"/>
                </a:cubicBezTo>
                <a:cubicBezTo>
                  <a:pt x="1142405" y="2539200"/>
                  <a:pt x="848405" y="2686800"/>
                  <a:pt x="856805" y="2952000"/>
                </a:cubicBezTo>
                <a:cubicBezTo>
                  <a:pt x="865205" y="3217200"/>
                  <a:pt x="1008605" y="3606600"/>
                  <a:pt x="1152005" y="3996000"/>
                </a:cubicBezTo>
              </a:path>
            </a:pathLst>
          </a:custGeom>
          <a:noFill/>
          <a:ln w="19050">
            <a:solidFill>
              <a:schemeClr val="accent3">
                <a:lumMod val="60000"/>
                <a:lumOff val="4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9" name="Picture 14" descr="Image result for elastic search">
            <a:extLst>
              <a:ext uri="{FF2B5EF4-FFF2-40B4-BE49-F238E27FC236}">
                <a16:creationId xmlns:a16="http://schemas.microsoft.com/office/drawing/2014/main" id="{04F941DD-FFD5-4F9D-8781-7880D8227BEF}"/>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55506" y="4054098"/>
            <a:ext cx="957762" cy="372843"/>
          </a:xfrm>
          <a:prstGeom prst="rect">
            <a:avLst/>
          </a:prstGeom>
          <a:noFill/>
          <a:extLst>
            <a:ext uri="{909E8E84-426E-40DD-AFC4-6F175D3DCCD1}">
              <a14:hiddenFill xmlns:a14="http://schemas.microsoft.com/office/drawing/2010/main">
                <a:solidFill>
                  <a:srgbClr val="FFFFFF"/>
                </a:solidFill>
              </a14:hiddenFill>
            </a:ext>
          </a:extLst>
        </p:spPr>
      </p:pic>
      <p:sp>
        <p:nvSpPr>
          <p:cNvPr id="21" name="Cylinder 20">
            <a:extLst>
              <a:ext uri="{FF2B5EF4-FFF2-40B4-BE49-F238E27FC236}">
                <a16:creationId xmlns:a16="http://schemas.microsoft.com/office/drawing/2014/main" id="{D343D829-6652-4A5A-BD1B-2AD16B1CF340}"/>
              </a:ext>
            </a:extLst>
          </p:cNvPr>
          <p:cNvSpPr/>
          <p:nvPr/>
        </p:nvSpPr>
        <p:spPr>
          <a:xfrm>
            <a:off x="4464480" y="1855972"/>
            <a:ext cx="1098046" cy="6840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 Cache DB</a:t>
            </a:r>
            <a:endParaRPr lang="en-NL" dirty="0"/>
          </a:p>
        </p:txBody>
      </p:sp>
      <p:sp>
        <p:nvSpPr>
          <p:cNvPr id="22" name="Cylinder 21">
            <a:extLst>
              <a:ext uri="{FF2B5EF4-FFF2-40B4-BE49-F238E27FC236}">
                <a16:creationId xmlns:a16="http://schemas.microsoft.com/office/drawing/2014/main" id="{8B71801B-5CD1-49EF-A71A-51CF62FD09E5}"/>
              </a:ext>
            </a:extLst>
          </p:cNvPr>
          <p:cNvSpPr/>
          <p:nvPr/>
        </p:nvSpPr>
        <p:spPr>
          <a:xfrm>
            <a:off x="4668529" y="3015138"/>
            <a:ext cx="1329632" cy="966926"/>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Meter Readings Cache DB</a:t>
            </a:r>
            <a:endParaRPr lang="en-NL" dirty="0"/>
          </a:p>
        </p:txBody>
      </p:sp>
      <p:pic>
        <p:nvPicPr>
          <p:cNvPr id="6146" name="Picture 2" descr="Image result for apache cassandra logo">
            <a:extLst>
              <a:ext uri="{FF2B5EF4-FFF2-40B4-BE49-F238E27FC236}">
                <a16:creationId xmlns:a16="http://schemas.microsoft.com/office/drawing/2014/main" id="{74783038-9A34-424B-8739-80AB8CB73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0694" y="4213558"/>
            <a:ext cx="957762" cy="641942"/>
          </a:xfrm>
          <a:prstGeom prst="rect">
            <a:avLst/>
          </a:prstGeom>
          <a:noFill/>
          <a:extLst>
            <a:ext uri="{909E8E84-426E-40DD-AFC4-6F175D3DCCD1}">
              <a14:hiddenFill xmlns:a14="http://schemas.microsoft.com/office/drawing/2010/main">
                <a:solidFill>
                  <a:srgbClr val="FFFFFF"/>
                </a:solidFill>
              </a14:hiddenFill>
            </a:ext>
          </a:extLst>
        </p:spPr>
      </p:pic>
      <p:sp>
        <p:nvSpPr>
          <p:cNvPr id="3" name="Cube 2">
            <a:extLst>
              <a:ext uri="{FF2B5EF4-FFF2-40B4-BE49-F238E27FC236}">
                <a16:creationId xmlns:a16="http://schemas.microsoft.com/office/drawing/2014/main" id="{75A6A084-5A55-4B6F-BFF0-1F99DC5C97AA}"/>
              </a:ext>
            </a:extLst>
          </p:cNvPr>
          <p:cNvSpPr/>
          <p:nvPr/>
        </p:nvSpPr>
        <p:spPr>
          <a:xfrm>
            <a:off x="3263671" y="2232378"/>
            <a:ext cx="989032" cy="782760"/>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pic>
        <p:nvPicPr>
          <p:cNvPr id="20" name="Picture 2" descr="Image result for logo kafka">
            <a:extLst>
              <a:ext uri="{FF2B5EF4-FFF2-40B4-BE49-F238E27FC236}">
                <a16:creationId xmlns:a16="http://schemas.microsoft.com/office/drawing/2014/main" id="{A40760A4-A588-4B64-A9CC-71415F50A43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44634" y="2690628"/>
            <a:ext cx="612619" cy="322018"/>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Connector: Elbow 9">
            <a:extLst>
              <a:ext uri="{FF2B5EF4-FFF2-40B4-BE49-F238E27FC236}">
                <a16:creationId xmlns:a16="http://schemas.microsoft.com/office/drawing/2014/main" id="{F149BEE3-A8A3-4BF9-A689-CA3EDFF23A2D}"/>
              </a:ext>
            </a:extLst>
          </p:cNvPr>
          <p:cNvCxnSpPr>
            <a:stCxn id="3" idx="5"/>
            <a:endCxn id="21" idx="2"/>
          </p:cNvCxnSpPr>
          <p:nvPr/>
        </p:nvCxnSpPr>
        <p:spPr>
          <a:xfrm flipV="1">
            <a:off x="4252703" y="2197972"/>
            <a:ext cx="211777" cy="327941"/>
          </a:xfrm>
          <a:prstGeom prst="bentConnector3">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3" name="Connector: Elbow 12">
            <a:extLst>
              <a:ext uri="{FF2B5EF4-FFF2-40B4-BE49-F238E27FC236}">
                <a16:creationId xmlns:a16="http://schemas.microsoft.com/office/drawing/2014/main" id="{DFC68285-26C5-4882-AF5E-01214EACF92D}"/>
              </a:ext>
            </a:extLst>
          </p:cNvPr>
          <p:cNvCxnSpPr>
            <a:stCxn id="3" idx="4"/>
            <a:endCxn id="22" idx="2"/>
          </p:cNvCxnSpPr>
          <p:nvPr/>
        </p:nvCxnSpPr>
        <p:spPr>
          <a:xfrm>
            <a:off x="4057013" y="2721603"/>
            <a:ext cx="611516" cy="776998"/>
          </a:xfrm>
          <a:prstGeom prst="bent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33" name="Lightning Bolt 32">
            <a:extLst>
              <a:ext uri="{FF2B5EF4-FFF2-40B4-BE49-F238E27FC236}">
                <a16:creationId xmlns:a16="http://schemas.microsoft.com/office/drawing/2014/main" id="{A0115555-51E4-4B63-9AD3-F5AC11A999DC}"/>
              </a:ext>
            </a:extLst>
          </p:cNvPr>
          <p:cNvSpPr/>
          <p:nvPr/>
        </p:nvSpPr>
        <p:spPr>
          <a:xfrm>
            <a:off x="4303068" y="3027813"/>
            <a:ext cx="149059" cy="277722"/>
          </a:xfrm>
          <a:prstGeom prst="lightningBol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35" name="Lightning Bolt 34">
            <a:extLst>
              <a:ext uri="{FF2B5EF4-FFF2-40B4-BE49-F238E27FC236}">
                <a16:creationId xmlns:a16="http://schemas.microsoft.com/office/drawing/2014/main" id="{AE88E309-4C1F-4838-AE33-B83AA1A2F5A6}"/>
              </a:ext>
            </a:extLst>
          </p:cNvPr>
          <p:cNvSpPr/>
          <p:nvPr/>
        </p:nvSpPr>
        <p:spPr>
          <a:xfrm>
            <a:off x="4274512" y="2300126"/>
            <a:ext cx="149059" cy="277722"/>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287980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par>
                                <p:cTn id="13" presetID="10"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fade">
                                      <p:cBhvr>
                                        <p:cTn id="18" dur="500"/>
                                        <p:tgtEl>
                                          <p:spTgt spid="3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55"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1000" fill="hold"/>
                                        <p:tgtEl>
                                          <p:spTgt spid="21"/>
                                        </p:tgtEl>
                                        <p:attrNameLst>
                                          <p:attrName>ppt_w</p:attrName>
                                        </p:attrNameLst>
                                      </p:cBhvr>
                                      <p:tavLst>
                                        <p:tav tm="0">
                                          <p:val>
                                            <p:strVal val="#ppt_w*0.70"/>
                                          </p:val>
                                        </p:tav>
                                        <p:tav tm="100000">
                                          <p:val>
                                            <p:strVal val="#ppt_w"/>
                                          </p:val>
                                        </p:tav>
                                      </p:tavLst>
                                    </p:anim>
                                    <p:anim calcmode="lin" valueType="num">
                                      <p:cBhvr>
                                        <p:cTn id="27" dur="1000" fill="hold"/>
                                        <p:tgtEl>
                                          <p:spTgt spid="21"/>
                                        </p:tgtEl>
                                        <p:attrNameLst>
                                          <p:attrName>ppt_h</p:attrName>
                                        </p:attrNameLst>
                                      </p:cBhvr>
                                      <p:tavLst>
                                        <p:tav tm="0">
                                          <p:val>
                                            <p:strVal val="#ppt_h"/>
                                          </p:val>
                                        </p:tav>
                                        <p:tav tm="100000">
                                          <p:val>
                                            <p:strVal val="#ppt_h"/>
                                          </p:val>
                                        </p:tav>
                                      </p:tavLst>
                                    </p:anim>
                                    <p:animEffect transition="in" filter="fade">
                                      <p:cBhvr>
                                        <p:cTn id="28" dur="1000"/>
                                        <p:tgtEl>
                                          <p:spTgt spid="21"/>
                                        </p:tgtEl>
                                      </p:cBhvr>
                                    </p:animEffect>
                                  </p:childTnLst>
                                </p:cTn>
                              </p:par>
                              <p:par>
                                <p:cTn id="29" presetID="55"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p:cTn id="31" dur="1000" fill="hold"/>
                                        <p:tgtEl>
                                          <p:spTgt spid="22"/>
                                        </p:tgtEl>
                                        <p:attrNameLst>
                                          <p:attrName>ppt_w</p:attrName>
                                        </p:attrNameLst>
                                      </p:cBhvr>
                                      <p:tavLst>
                                        <p:tav tm="0">
                                          <p:val>
                                            <p:strVal val="#ppt_w*0.70"/>
                                          </p:val>
                                        </p:tav>
                                        <p:tav tm="100000">
                                          <p:val>
                                            <p:strVal val="#ppt_w"/>
                                          </p:val>
                                        </p:tav>
                                      </p:tavLst>
                                    </p:anim>
                                    <p:anim calcmode="lin" valueType="num">
                                      <p:cBhvr>
                                        <p:cTn id="32" dur="1000" fill="hold"/>
                                        <p:tgtEl>
                                          <p:spTgt spid="22"/>
                                        </p:tgtEl>
                                        <p:attrNameLst>
                                          <p:attrName>ppt_h</p:attrName>
                                        </p:attrNameLst>
                                      </p:cBhvr>
                                      <p:tavLst>
                                        <p:tav tm="0">
                                          <p:val>
                                            <p:strVal val="#ppt_h"/>
                                          </p:val>
                                        </p:tav>
                                        <p:tav tm="100000">
                                          <p:val>
                                            <p:strVal val="#ppt_h"/>
                                          </p:val>
                                        </p:tav>
                                      </p:tavLst>
                                    </p:anim>
                                    <p:animEffect transition="in" filter="fade">
                                      <p:cBhvr>
                                        <p:cTn id="33"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3" grpId="0" animBg="1"/>
      <p:bldP spid="33" grpId="0" animBg="1"/>
      <p:bldP spid="3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en-US"/>
              <a:t>Online Meetup Introducing Apache Kafka - Part Two of Three</a:t>
            </a:r>
            <a:endParaRPr lang="nl-NL" dirty="0"/>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chemeClr val="accent2">
                    <a:lumMod val="75000"/>
                  </a:schemeClr>
                </a:solidFill>
              </a:rPr>
              <a:t>accountId</a:t>
            </a:r>
            <a:r>
              <a:rPr lang="en-US" dirty="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amount: 10</a:t>
            </a:r>
          </a:p>
          <a:p>
            <a:pPr algn="ctr"/>
            <a:r>
              <a:rPr lang="en-US" sz="1100" dirty="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1467C-0C5D-49D5-8F43-3A3B0D64EA0D}"/>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737B80E-5465-4472-BC54-710963C839B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C113FB2-13C1-42F7-9DA4-20C7F749850A}"/>
              </a:ext>
            </a:extLst>
          </p:cNvPr>
          <p:cNvSpPr>
            <a:spLocks noGrp="1"/>
          </p:cNvSpPr>
          <p:nvPr>
            <p:ph type="ftr" sz="quarter" idx="11"/>
          </p:nvPr>
        </p:nvSpPr>
        <p:spPr/>
        <p:txBody>
          <a:bodyPr/>
          <a:lstStyle/>
          <a:p>
            <a:r>
              <a:rPr lang="en-US"/>
              <a:t>Changing Views on Integration - AUSOUG Webinar Series</a:t>
            </a:r>
            <a:endParaRPr lang="nl-NL"/>
          </a:p>
        </p:txBody>
      </p:sp>
      <p:pic>
        <p:nvPicPr>
          <p:cNvPr id="5" name="Snagit_SNG838">
            <a:extLst>
              <a:ext uri="{FF2B5EF4-FFF2-40B4-BE49-F238E27FC236}">
                <a16:creationId xmlns:a16="http://schemas.microsoft.com/office/drawing/2014/main" id="{054FC237-18DD-4BC0-AF07-1FDCBA5040B0}"/>
              </a:ext>
            </a:extLst>
          </p:cNvPr>
          <p:cNvPicPr>
            <a:picLocks noChangeAspect="1"/>
          </p:cNvPicPr>
          <p:nvPr/>
        </p:nvPicPr>
        <p:blipFill>
          <a:blip r:embed="rId2"/>
          <a:stretch>
            <a:fillRect/>
          </a:stretch>
        </p:blipFill>
        <p:spPr>
          <a:xfrm>
            <a:off x="1482958" y="84336"/>
            <a:ext cx="6345197" cy="478227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5440490C-063B-4307-B5CC-AA091B4CDC33}"/>
              </a:ext>
            </a:extLst>
          </p:cNvPr>
          <p:cNvPicPr>
            <a:picLocks noChangeAspect="1"/>
          </p:cNvPicPr>
          <p:nvPr/>
        </p:nvPicPr>
        <p:blipFill>
          <a:blip r:embed="rId3"/>
          <a:stretch>
            <a:fillRect/>
          </a:stretch>
        </p:blipFill>
        <p:spPr>
          <a:xfrm>
            <a:off x="1482958" y="84336"/>
            <a:ext cx="6330455" cy="4771164"/>
          </a:xfrm>
          <a:prstGeom prst="rect">
            <a:avLst/>
          </a:prstGeom>
        </p:spPr>
      </p:pic>
    </p:spTree>
    <p:extLst>
      <p:ext uri="{BB962C8B-B14F-4D97-AF65-F5344CB8AC3E}">
        <p14:creationId xmlns:p14="http://schemas.microsoft.com/office/powerpoint/2010/main" val="4211631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en-US"/>
              <a:t>Online Meetup Introducing Apache Kafka - Part Two of Three</a:t>
            </a:r>
            <a:endParaRPr lang="nl-NL" dirty="0"/>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0" animBg="1"/>
      <p:bldP spid="42" grpId="0" animBg="1"/>
      <p:bldP spid="43" grpId="0" animBg="1"/>
      <p:bldP spid="45" grpId="0" animBg="1"/>
      <p:bldP spid="46" grpId="0" animBg="1"/>
      <p:bldP spid="4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D7C6B-0615-4437-9120-C8B7355254E2}"/>
              </a:ext>
            </a:extLst>
          </p:cNvPr>
          <p:cNvSpPr>
            <a:spLocks noGrp="1"/>
          </p:cNvSpPr>
          <p:nvPr>
            <p:ph type="title"/>
          </p:nvPr>
        </p:nvSpPr>
        <p:spPr/>
        <p:txBody>
          <a:bodyPr/>
          <a:lstStyle/>
          <a:p>
            <a:r>
              <a:rPr lang="nl-NL" dirty="0"/>
              <a:t>Event </a:t>
            </a:r>
            <a:r>
              <a:rPr lang="nl-NL" dirty="0" err="1"/>
              <a:t>Sourcing</a:t>
            </a:r>
            <a:endParaRPr lang="en-NL" dirty="0"/>
          </a:p>
        </p:txBody>
      </p:sp>
      <p:sp>
        <p:nvSpPr>
          <p:cNvPr id="3" name="Content Placeholder 2">
            <a:extLst>
              <a:ext uri="{FF2B5EF4-FFF2-40B4-BE49-F238E27FC236}">
                <a16:creationId xmlns:a16="http://schemas.microsoft.com/office/drawing/2014/main" id="{2ABC13AA-2FB0-4AC9-8735-C34E842BA3CE}"/>
              </a:ext>
            </a:extLst>
          </p:cNvPr>
          <p:cNvSpPr>
            <a:spLocks noGrp="1"/>
          </p:cNvSpPr>
          <p:nvPr>
            <p:ph idx="1"/>
          </p:nvPr>
        </p:nvSpPr>
        <p:spPr/>
        <p:txBody>
          <a:bodyPr/>
          <a:lstStyle/>
          <a:p>
            <a:r>
              <a:rPr lang="nl-NL" dirty="0"/>
              <a:t>Event Store is </a:t>
            </a:r>
            <a:r>
              <a:rPr lang="nl-NL" dirty="0" err="1"/>
              <a:t>immutable</a:t>
            </a:r>
            <a:r>
              <a:rPr lang="nl-NL" dirty="0"/>
              <a:t> – append-</a:t>
            </a:r>
            <a:r>
              <a:rPr lang="nl-NL" dirty="0" err="1"/>
              <a:t>only</a:t>
            </a:r>
            <a:r>
              <a:rPr lang="nl-NL" dirty="0"/>
              <a:t> log of domain state </a:t>
            </a:r>
            <a:r>
              <a:rPr lang="nl-NL" dirty="0" err="1"/>
              <a:t>transitions</a:t>
            </a:r>
            <a:endParaRPr lang="nl-NL" dirty="0"/>
          </a:p>
          <a:p>
            <a:pPr lvl="1"/>
            <a:r>
              <a:rPr lang="nl-NL" i="1" dirty="0"/>
              <a:t>It is </a:t>
            </a:r>
            <a:r>
              <a:rPr lang="nl-NL" i="1" dirty="0" err="1"/>
              <a:t>the</a:t>
            </a:r>
            <a:r>
              <a:rPr lang="nl-NL" i="1" dirty="0"/>
              <a:t> </a:t>
            </a:r>
            <a:r>
              <a:rPr lang="nl-NL" i="1" dirty="0" err="1"/>
              <a:t>truth</a:t>
            </a:r>
            <a:r>
              <a:rPr lang="nl-NL" i="1" dirty="0"/>
              <a:t> </a:t>
            </a:r>
            <a:r>
              <a:rPr lang="nl-NL" i="1" dirty="0" err="1"/>
              <a:t>about</a:t>
            </a:r>
            <a:r>
              <a:rPr lang="nl-NL" i="1" dirty="0"/>
              <a:t> data – </a:t>
            </a:r>
            <a:r>
              <a:rPr lang="nl-NL" i="1" dirty="0" err="1"/>
              <a:t>everything</a:t>
            </a:r>
            <a:r>
              <a:rPr lang="nl-NL" i="1" dirty="0"/>
              <a:t> </a:t>
            </a:r>
            <a:r>
              <a:rPr lang="nl-NL" i="1" dirty="0" err="1"/>
              <a:t>else</a:t>
            </a:r>
            <a:r>
              <a:rPr lang="nl-NL" i="1" dirty="0"/>
              <a:t> is </a:t>
            </a:r>
            <a:r>
              <a:rPr lang="nl-NL" i="1" dirty="0" err="1"/>
              <a:t>derived</a:t>
            </a:r>
            <a:br>
              <a:rPr lang="nl-NL" dirty="0"/>
            </a:br>
            <a:endParaRPr lang="nl-NL" dirty="0"/>
          </a:p>
          <a:p>
            <a:r>
              <a:rPr lang="nl-NL" dirty="0"/>
              <a:t>Replay events </a:t>
            </a:r>
          </a:p>
          <a:p>
            <a:pPr lvl="1"/>
            <a:r>
              <a:rPr lang="nl-NL" dirty="0" err="1"/>
              <a:t>to</a:t>
            </a:r>
            <a:r>
              <a:rPr lang="nl-NL" dirty="0"/>
              <a:t> (re)construct a </a:t>
            </a:r>
            <a:r>
              <a:rPr lang="nl-NL" dirty="0" err="1"/>
              <a:t>representation</a:t>
            </a:r>
            <a:r>
              <a:rPr lang="nl-NL" dirty="0"/>
              <a:t> of </a:t>
            </a:r>
            <a:r>
              <a:rPr lang="nl-NL" dirty="0" err="1"/>
              <a:t>the</a:t>
            </a:r>
            <a:r>
              <a:rPr lang="nl-NL" dirty="0"/>
              <a:t> </a:t>
            </a:r>
            <a:r>
              <a:rPr lang="nl-NL" dirty="0" err="1"/>
              <a:t>current</a:t>
            </a:r>
            <a:r>
              <a:rPr lang="nl-NL" dirty="0"/>
              <a:t> state (</a:t>
            </a:r>
            <a:r>
              <a:rPr lang="nl-NL" dirty="0" err="1"/>
              <a:t>aggregate</a:t>
            </a:r>
            <a:r>
              <a:rPr lang="nl-NL" dirty="0"/>
              <a:t>)</a:t>
            </a:r>
          </a:p>
          <a:p>
            <a:pPr lvl="1"/>
            <a:r>
              <a:rPr lang="nl-NL" dirty="0"/>
              <a:t>up </a:t>
            </a:r>
            <a:r>
              <a:rPr lang="nl-NL" dirty="0" err="1"/>
              <a:t>to</a:t>
            </a:r>
            <a:r>
              <a:rPr lang="nl-NL" dirty="0"/>
              <a:t> a </a:t>
            </a:r>
            <a:r>
              <a:rPr lang="nl-NL" dirty="0" err="1"/>
              <a:t>specific</a:t>
            </a:r>
            <a:r>
              <a:rPr lang="nl-NL" dirty="0"/>
              <a:t> time </a:t>
            </a:r>
            <a:r>
              <a:rPr lang="nl-NL" dirty="0" err="1"/>
              <a:t>to</a:t>
            </a:r>
            <a:r>
              <a:rPr lang="nl-NL" dirty="0"/>
              <a:t> </a:t>
            </a:r>
            <a:r>
              <a:rPr lang="nl-NL" dirty="0" err="1"/>
              <a:t>recreate</a:t>
            </a:r>
            <a:r>
              <a:rPr lang="nl-NL" dirty="0"/>
              <a:t> </a:t>
            </a:r>
            <a:r>
              <a:rPr lang="nl-NL" dirty="0" err="1"/>
              <a:t>moments</a:t>
            </a:r>
            <a:r>
              <a:rPr lang="nl-NL" dirty="0"/>
              <a:t> in time</a:t>
            </a:r>
          </a:p>
          <a:p>
            <a:pPr lvl="1"/>
            <a:r>
              <a:rPr lang="nl-NL" dirty="0"/>
              <a:t>in Test environment </a:t>
            </a:r>
            <a:r>
              <a:rPr lang="nl-NL" dirty="0" err="1"/>
              <a:t>to</a:t>
            </a:r>
            <a:r>
              <a:rPr lang="nl-NL" dirty="0"/>
              <a:t> </a:t>
            </a:r>
            <a:r>
              <a:rPr lang="nl-NL" dirty="0" err="1"/>
              <a:t>investigate</a:t>
            </a:r>
            <a:r>
              <a:rPr lang="nl-NL" dirty="0"/>
              <a:t> </a:t>
            </a:r>
            <a:r>
              <a:rPr lang="nl-NL" dirty="0" err="1"/>
              <a:t>an</a:t>
            </a:r>
            <a:r>
              <a:rPr lang="nl-NL" dirty="0"/>
              <a:t> issue</a:t>
            </a:r>
          </a:p>
          <a:p>
            <a:pPr lvl="1"/>
            <a:r>
              <a:rPr lang="nl-NL" dirty="0"/>
              <a:t>on a remote </a:t>
            </a:r>
            <a:r>
              <a:rPr lang="nl-NL" dirty="0" err="1"/>
              <a:t>location</a:t>
            </a:r>
            <a:r>
              <a:rPr lang="nl-NL" dirty="0"/>
              <a:t> </a:t>
            </a:r>
            <a:r>
              <a:rPr lang="nl-NL" dirty="0" err="1"/>
              <a:t>to</a:t>
            </a:r>
            <a:r>
              <a:rPr lang="nl-NL" dirty="0"/>
              <a:t> </a:t>
            </a:r>
            <a:r>
              <a:rPr lang="nl-NL" dirty="0" err="1"/>
              <a:t>create</a:t>
            </a:r>
            <a:r>
              <a:rPr lang="nl-NL" dirty="0"/>
              <a:t> </a:t>
            </a:r>
            <a:r>
              <a:rPr lang="nl-NL" dirty="0" err="1"/>
              <a:t>mirror</a:t>
            </a:r>
            <a:r>
              <a:rPr lang="nl-NL" dirty="0"/>
              <a:t> &amp; share state </a:t>
            </a:r>
            <a:r>
              <a:rPr lang="nl-NL" dirty="0" err="1"/>
              <a:t>across</a:t>
            </a:r>
            <a:r>
              <a:rPr lang="nl-NL" dirty="0"/>
              <a:t> </a:t>
            </a:r>
            <a:r>
              <a:rPr lang="nl-NL" dirty="0" err="1"/>
              <a:t>boundaries</a:t>
            </a:r>
            <a:endParaRPr lang="nl-NL" dirty="0"/>
          </a:p>
          <a:p>
            <a:pPr lvl="1"/>
            <a:r>
              <a:rPr lang="nl-NL" dirty="0"/>
              <a:t>produce a fine </a:t>
            </a:r>
            <a:r>
              <a:rPr lang="nl-NL" dirty="0" err="1"/>
              <a:t>grained</a:t>
            </a:r>
            <a:r>
              <a:rPr lang="nl-NL" dirty="0"/>
              <a:t> audit </a:t>
            </a:r>
            <a:r>
              <a:rPr lang="nl-NL" dirty="0" err="1"/>
              <a:t>trail</a:t>
            </a:r>
            <a:endParaRPr lang="nl-NL" dirty="0"/>
          </a:p>
          <a:p>
            <a:pPr lvl="1"/>
            <a:endParaRPr lang="nl-NL" dirty="0"/>
          </a:p>
          <a:p>
            <a:r>
              <a:rPr lang="nl-NL" dirty="0" err="1"/>
              <a:t>Challenges</a:t>
            </a:r>
            <a:endParaRPr lang="nl-NL" dirty="0"/>
          </a:p>
          <a:p>
            <a:pPr lvl="1"/>
            <a:r>
              <a:rPr lang="nl-NL" dirty="0"/>
              <a:t>Time </a:t>
            </a:r>
            <a:r>
              <a:rPr lang="nl-NL" dirty="0" err="1"/>
              <a:t>required</a:t>
            </a:r>
            <a:r>
              <a:rPr lang="nl-NL" dirty="0"/>
              <a:t> </a:t>
            </a:r>
            <a:r>
              <a:rPr lang="nl-NL" dirty="0" err="1"/>
              <a:t>to</a:t>
            </a:r>
            <a:r>
              <a:rPr lang="nl-NL" dirty="0"/>
              <a:t> </a:t>
            </a:r>
            <a:r>
              <a:rPr lang="nl-NL" dirty="0" err="1"/>
              <a:t>reconstruct</a:t>
            </a:r>
            <a:r>
              <a:rPr lang="nl-NL" dirty="0"/>
              <a:t> state</a:t>
            </a:r>
          </a:p>
          <a:p>
            <a:pPr lvl="1"/>
            <a:r>
              <a:rPr lang="nl-NL" dirty="0" err="1"/>
              <a:t>Grain</a:t>
            </a:r>
            <a:r>
              <a:rPr lang="nl-NL" dirty="0"/>
              <a:t> of </a:t>
            </a:r>
            <a:r>
              <a:rPr lang="nl-NL" dirty="0" err="1"/>
              <a:t>aggregates</a:t>
            </a:r>
            <a:r>
              <a:rPr lang="nl-NL" dirty="0"/>
              <a:t> / </a:t>
            </a:r>
            <a:r>
              <a:rPr lang="nl-NL" dirty="0" err="1"/>
              <a:t>definition</a:t>
            </a:r>
            <a:r>
              <a:rPr lang="nl-NL" dirty="0"/>
              <a:t> of domain events</a:t>
            </a:r>
            <a:endParaRPr lang="en-NL" dirty="0"/>
          </a:p>
        </p:txBody>
      </p:sp>
      <p:sp>
        <p:nvSpPr>
          <p:cNvPr id="4" name="Footer Placeholder 3">
            <a:extLst>
              <a:ext uri="{FF2B5EF4-FFF2-40B4-BE49-F238E27FC236}">
                <a16:creationId xmlns:a16="http://schemas.microsoft.com/office/drawing/2014/main" id="{530A1563-A3CA-4E68-9503-0919E49990F3}"/>
              </a:ext>
            </a:extLst>
          </p:cNvPr>
          <p:cNvSpPr>
            <a:spLocks noGrp="1"/>
          </p:cNvSpPr>
          <p:nvPr>
            <p:ph type="ftr" sz="quarter" idx="11"/>
          </p:nvPr>
        </p:nvSpPr>
        <p:spPr/>
        <p:txBody>
          <a:bodyPr/>
          <a:lstStyle/>
          <a:p>
            <a:r>
              <a:rPr lang="en-US"/>
              <a:t>Online Meetup Introducing Apache Kafka - Part Two of Three</a:t>
            </a:r>
            <a:endParaRPr lang="nl-NL" dirty="0"/>
          </a:p>
        </p:txBody>
      </p:sp>
    </p:spTree>
    <p:extLst>
      <p:ext uri="{BB962C8B-B14F-4D97-AF65-F5344CB8AC3E}">
        <p14:creationId xmlns:p14="http://schemas.microsoft.com/office/powerpoint/2010/main" val="976594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3"/>
        <p:cNvGrpSpPr/>
        <p:nvPr/>
      </p:nvGrpSpPr>
      <p:grpSpPr>
        <a:xfrm>
          <a:off x="0" y="0"/>
          <a:ext cx="0" cy="0"/>
          <a:chOff x="0" y="0"/>
          <a:chExt cx="0" cy="0"/>
        </a:xfrm>
      </p:grpSpPr>
      <p:sp>
        <p:nvSpPr>
          <p:cNvPr id="594" name="Google Shape;594;p5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Collective Data Set</a:t>
            </a:r>
            <a:endParaRPr/>
          </a:p>
        </p:txBody>
      </p:sp>
      <p:sp>
        <p:nvSpPr>
          <p:cNvPr id="595" name="Google Shape;595;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62</a:t>
            </a:fld>
            <a:endParaRPr/>
          </a:p>
        </p:txBody>
      </p:sp>
    </p:spTree>
    <p:extLst>
      <p:ext uri="{BB962C8B-B14F-4D97-AF65-F5344CB8AC3E}">
        <p14:creationId xmlns:p14="http://schemas.microsoft.com/office/powerpoint/2010/main" val="212216178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F2992-3BB1-438F-9969-E1FEC0DED84E}"/>
              </a:ext>
            </a:extLst>
          </p:cNvPr>
          <p:cNvSpPr>
            <a:spLocks noGrp="1"/>
          </p:cNvSpPr>
          <p:nvPr>
            <p:ph type="title"/>
          </p:nvPr>
        </p:nvSpPr>
        <p:spPr/>
        <p:txBody>
          <a:bodyPr/>
          <a:lstStyle/>
          <a:p>
            <a:r>
              <a:rPr lang="nl-NL" dirty="0"/>
              <a:t>Data </a:t>
            </a:r>
            <a:r>
              <a:rPr lang="nl-NL" dirty="0" err="1"/>
              <a:t>Sharing</a:t>
            </a:r>
            <a:r>
              <a:rPr lang="nl-NL" dirty="0"/>
              <a:t> </a:t>
            </a:r>
            <a:r>
              <a:rPr lang="nl-NL" dirty="0" err="1"/>
              <a:t>Ecosystems</a:t>
            </a:r>
            <a:endParaRPr lang="en-NL" dirty="0"/>
          </a:p>
        </p:txBody>
      </p:sp>
      <p:sp>
        <p:nvSpPr>
          <p:cNvPr id="3" name="Content Placeholder 2">
            <a:extLst>
              <a:ext uri="{FF2B5EF4-FFF2-40B4-BE49-F238E27FC236}">
                <a16:creationId xmlns:a16="http://schemas.microsoft.com/office/drawing/2014/main" id="{92BE6FCC-76B1-47C3-AB92-8E3EC563FFAC}"/>
              </a:ext>
            </a:extLst>
          </p:cNvPr>
          <p:cNvSpPr>
            <a:spLocks noGrp="1"/>
          </p:cNvSpPr>
          <p:nvPr>
            <p:ph idx="1"/>
          </p:nvPr>
        </p:nvSpPr>
        <p:spPr>
          <a:xfrm>
            <a:off x="720003" y="936000"/>
            <a:ext cx="8023403" cy="3780000"/>
          </a:xfrm>
        </p:spPr>
        <p:txBody>
          <a:bodyPr/>
          <a:lstStyle/>
          <a:p>
            <a:r>
              <a:rPr lang="nl-NL" dirty="0"/>
              <a:t>Multiple independent</a:t>
            </a:r>
            <a:br>
              <a:rPr lang="nl-NL" dirty="0"/>
            </a:br>
            <a:r>
              <a:rPr lang="nl-NL" dirty="0" err="1"/>
              <a:t>organizations</a:t>
            </a:r>
            <a:endParaRPr lang="nl-NL" dirty="0"/>
          </a:p>
          <a:p>
            <a:r>
              <a:rPr lang="nl-NL" dirty="0" err="1"/>
              <a:t>Mutually</a:t>
            </a:r>
            <a:r>
              <a:rPr lang="nl-NL" dirty="0"/>
              <a:t> benefit </a:t>
            </a:r>
            <a:r>
              <a:rPr lang="nl-NL" dirty="0" err="1"/>
              <a:t>from</a:t>
            </a:r>
            <a:br>
              <a:rPr lang="nl-NL" dirty="0"/>
            </a:br>
            <a:r>
              <a:rPr lang="nl-NL" dirty="0" err="1"/>
              <a:t>having</a:t>
            </a:r>
            <a:r>
              <a:rPr lang="nl-NL" dirty="0"/>
              <a:t> access </a:t>
            </a:r>
            <a:r>
              <a:rPr lang="nl-NL" dirty="0" err="1"/>
              <a:t>to</a:t>
            </a:r>
            <a:r>
              <a:rPr lang="nl-NL" dirty="0"/>
              <a:t> </a:t>
            </a:r>
            <a:br>
              <a:rPr lang="nl-NL" dirty="0"/>
            </a:br>
            <a:r>
              <a:rPr lang="nl-NL" dirty="0" err="1"/>
              <a:t>the</a:t>
            </a:r>
            <a:r>
              <a:rPr lang="nl-NL" dirty="0"/>
              <a:t> </a:t>
            </a:r>
            <a:r>
              <a:rPr lang="nl-NL" dirty="0" err="1"/>
              <a:t>same</a:t>
            </a:r>
            <a:r>
              <a:rPr lang="nl-NL" dirty="0"/>
              <a:t> data</a:t>
            </a:r>
            <a:br>
              <a:rPr lang="nl-NL" dirty="0"/>
            </a:br>
            <a:r>
              <a:rPr lang="nl-NL" dirty="0"/>
              <a:t>at </a:t>
            </a:r>
            <a:r>
              <a:rPr lang="nl-NL" dirty="0" err="1"/>
              <a:t>the</a:t>
            </a:r>
            <a:r>
              <a:rPr lang="nl-NL" dirty="0"/>
              <a:t> </a:t>
            </a:r>
            <a:r>
              <a:rPr lang="nl-NL" dirty="0" err="1"/>
              <a:t>same</a:t>
            </a:r>
            <a:r>
              <a:rPr lang="nl-NL" dirty="0"/>
              <a:t> time</a:t>
            </a:r>
            <a:br>
              <a:rPr lang="nl-NL" dirty="0"/>
            </a:br>
            <a:br>
              <a:rPr lang="nl-NL" dirty="0"/>
            </a:br>
            <a:endParaRPr lang="nl-NL" dirty="0"/>
          </a:p>
          <a:p>
            <a:r>
              <a:rPr lang="nl-NL" dirty="0"/>
              <a:t>Share data &amp; Have access </a:t>
            </a:r>
            <a:r>
              <a:rPr lang="nl-NL" dirty="0" err="1"/>
              <a:t>to</a:t>
            </a:r>
            <a:r>
              <a:rPr lang="nl-NL" dirty="0"/>
              <a:t> data </a:t>
            </a:r>
            <a:r>
              <a:rPr lang="nl-NL" dirty="0" err="1"/>
              <a:t>with</a:t>
            </a:r>
            <a:r>
              <a:rPr lang="nl-NL" dirty="0"/>
              <a:t> minimum of overhead </a:t>
            </a:r>
            <a:r>
              <a:rPr lang="nl-NL" dirty="0" err="1"/>
              <a:t>and</a:t>
            </a:r>
            <a:r>
              <a:rPr lang="nl-NL" dirty="0"/>
              <a:t> </a:t>
            </a:r>
            <a:r>
              <a:rPr lang="nl-NL" dirty="0" err="1"/>
              <a:t>with</a:t>
            </a:r>
            <a:r>
              <a:rPr lang="nl-NL" dirty="0"/>
              <a:t> </a:t>
            </a:r>
            <a:r>
              <a:rPr lang="nl-NL" dirty="0" err="1"/>
              <a:t>equality</a:t>
            </a:r>
            <a:r>
              <a:rPr lang="nl-NL" dirty="0"/>
              <a:t> </a:t>
            </a:r>
            <a:r>
              <a:rPr lang="nl-NL" dirty="0" err="1"/>
              <a:t>among</a:t>
            </a:r>
            <a:r>
              <a:rPr lang="nl-NL" dirty="0"/>
              <a:t> </a:t>
            </a:r>
            <a:r>
              <a:rPr lang="nl-NL" dirty="0" err="1"/>
              <a:t>the</a:t>
            </a:r>
            <a:r>
              <a:rPr lang="nl-NL" dirty="0"/>
              <a:t> </a:t>
            </a:r>
            <a:r>
              <a:rPr lang="nl-NL" dirty="0" err="1"/>
              <a:t>ecosystem</a:t>
            </a:r>
            <a:r>
              <a:rPr lang="nl-NL" dirty="0"/>
              <a:t> partners</a:t>
            </a:r>
          </a:p>
          <a:p>
            <a:pPr lvl="1"/>
            <a:r>
              <a:rPr lang="nl-NL" dirty="0"/>
              <a:t>Partners are on different </a:t>
            </a:r>
            <a:r>
              <a:rPr lang="nl-NL" dirty="0" err="1"/>
              <a:t>network</a:t>
            </a:r>
            <a:r>
              <a:rPr lang="nl-NL" dirty="0"/>
              <a:t> </a:t>
            </a:r>
            <a:r>
              <a:rPr lang="nl-NL" dirty="0" err="1"/>
              <a:t>domains</a:t>
            </a:r>
            <a:r>
              <a:rPr lang="nl-NL" dirty="0"/>
              <a:t>, </a:t>
            </a:r>
            <a:r>
              <a:rPr lang="nl-NL" dirty="0" err="1"/>
              <a:t>physical</a:t>
            </a:r>
            <a:r>
              <a:rPr lang="nl-NL" dirty="0"/>
              <a:t> </a:t>
            </a:r>
            <a:r>
              <a:rPr lang="nl-NL" dirty="0" err="1"/>
              <a:t>locations</a:t>
            </a:r>
            <a:r>
              <a:rPr lang="nl-NL" dirty="0"/>
              <a:t>, </a:t>
            </a:r>
            <a:r>
              <a:rPr lang="nl-NL" dirty="0" err="1"/>
              <a:t>technology</a:t>
            </a:r>
            <a:r>
              <a:rPr lang="nl-NL" dirty="0"/>
              <a:t> stacks, …</a:t>
            </a:r>
          </a:p>
          <a:p>
            <a:pPr lvl="1"/>
            <a:r>
              <a:rPr lang="nl-NL" dirty="0"/>
              <a:t>New Partners </a:t>
            </a:r>
            <a:r>
              <a:rPr lang="nl-NL" dirty="0" err="1"/>
              <a:t>can</a:t>
            </a:r>
            <a:r>
              <a:rPr lang="nl-NL" dirty="0"/>
              <a:t> </a:t>
            </a:r>
            <a:r>
              <a:rPr lang="nl-NL" dirty="0" err="1"/>
              <a:t>join</a:t>
            </a:r>
            <a:endParaRPr lang="nl-NL" dirty="0"/>
          </a:p>
          <a:p>
            <a:pPr lvl="1"/>
            <a:r>
              <a:rPr lang="nl-NL" dirty="0"/>
              <a:t>Partners </a:t>
            </a:r>
            <a:r>
              <a:rPr lang="nl-NL" dirty="0" err="1"/>
              <a:t>can</a:t>
            </a:r>
            <a:r>
              <a:rPr lang="nl-NL" dirty="0"/>
              <a:t> </a:t>
            </a:r>
            <a:r>
              <a:rPr lang="nl-NL" dirty="0" err="1"/>
              <a:t>leave</a:t>
            </a:r>
            <a:endParaRPr lang="nl-NL" dirty="0"/>
          </a:p>
          <a:p>
            <a:pPr lvl="1"/>
            <a:r>
              <a:rPr lang="nl-NL" dirty="0"/>
              <a:t>Consensus on </a:t>
            </a:r>
            <a:r>
              <a:rPr lang="nl-NL" dirty="0" err="1"/>
              <a:t>what</a:t>
            </a:r>
            <a:r>
              <a:rPr lang="nl-NL" dirty="0"/>
              <a:t> </a:t>
            </a:r>
            <a:r>
              <a:rPr lang="nl-NL" dirty="0" err="1"/>
              <a:t>constitutes</a:t>
            </a:r>
            <a:r>
              <a:rPr lang="nl-NL" dirty="0"/>
              <a:t> correct data</a:t>
            </a:r>
            <a:endParaRPr lang="en-NL" dirty="0"/>
          </a:p>
        </p:txBody>
      </p:sp>
      <p:sp>
        <p:nvSpPr>
          <p:cNvPr id="4" name="Footer Placeholder 3">
            <a:extLst>
              <a:ext uri="{FF2B5EF4-FFF2-40B4-BE49-F238E27FC236}">
                <a16:creationId xmlns:a16="http://schemas.microsoft.com/office/drawing/2014/main" id="{92C32DB2-F2C7-46EC-8466-17415190C5B0}"/>
              </a:ext>
            </a:extLst>
          </p:cNvPr>
          <p:cNvSpPr>
            <a:spLocks noGrp="1"/>
          </p:cNvSpPr>
          <p:nvPr>
            <p:ph type="ftr" sz="quarter" idx="11"/>
          </p:nvPr>
        </p:nvSpPr>
        <p:spPr/>
        <p:txBody>
          <a:bodyPr/>
          <a:lstStyle/>
          <a:p>
            <a:r>
              <a:rPr lang="en-US"/>
              <a:t>Pragmatic CQRS - Digital Xchange</a:t>
            </a:r>
            <a:endParaRPr lang="nl-NL" dirty="0"/>
          </a:p>
        </p:txBody>
      </p:sp>
      <p:pic>
        <p:nvPicPr>
          <p:cNvPr id="5" name="Picture 4">
            <a:extLst>
              <a:ext uri="{FF2B5EF4-FFF2-40B4-BE49-F238E27FC236}">
                <a16:creationId xmlns:a16="http://schemas.microsoft.com/office/drawing/2014/main" id="{1B1C4F0B-A596-41B8-809D-3ACF68AE20B9}"/>
              </a:ext>
            </a:extLst>
          </p:cNvPr>
          <p:cNvPicPr>
            <a:picLocks noChangeAspect="1"/>
          </p:cNvPicPr>
          <p:nvPr/>
        </p:nvPicPr>
        <p:blipFill>
          <a:blip r:embed="rId2"/>
          <a:stretch>
            <a:fillRect/>
          </a:stretch>
        </p:blipFill>
        <p:spPr>
          <a:xfrm>
            <a:off x="3269293" y="752640"/>
            <a:ext cx="5357324" cy="19737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377901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13C8A2-DE75-4FD1-B6C4-3DEE72F1FE07}"/>
              </a:ext>
            </a:extLst>
          </p:cNvPr>
          <p:cNvSpPr>
            <a:spLocks noGrp="1"/>
          </p:cNvSpPr>
          <p:nvPr>
            <p:ph type="title"/>
          </p:nvPr>
        </p:nvSpPr>
        <p:spPr/>
        <p:txBody>
          <a:bodyPr/>
          <a:lstStyle/>
          <a:p>
            <a:r>
              <a:rPr lang="nl-NL" dirty="0" err="1"/>
              <a:t>Collective</a:t>
            </a:r>
            <a:r>
              <a:rPr lang="nl-NL" dirty="0"/>
              <a:t> Dataset</a:t>
            </a:r>
            <a:endParaRPr lang="en-NL" dirty="0"/>
          </a:p>
        </p:txBody>
      </p:sp>
      <p:sp>
        <p:nvSpPr>
          <p:cNvPr id="4" name="Footer Placeholder 3">
            <a:extLst>
              <a:ext uri="{FF2B5EF4-FFF2-40B4-BE49-F238E27FC236}">
                <a16:creationId xmlns:a16="http://schemas.microsoft.com/office/drawing/2014/main" id="{A567109A-C684-41AB-97F1-8CFCDD88B100}"/>
              </a:ext>
            </a:extLst>
          </p:cNvPr>
          <p:cNvSpPr>
            <a:spLocks noGrp="1"/>
          </p:cNvSpPr>
          <p:nvPr>
            <p:ph type="ftr" sz="quarter" idx="11"/>
          </p:nvPr>
        </p:nvSpPr>
        <p:spPr/>
        <p:txBody>
          <a:bodyPr/>
          <a:lstStyle/>
          <a:p>
            <a:r>
              <a:rPr lang="en-US"/>
              <a:t>Pragmatic CQRS - Digital Xchange</a:t>
            </a:r>
            <a:endParaRPr lang="nl-NL" dirty="0"/>
          </a:p>
        </p:txBody>
      </p:sp>
      <p:sp>
        <p:nvSpPr>
          <p:cNvPr id="5" name="Oval 4">
            <a:extLst>
              <a:ext uri="{FF2B5EF4-FFF2-40B4-BE49-F238E27FC236}">
                <a16:creationId xmlns:a16="http://schemas.microsoft.com/office/drawing/2014/main" id="{13AE423F-C8A8-4602-B9B4-D73C139D6C61}"/>
              </a:ext>
            </a:extLst>
          </p:cNvPr>
          <p:cNvSpPr/>
          <p:nvPr/>
        </p:nvSpPr>
        <p:spPr>
          <a:xfrm>
            <a:off x="3396342" y="1234422"/>
            <a:ext cx="1410789"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Company A</a:t>
            </a:r>
            <a:endParaRPr lang="en-NL" dirty="0"/>
          </a:p>
        </p:txBody>
      </p:sp>
      <p:sp>
        <p:nvSpPr>
          <p:cNvPr id="6" name="Oval 5">
            <a:extLst>
              <a:ext uri="{FF2B5EF4-FFF2-40B4-BE49-F238E27FC236}">
                <a16:creationId xmlns:a16="http://schemas.microsoft.com/office/drawing/2014/main" id="{9D1DBC93-3E5C-4141-8083-E9BE22FAB433}"/>
              </a:ext>
            </a:extLst>
          </p:cNvPr>
          <p:cNvSpPr/>
          <p:nvPr/>
        </p:nvSpPr>
        <p:spPr>
          <a:xfrm>
            <a:off x="5933210" y="2205990"/>
            <a:ext cx="1410789" cy="73152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dirty="0"/>
              <a:t>Company C</a:t>
            </a:r>
            <a:endParaRPr lang="en-NL" dirty="0"/>
          </a:p>
        </p:txBody>
      </p:sp>
      <p:sp>
        <p:nvSpPr>
          <p:cNvPr id="7" name="Oval 6">
            <a:extLst>
              <a:ext uri="{FF2B5EF4-FFF2-40B4-BE49-F238E27FC236}">
                <a16:creationId xmlns:a16="http://schemas.microsoft.com/office/drawing/2014/main" id="{60A5D7C6-F310-4CBB-A8F2-8BB82EE96D36}"/>
              </a:ext>
            </a:extLst>
          </p:cNvPr>
          <p:cNvSpPr/>
          <p:nvPr/>
        </p:nvSpPr>
        <p:spPr>
          <a:xfrm>
            <a:off x="4674821" y="3909078"/>
            <a:ext cx="1410789" cy="73152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a:t>Company D</a:t>
            </a:r>
            <a:endParaRPr lang="en-NL" dirty="0"/>
          </a:p>
        </p:txBody>
      </p:sp>
      <p:sp>
        <p:nvSpPr>
          <p:cNvPr id="8" name="Oval 7">
            <a:extLst>
              <a:ext uri="{FF2B5EF4-FFF2-40B4-BE49-F238E27FC236}">
                <a16:creationId xmlns:a16="http://schemas.microsoft.com/office/drawing/2014/main" id="{1593DDFD-3346-4ABE-8BA1-B0D6939409D8}"/>
              </a:ext>
            </a:extLst>
          </p:cNvPr>
          <p:cNvSpPr/>
          <p:nvPr/>
        </p:nvSpPr>
        <p:spPr>
          <a:xfrm>
            <a:off x="2388821" y="3765386"/>
            <a:ext cx="1410789" cy="73152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a:t>Company E</a:t>
            </a:r>
            <a:endParaRPr lang="en-NL" dirty="0"/>
          </a:p>
        </p:txBody>
      </p:sp>
      <p:sp>
        <p:nvSpPr>
          <p:cNvPr id="9" name="Oval 8">
            <a:extLst>
              <a:ext uri="{FF2B5EF4-FFF2-40B4-BE49-F238E27FC236}">
                <a16:creationId xmlns:a16="http://schemas.microsoft.com/office/drawing/2014/main" id="{79582BC5-C11E-4EC7-A063-1E7107512B8F}"/>
              </a:ext>
            </a:extLst>
          </p:cNvPr>
          <p:cNvSpPr/>
          <p:nvPr/>
        </p:nvSpPr>
        <p:spPr>
          <a:xfrm>
            <a:off x="1800001" y="2252816"/>
            <a:ext cx="1410789" cy="73152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Company F</a:t>
            </a:r>
            <a:endParaRPr lang="en-NL" dirty="0"/>
          </a:p>
        </p:txBody>
      </p:sp>
      <p:sp>
        <p:nvSpPr>
          <p:cNvPr id="10" name="Freeform: Shape 9">
            <a:extLst>
              <a:ext uri="{FF2B5EF4-FFF2-40B4-BE49-F238E27FC236}">
                <a16:creationId xmlns:a16="http://schemas.microsoft.com/office/drawing/2014/main" id="{38558D93-ED07-4F5D-ACAC-A3A7BD8C5992}"/>
              </a:ext>
            </a:extLst>
          </p:cNvPr>
          <p:cNvSpPr/>
          <p:nvPr/>
        </p:nvSpPr>
        <p:spPr>
          <a:xfrm>
            <a:off x="3528505" y="2185851"/>
            <a:ext cx="2017319" cy="1628503"/>
          </a:xfrm>
          <a:custGeom>
            <a:avLst/>
            <a:gdLst>
              <a:gd name="connsiteX0" fmla="*/ 275605 w 2017319"/>
              <a:gd name="connsiteY0" fmla="*/ 278675 h 1628503"/>
              <a:gd name="connsiteX1" fmla="*/ 275605 w 2017319"/>
              <a:gd name="connsiteY1" fmla="*/ 278675 h 1628503"/>
              <a:gd name="connsiteX2" fmla="*/ 232062 w 2017319"/>
              <a:gd name="connsiteY2" fmla="*/ 339635 h 1628503"/>
              <a:gd name="connsiteX3" fmla="*/ 214645 w 2017319"/>
              <a:gd name="connsiteY3" fmla="*/ 435429 h 1628503"/>
              <a:gd name="connsiteX4" fmla="*/ 205936 w 2017319"/>
              <a:gd name="connsiteY4" fmla="*/ 470263 h 1628503"/>
              <a:gd name="connsiteX5" fmla="*/ 188519 w 2017319"/>
              <a:gd name="connsiteY5" fmla="*/ 522515 h 1628503"/>
              <a:gd name="connsiteX6" fmla="*/ 179810 w 2017319"/>
              <a:gd name="connsiteY6" fmla="*/ 566058 h 1628503"/>
              <a:gd name="connsiteX7" fmla="*/ 171102 w 2017319"/>
              <a:gd name="connsiteY7" fmla="*/ 592183 h 1628503"/>
              <a:gd name="connsiteX8" fmla="*/ 162393 w 2017319"/>
              <a:gd name="connsiteY8" fmla="*/ 627018 h 1628503"/>
              <a:gd name="connsiteX9" fmla="*/ 153685 w 2017319"/>
              <a:gd name="connsiteY9" fmla="*/ 722812 h 1628503"/>
              <a:gd name="connsiteX10" fmla="*/ 127559 w 2017319"/>
              <a:gd name="connsiteY10" fmla="*/ 731520 h 1628503"/>
              <a:gd name="connsiteX11" fmla="*/ 84016 w 2017319"/>
              <a:gd name="connsiteY11" fmla="*/ 757646 h 1628503"/>
              <a:gd name="connsiteX12" fmla="*/ 57890 w 2017319"/>
              <a:gd name="connsiteY12" fmla="*/ 775063 h 1628503"/>
              <a:gd name="connsiteX13" fmla="*/ 14347 w 2017319"/>
              <a:gd name="connsiteY13" fmla="*/ 836023 h 1628503"/>
              <a:gd name="connsiteX14" fmla="*/ 23056 w 2017319"/>
              <a:gd name="connsiteY14" fmla="*/ 1062446 h 1628503"/>
              <a:gd name="connsiteX15" fmla="*/ 57890 w 2017319"/>
              <a:gd name="connsiteY15" fmla="*/ 1088572 h 1628503"/>
              <a:gd name="connsiteX16" fmla="*/ 127559 w 2017319"/>
              <a:gd name="connsiteY16" fmla="*/ 1123406 h 1628503"/>
              <a:gd name="connsiteX17" fmla="*/ 179810 w 2017319"/>
              <a:gd name="connsiteY17" fmla="*/ 1158240 h 1628503"/>
              <a:gd name="connsiteX18" fmla="*/ 214645 w 2017319"/>
              <a:gd name="connsiteY18" fmla="*/ 1175658 h 1628503"/>
              <a:gd name="connsiteX19" fmla="*/ 275605 w 2017319"/>
              <a:gd name="connsiteY19" fmla="*/ 1219200 h 1628503"/>
              <a:gd name="connsiteX20" fmla="*/ 327856 w 2017319"/>
              <a:gd name="connsiteY20" fmla="*/ 1262743 h 1628503"/>
              <a:gd name="connsiteX21" fmla="*/ 353982 w 2017319"/>
              <a:gd name="connsiteY21" fmla="*/ 1280160 h 1628503"/>
              <a:gd name="connsiteX22" fmla="*/ 423650 w 2017319"/>
              <a:gd name="connsiteY22" fmla="*/ 1358538 h 1628503"/>
              <a:gd name="connsiteX23" fmla="*/ 432359 w 2017319"/>
              <a:gd name="connsiteY23" fmla="*/ 1384663 h 1628503"/>
              <a:gd name="connsiteX24" fmla="*/ 449776 w 2017319"/>
              <a:gd name="connsiteY24" fmla="*/ 1532709 h 1628503"/>
              <a:gd name="connsiteX25" fmla="*/ 458485 w 2017319"/>
              <a:gd name="connsiteY25" fmla="*/ 1558835 h 1628503"/>
              <a:gd name="connsiteX26" fmla="*/ 493319 w 2017319"/>
              <a:gd name="connsiteY26" fmla="*/ 1584960 h 1628503"/>
              <a:gd name="connsiteX27" fmla="*/ 502027 w 2017319"/>
              <a:gd name="connsiteY27" fmla="*/ 1611086 h 1628503"/>
              <a:gd name="connsiteX28" fmla="*/ 562987 w 2017319"/>
              <a:gd name="connsiteY28" fmla="*/ 1628503 h 1628503"/>
              <a:gd name="connsiteX29" fmla="*/ 711033 w 2017319"/>
              <a:gd name="connsiteY29" fmla="*/ 1619795 h 1628503"/>
              <a:gd name="connsiteX30" fmla="*/ 763285 w 2017319"/>
              <a:gd name="connsiteY30" fmla="*/ 1602378 h 1628503"/>
              <a:gd name="connsiteX31" fmla="*/ 798119 w 2017319"/>
              <a:gd name="connsiteY31" fmla="*/ 1576252 h 1628503"/>
              <a:gd name="connsiteX32" fmla="*/ 824245 w 2017319"/>
              <a:gd name="connsiteY32" fmla="*/ 1567543 h 1628503"/>
              <a:gd name="connsiteX33" fmla="*/ 902622 w 2017319"/>
              <a:gd name="connsiteY33" fmla="*/ 1515292 h 1628503"/>
              <a:gd name="connsiteX34" fmla="*/ 928747 w 2017319"/>
              <a:gd name="connsiteY34" fmla="*/ 1497875 h 1628503"/>
              <a:gd name="connsiteX35" fmla="*/ 954873 w 2017319"/>
              <a:gd name="connsiteY35" fmla="*/ 1480458 h 1628503"/>
              <a:gd name="connsiteX36" fmla="*/ 972290 w 2017319"/>
              <a:gd name="connsiteY36" fmla="*/ 1463040 h 1628503"/>
              <a:gd name="connsiteX37" fmla="*/ 998416 w 2017319"/>
              <a:gd name="connsiteY37" fmla="*/ 1454332 h 1628503"/>
              <a:gd name="connsiteX38" fmla="*/ 1076793 w 2017319"/>
              <a:gd name="connsiteY38" fmla="*/ 1393372 h 1628503"/>
              <a:gd name="connsiteX39" fmla="*/ 1129045 w 2017319"/>
              <a:gd name="connsiteY39" fmla="*/ 1367246 h 1628503"/>
              <a:gd name="connsiteX40" fmla="*/ 1146462 w 2017319"/>
              <a:gd name="connsiteY40" fmla="*/ 1341120 h 1628503"/>
              <a:gd name="connsiteX41" fmla="*/ 1172587 w 2017319"/>
              <a:gd name="connsiteY41" fmla="*/ 1288869 h 1628503"/>
              <a:gd name="connsiteX42" fmla="*/ 1259673 w 2017319"/>
              <a:gd name="connsiteY42" fmla="*/ 1236618 h 1628503"/>
              <a:gd name="connsiteX43" fmla="*/ 1303216 w 2017319"/>
              <a:gd name="connsiteY43" fmla="*/ 1227909 h 1628503"/>
              <a:gd name="connsiteX44" fmla="*/ 1573182 w 2017319"/>
              <a:gd name="connsiteY44" fmla="*/ 1219200 h 1628503"/>
              <a:gd name="connsiteX45" fmla="*/ 1599307 w 2017319"/>
              <a:gd name="connsiteY45" fmla="*/ 1201783 h 1628503"/>
              <a:gd name="connsiteX46" fmla="*/ 1703810 w 2017319"/>
              <a:gd name="connsiteY46" fmla="*/ 1193075 h 1628503"/>
              <a:gd name="connsiteX47" fmla="*/ 2017319 w 2017319"/>
              <a:gd name="connsiteY47" fmla="*/ 870858 h 1628503"/>
              <a:gd name="connsiteX48" fmla="*/ 1991193 w 2017319"/>
              <a:gd name="connsiteY48" fmla="*/ 792480 h 1628503"/>
              <a:gd name="connsiteX49" fmla="*/ 1956359 w 2017319"/>
              <a:gd name="connsiteY49" fmla="*/ 740229 h 1628503"/>
              <a:gd name="connsiteX50" fmla="*/ 1938942 w 2017319"/>
              <a:gd name="connsiteY50" fmla="*/ 714103 h 1628503"/>
              <a:gd name="connsiteX51" fmla="*/ 1921525 w 2017319"/>
              <a:gd name="connsiteY51" fmla="*/ 679269 h 1628503"/>
              <a:gd name="connsiteX52" fmla="*/ 1895399 w 2017319"/>
              <a:gd name="connsiteY52" fmla="*/ 644435 h 1628503"/>
              <a:gd name="connsiteX53" fmla="*/ 1825730 w 2017319"/>
              <a:gd name="connsiteY53" fmla="*/ 522515 h 1628503"/>
              <a:gd name="connsiteX54" fmla="*/ 1790896 w 2017319"/>
              <a:gd name="connsiteY54" fmla="*/ 478972 h 1628503"/>
              <a:gd name="connsiteX55" fmla="*/ 1756062 w 2017319"/>
              <a:gd name="connsiteY55" fmla="*/ 461555 h 1628503"/>
              <a:gd name="connsiteX56" fmla="*/ 1729936 w 2017319"/>
              <a:gd name="connsiteY56" fmla="*/ 444138 h 1628503"/>
              <a:gd name="connsiteX57" fmla="*/ 1677685 w 2017319"/>
              <a:gd name="connsiteY57" fmla="*/ 426720 h 1628503"/>
              <a:gd name="connsiteX58" fmla="*/ 1634142 w 2017319"/>
              <a:gd name="connsiteY58" fmla="*/ 391886 h 1628503"/>
              <a:gd name="connsiteX59" fmla="*/ 1608016 w 2017319"/>
              <a:gd name="connsiteY59" fmla="*/ 374469 h 1628503"/>
              <a:gd name="connsiteX60" fmla="*/ 1590599 w 2017319"/>
              <a:gd name="connsiteY60" fmla="*/ 339635 h 1628503"/>
              <a:gd name="connsiteX61" fmla="*/ 1599307 w 2017319"/>
              <a:gd name="connsiteY61" fmla="*/ 296092 h 1628503"/>
              <a:gd name="connsiteX62" fmla="*/ 1616725 w 2017319"/>
              <a:gd name="connsiteY62" fmla="*/ 278675 h 1628503"/>
              <a:gd name="connsiteX63" fmla="*/ 1686393 w 2017319"/>
              <a:gd name="connsiteY63" fmla="*/ 209006 h 1628503"/>
              <a:gd name="connsiteX64" fmla="*/ 1729936 w 2017319"/>
              <a:gd name="connsiteY64" fmla="*/ 156755 h 1628503"/>
              <a:gd name="connsiteX65" fmla="*/ 1764770 w 2017319"/>
              <a:gd name="connsiteY65" fmla="*/ 104503 h 1628503"/>
              <a:gd name="connsiteX66" fmla="*/ 1756062 w 2017319"/>
              <a:gd name="connsiteY66" fmla="*/ 69669 h 1628503"/>
              <a:gd name="connsiteX67" fmla="*/ 1703810 w 2017319"/>
              <a:gd name="connsiteY67" fmla="*/ 17418 h 1628503"/>
              <a:gd name="connsiteX68" fmla="*/ 1668976 w 2017319"/>
              <a:gd name="connsiteY68" fmla="*/ 0 h 1628503"/>
              <a:gd name="connsiteX69" fmla="*/ 1468679 w 2017319"/>
              <a:gd name="connsiteY69" fmla="*/ 8709 h 1628503"/>
              <a:gd name="connsiteX70" fmla="*/ 1416427 w 2017319"/>
              <a:gd name="connsiteY70" fmla="*/ 17418 h 1628503"/>
              <a:gd name="connsiteX71" fmla="*/ 1390302 w 2017319"/>
              <a:gd name="connsiteY71" fmla="*/ 26126 h 1628503"/>
              <a:gd name="connsiteX72" fmla="*/ 1259673 w 2017319"/>
              <a:gd name="connsiteY72" fmla="*/ 34835 h 1628503"/>
              <a:gd name="connsiteX73" fmla="*/ 1207422 w 2017319"/>
              <a:gd name="connsiteY73" fmla="*/ 52252 h 1628503"/>
              <a:gd name="connsiteX74" fmla="*/ 1172587 w 2017319"/>
              <a:gd name="connsiteY74" fmla="*/ 69669 h 1628503"/>
              <a:gd name="connsiteX75" fmla="*/ 1129045 w 2017319"/>
              <a:gd name="connsiteY75" fmla="*/ 78378 h 1628503"/>
              <a:gd name="connsiteX76" fmla="*/ 1102919 w 2017319"/>
              <a:gd name="connsiteY76" fmla="*/ 87086 h 1628503"/>
              <a:gd name="connsiteX77" fmla="*/ 980999 w 2017319"/>
              <a:gd name="connsiteY77" fmla="*/ 69669 h 1628503"/>
              <a:gd name="connsiteX78" fmla="*/ 928747 w 2017319"/>
              <a:gd name="connsiteY78" fmla="*/ 34835 h 1628503"/>
              <a:gd name="connsiteX79" fmla="*/ 902622 w 2017319"/>
              <a:gd name="connsiteY79" fmla="*/ 17418 h 1628503"/>
              <a:gd name="connsiteX80" fmla="*/ 850370 w 2017319"/>
              <a:gd name="connsiteY80" fmla="*/ 26126 h 1628503"/>
              <a:gd name="connsiteX81" fmla="*/ 815536 w 2017319"/>
              <a:gd name="connsiteY81" fmla="*/ 78378 h 1628503"/>
              <a:gd name="connsiteX82" fmla="*/ 789410 w 2017319"/>
              <a:gd name="connsiteY82" fmla="*/ 191589 h 1628503"/>
              <a:gd name="connsiteX83" fmla="*/ 780702 w 2017319"/>
              <a:gd name="connsiteY83" fmla="*/ 217715 h 1628503"/>
              <a:gd name="connsiteX84" fmla="*/ 763285 w 2017319"/>
              <a:gd name="connsiteY84" fmla="*/ 383178 h 1628503"/>
              <a:gd name="connsiteX85" fmla="*/ 754576 w 2017319"/>
              <a:gd name="connsiteY85" fmla="*/ 609600 h 1628503"/>
              <a:gd name="connsiteX86" fmla="*/ 745867 w 2017319"/>
              <a:gd name="connsiteY86" fmla="*/ 661852 h 1628503"/>
              <a:gd name="connsiteX87" fmla="*/ 728450 w 2017319"/>
              <a:gd name="connsiteY87" fmla="*/ 687978 h 1628503"/>
              <a:gd name="connsiteX88" fmla="*/ 693616 w 2017319"/>
              <a:gd name="connsiteY88" fmla="*/ 731520 h 1628503"/>
              <a:gd name="connsiteX89" fmla="*/ 641365 w 2017319"/>
              <a:gd name="connsiteY89" fmla="*/ 714103 h 1628503"/>
              <a:gd name="connsiteX90" fmla="*/ 597822 w 2017319"/>
              <a:gd name="connsiteY90" fmla="*/ 644435 h 1628503"/>
              <a:gd name="connsiteX91" fmla="*/ 562987 w 2017319"/>
              <a:gd name="connsiteY91" fmla="*/ 600892 h 1628503"/>
              <a:gd name="connsiteX92" fmla="*/ 536862 w 2017319"/>
              <a:gd name="connsiteY92" fmla="*/ 548640 h 1628503"/>
              <a:gd name="connsiteX93" fmla="*/ 519445 w 2017319"/>
              <a:gd name="connsiteY93" fmla="*/ 470263 h 1628503"/>
              <a:gd name="connsiteX94" fmla="*/ 502027 w 2017319"/>
              <a:gd name="connsiteY94" fmla="*/ 452846 h 1628503"/>
              <a:gd name="connsiteX95" fmla="*/ 502027 w 2017319"/>
              <a:gd name="connsiteY95" fmla="*/ 322218 h 1628503"/>
              <a:gd name="connsiteX96" fmla="*/ 293022 w 2017319"/>
              <a:gd name="connsiteY96" fmla="*/ 209006 h 1628503"/>
              <a:gd name="connsiteX97" fmla="*/ 275605 w 2017319"/>
              <a:gd name="connsiteY97" fmla="*/ 278675 h 162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17319" h="1628503">
                <a:moveTo>
                  <a:pt x="275605" y="278675"/>
                </a:moveTo>
                <a:lnTo>
                  <a:pt x="275605" y="278675"/>
                </a:lnTo>
                <a:cubicBezTo>
                  <a:pt x="261091" y="298995"/>
                  <a:pt x="243230" y="317300"/>
                  <a:pt x="232062" y="339635"/>
                </a:cubicBezTo>
                <a:cubicBezTo>
                  <a:pt x="228947" y="345865"/>
                  <a:pt x="214982" y="433743"/>
                  <a:pt x="214645" y="435429"/>
                </a:cubicBezTo>
                <a:cubicBezTo>
                  <a:pt x="212298" y="447165"/>
                  <a:pt x="209375" y="458799"/>
                  <a:pt x="205936" y="470263"/>
                </a:cubicBezTo>
                <a:cubicBezTo>
                  <a:pt x="200660" y="487848"/>
                  <a:pt x="192120" y="504512"/>
                  <a:pt x="188519" y="522515"/>
                </a:cubicBezTo>
                <a:cubicBezTo>
                  <a:pt x="185616" y="537029"/>
                  <a:pt x="183400" y="551698"/>
                  <a:pt x="179810" y="566058"/>
                </a:cubicBezTo>
                <a:cubicBezTo>
                  <a:pt x="177584" y="574963"/>
                  <a:pt x="173624" y="583357"/>
                  <a:pt x="171102" y="592183"/>
                </a:cubicBezTo>
                <a:cubicBezTo>
                  <a:pt x="167814" y="603692"/>
                  <a:pt x="165296" y="615406"/>
                  <a:pt x="162393" y="627018"/>
                </a:cubicBezTo>
                <a:cubicBezTo>
                  <a:pt x="159490" y="658949"/>
                  <a:pt x="163824" y="692394"/>
                  <a:pt x="153685" y="722812"/>
                </a:cubicBezTo>
                <a:cubicBezTo>
                  <a:pt x="150782" y="731521"/>
                  <a:pt x="135430" y="726797"/>
                  <a:pt x="127559" y="731520"/>
                </a:cubicBezTo>
                <a:cubicBezTo>
                  <a:pt x="67789" y="767382"/>
                  <a:pt x="158026" y="732978"/>
                  <a:pt x="84016" y="757646"/>
                </a:cubicBezTo>
                <a:cubicBezTo>
                  <a:pt x="75307" y="763452"/>
                  <a:pt x="65291" y="767662"/>
                  <a:pt x="57890" y="775063"/>
                </a:cubicBezTo>
                <a:cubicBezTo>
                  <a:pt x="47097" y="785856"/>
                  <a:pt x="24232" y="821196"/>
                  <a:pt x="14347" y="836023"/>
                </a:cubicBezTo>
                <a:cubicBezTo>
                  <a:pt x="-3084" y="923185"/>
                  <a:pt x="-9356" y="932796"/>
                  <a:pt x="23056" y="1062446"/>
                </a:cubicBezTo>
                <a:cubicBezTo>
                  <a:pt x="26576" y="1076527"/>
                  <a:pt x="45353" y="1081259"/>
                  <a:pt x="57890" y="1088572"/>
                </a:cubicBezTo>
                <a:cubicBezTo>
                  <a:pt x="80317" y="1101655"/>
                  <a:pt x="105956" y="1109004"/>
                  <a:pt x="127559" y="1123406"/>
                </a:cubicBezTo>
                <a:cubicBezTo>
                  <a:pt x="144976" y="1135017"/>
                  <a:pt x="161860" y="1147470"/>
                  <a:pt x="179810" y="1158240"/>
                </a:cubicBezTo>
                <a:cubicBezTo>
                  <a:pt x="190942" y="1164919"/>
                  <a:pt x="204081" y="1168112"/>
                  <a:pt x="214645" y="1175658"/>
                </a:cubicBezTo>
                <a:cubicBezTo>
                  <a:pt x="297019" y="1234497"/>
                  <a:pt x="180138" y="1171468"/>
                  <a:pt x="275605" y="1219200"/>
                </a:cubicBezTo>
                <a:cubicBezTo>
                  <a:pt x="300358" y="1243954"/>
                  <a:pt x="291627" y="1236866"/>
                  <a:pt x="327856" y="1262743"/>
                </a:cubicBezTo>
                <a:cubicBezTo>
                  <a:pt x="336373" y="1268826"/>
                  <a:pt x="346159" y="1273206"/>
                  <a:pt x="353982" y="1280160"/>
                </a:cubicBezTo>
                <a:cubicBezTo>
                  <a:pt x="374756" y="1298626"/>
                  <a:pt x="409090" y="1329418"/>
                  <a:pt x="423650" y="1358538"/>
                </a:cubicBezTo>
                <a:cubicBezTo>
                  <a:pt x="427755" y="1366748"/>
                  <a:pt x="429456" y="1375955"/>
                  <a:pt x="432359" y="1384663"/>
                </a:cubicBezTo>
                <a:cubicBezTo>
                  <a:pt x="439008" y="1471108"/>
                  <a:pt x="432828" y="1473394"/>
                  <a:pt x="449776" y="1532709"/>
                </a:cubicBezTo>
                <a:cubicBezTo>
                  <a:pt x="452298" y="1541536"/>
                  <a:pt x="452608" y="1551783"/>
                  <a:pt x="458485" y="1558835"/>
                </a:cubicBezTo>
                <a:cubicBezTo>
                  <a:pt x="467777" y="1569985"/>
                  <a:pt x="481708" y="1576252"/>
                  <a:pt x="493319" y="1584960"/>
                </a:cubicBezTo>
                <a:cubicBezTo>
                  <a:pt x="496222" y="1593669"/>
                  <a:pt x="495536" y="1604595"/>
                  <a:pt x="502027" y="1611086"/>
                </a:cubicBezTo>
                <a:cubicBezTo>
                  <a:pt x="506193" y="1615252"/>
                  <a:pt x="562683" y="1628427"/>
                  <a:pt x="562987" y="1628503"/>
                </a:cubicBezTo>
                <a:cubicBezTo>
                  <a:pt x="612336" y="1625600"/>
                  <a:pt x="662014" y="1626189"/>
                  <a:pt x="711033" y="1619795"/>
                </a:cubicBezTo>
                <a:cubicBezTo>
                  <a:pt x="729238" y="1617420"/>
                  <a:pt x="763285" y="1602378"/>
                  <a:pt x="763285" y="1602378"/>
                </a:cubicBezTo>
                <a:cubicBezTo>
                  <a:pt x="774896" y="1593669"/>
                  <a:pt x="785517" y="1583453"/>
                  <a:pt x="798119" y="1576252"/>
                </a:cubicBezTo>
                <a:cubicBezTo>
                  <a:pt x="806089" y="1571697"/>
                  <a:pt x="816316" y="1572168"/>
                  <a:pt x="824245" y="1567543"/>
                </a:cubicBezTo>
                <a:cubicBezTo>
                  <a:pt x="851367" y="1551722"/>
                  <a:pt x="876496" y="1532709"/>
                  <a:pt x="902622" y="1515292"/>
                </a:cubicBezTo>
                <a:lnTo>
                  <a:pt x="928747" y="1497875"/>
                </a:lnTo>
                <a:cubicBezTo>
                  <a:pt x="937456" y="1492069"/>
                  <a:pt x="947472" y="1487859"/>
                  <a:pt x="954873" y="1480458"/>
                </a:cubicBezTo>
                <a:cubicBezTo>
                  <a:pt x="960679" y="1474652"/>
                  <a:pt x="965249" y="1467264"/>
                  <a:pt x="972290" y="1463040"/>
                </a:cubicBezTo>
                <a:cubicBezTo>
                  <a:pt x="980161" y="1458317"/>
                  <a:pt x="989707" y="1457235"/>
                  <a:pt x="998416" y="1454332"/>
                </a:cubicBezTo>
                <a:cubicBezTo>
                  <a:pt x="1024542" y="1434012"/>
                  <a:pt x="1045394" y="1403839"/>
                  <a:pt x="1076793" y="1393372"/>
                </a:cubicBezTo>
                <a:cubicBezTo>
                  <a:pt x="1112848" y="1381353"/>
                  <a:pt x="1095281" y="1389755"/>
                  <a:pt x="1129045" y="1367246"/>
                </a:cubicBezTo>
                <a:cubicBezTo>
                  <a:pt x="1134851" y="1358537"/>
                  <a:pt x="1141781" y="1350482"/>
                  <a:pt x="1146462" y="1341120"/>
                </a:cubicBezTo>
                <a:cubicBezTo>
                  <a:pt x="1158195" y="1317653"/>
                  <a:pt x="1150403" y="1308280"/>
                  <a:pt x="1172587" y="1288869"/>
                </a:cubicBezTo>
                <a:cubicBezTo>
                  <a:pt x="1184816" y="1278169"/>
                  <a:pt x="1237636" y="1243964"/>
                  <a:pt x="1259673" y="1236618"/>
                </a:cubicBezTo>
                <a:cubicBezTo>
                  <a:pt x="1273715" y="1231937"/>
                  <a:pt x="1288437" y="1228730"/>
                  <a:pt x="1303216" y="1227909"/>
                </a:cubicBezTo>
                <a:cubicBezTo>
                  <a:pt x="1393113" y="1222914"/>
                  <a:pt x="1483193" y="1222103"/>
                  <a:pt x="1573182" y="1219200"/>
                </a:cubicBezTo>
                <a:cubicBezTo>
                  <a:pt x="1581890" y="1213394"/>
                  <a:pt x="1589946" y="1206464"/>
                  <a:pt x="1599307" y="1201783"/>
                </a:cubicBezTo>
                <a:cubicBezTo>
                  <a:pt x="1633246" y="1184814"/>
                  <a:pt x="1664557" y="1193075"/>
                  <a:pt x="1703810" y="1193075"/>
                </a:cubicBezTo>
                <a:lnTo>
                  <a:pt x="2017319" y="870858"/>
                </a:lnTo>
                <a:cubicBezTo>
                  <a:pt x="2008610" y="844732"/>
                  <a:pt x="2002839" y="817436"/>
                  <a:pt x="1991193" y="792480"/>
                </a:cubicBezTo>
                <a:cubicBezTo>
                  <a:pt x="1982341" y="773511"/>
                  <a:pt x="1967970" y="757646"/>
                  <a:pt x="1956359" y="740229"/>
                </a:cubicBezTo>
                <a:lnTo>
                  <a:pt x="1938942" y="714103"/>
                </a:lnTo>
                <a:cubicBezTo>
                  <a:pt x="1931741" y="703301"/>
                  <a:pt x="1928405" y="690278"/>
                  <a:pt x="1921525" y="679269"/>
                </a:cubicBezTo>
                <a:cubicBezTo>
                  <a:pt x="1913832" y="666961"/>
                  <a:pt x="1902712" y="656972"/>
                  <a:pt x="1895399" y="644435"/>
                </a:cubicBezTo>
                <a:cubicBezTo>
                  <a:pt x="1856881" y="578405"/>
                  <a:pt x="1870390" y="578341"/>
                  <a:pt x="1825730" y="522515"/>
                </a:cubicBezTo>
                <a:cubicBezTo>
                  <a:pt x="1814119" y="508001"/>
                  <a:pt x="1804884" y="491212"/>
                  <a:pt x="1790896" y="478972"/>
                </a:cubicBezTo>
                <a:cubicBezTo>
                  <a:pt x="1781126" y="470423"/>
                  <a:pt x="1767333" y="467996"/>
                  <a:pt x="1756062" y="461555"/>
                </a:cubicBezTo>
                <a:cubicBezTo>
                  <a:pt x="1746975" y="456362"/>
                  <a:pt x="1739500" y="448389"/>
                  <a:pt x="1729936" y="444138"/>
                </a:cubicBezTo>
                <a:cubicBezTo>
                  <a:pt x="1713159" y="436681"/>
                  <a:pt x="1677685" y="426720"/>
                  <a:pt x="1677685" y="426720"/>
                </a:cubicBezTo>
                <a:cubicBezTo>
                  <a:pt x="1663171" y="415109"/>
                  <a:pt x="1649012" y="403038"/>
                  <a:pt x="1634142" y="391886"/>
                </a:cubicBezTo>
                <a:cubicBezTo>
                  <a:pt x="1625769" y="385606"/>
                  <a:pt x="1614717" y="382510"/>
                  <a:pt x="1608016" y="374469"/>
                </a:cubicBezTo>
                <a:cubicBezTo>
                  <a:pt x="1599705" y="364496"/>
                  <a:pt x="1596405" y="351246"/>
                  <a:pt x="1590599" y="339635"/>
                </a:cubicBezTo>
                <a:cubicBezTo>
                  <a:pt x="1593502" y="325121"/>
                  <a:pt x="1593476" y="309697"/>
                  <a:pt x="1599307" y="296092"/>
                </a:cubicBezTo>
                <a:cubicBezTo>
                  <a:pt x="1602541" y="288545"/>
                  <a:pt x="1611596" y="285086"/>
                  <a:pt x="1616725" y="278675"/>
                </a:cubicBezTo>
                <a:cubicBezTo>
                  <a:pt x="1664719" y="218684"/>
                  <a:pt x="1587109" y="291744"/>
                  <a:pt x="1686393" y="209006"/>
                </a:cubicBezTo>
                <a:cubicBezTo>
                  <a:pt x="1733938" y="113916"/>
                  <a:pt x="1672492" y="222406"/>
                  <a:pt x="1729936" y="156755"/>
                </a:cubicBezTo>
                <a:cubicBezTo>
                  <a:pt x="1743720" y="141001"/>
                  <a:pt x="1764770" y="104503"/>
                  <a:pt x="1764770" y="104503"/>
                </a:cubicBezTo>
                <a:cubicBezTo>
                  <a:pt x="1761867" y="92892"/>
                  <a:pt x="1760777" y="80670"/>
                  <a:pt x="1756062" y="69669"/>
                </a:cubicBezTo>
                <a:cubicBezTo>
                  <a:pt x="1745297" y="44549"/>
                  <a:pt x="1726629" y="31680"/>
                  <a:pt x="1703810" y="17418"/>
                </a:cubicBezTo>
                <a:cubicBezTo>
                  <a:pt x="1692801" y="10538"/>
                  <a:pt x="1680587" y="5806"/>
                  <a:pt x="1668976" y="0"/>
                </a:cubicBezTo>
                <a:cubicBezTo>
                  <a:pt x="1602210" y="2903"/>
                  <a:pt x="1535349" y="4111"/>
                  <a:pt x="1468679" y="8709"/>
                </a:cubicBezTo>
                <a:cubicBezTo>
                  <a:pt x="1451063" y="9924"/>
                  <a:pt x="1433664" y="13588"/>
                  <a:pt x="1416427" y="17418"/>
                </a:cubicBezTo>
                <a:cubicBezTo>
                  <a:pt x="1407466" y="19409"/>
                  <a:pt x="1399425" y="25112"/>
                  <a:pt x="1390302" y="26126"/>
                </a:cubicBezTo>
                <a:cubicBezTo>
                  <a:pt x="1346929" y="30945"/>
                  <a:pt x="1303216" y="31932"/>
                  <a:pt x="1259673" y="34835"/>
                </a:cubicBezTo>
                <a:cubicBezTo>
                  <a:pt x="1242256" y="40641"/>
                  <a:pt x="1223843" y="44042"/>
                  <a:pt x="1207422" y="52252"/>
                </a:cubicBezTo>
                <a:cubicBezTo>
                  <a:pt x="1195810" y="58058"/>
                  <a:pt x="1184903" y="65564"/>
                  <a:pt x="1172587" y="69669"/>
                </a:cubicBezTo>
                <a:cubicBezTo>
                  <a:pt x="1158545" y="74350"/>
                  <a:pt x="1143405" y="74788"/>
                  <a:pt x="1129045" y="78378"/>
                </a:cubicBezTo>
                <a:cubicBezTo>
                  <a:pt x="1120139" y="80604"/>
                  <a:pt x="1111628" y="84183"/>
                  <a:pt x="1102919" y="87086"/>
                </a:cubicBezTo>
                <a:cubicBezTo>
                  <a:pt x="1092429" y="86132"/>
                  <a:pt x="1010502" y="86059"/>
                  <a:pt x="980999" y="69669"/>
                </a:cubicBezTo>
                <a:cubicBezTo>
                  <a:pt x="962700" y="59503"/>
                  <a:pt x="946164" y="46446"/>
                  <a:pt x="928747" y="34835"/>
                </a:cubicBezTo>
                <a:lnTo>
                  <a:pt x="902622" y="17418"/>
                </a:lnTo>
                <a:cubicBezTo>
                  <a:pt x="885205" y="20321"/>
                  <a:pt x="864836" y="16000"/>
                  <a:pt x="850370" y="26126"/>
                </a:cubicBezTo>
                <a:cubicBezTo>
                  <a:pt x="833221" y="38130"/>
                  <a:pt x="815536" y="78378"/>
                  <a:pt x="815536" y="78378"/>
                </a:cubicBezTo>
                <a:cubicBezTo>
                  <a:pt x="808627" y="112918"/>
                  <a:pt x="799912" y="160080"/>
                  <a:pt x="789410" y="191589"/>
                </a:cubicBezTo>
                <a:lnTo>
                  <a:pt x="780702" y="217715"/>
                </a:lnTo>
                <a:cubicBezTo>
                  <a:pt x="774896" y="272869"/>
                  <a:pt x="765417" y="327760"/>
                  <a:pt x="763285" y="383178"/>
                </a:cubicBezTo>
                <a:cubicBezTo>
                  <a:pt x="760382" y="458652"/>
                  <a:pt x="759288" y="534217"/>
                  <a:pt x="754576" y="609600"/>
                </a:cubicBezTo>
                <a:cubicBezTo>
                  <a:pt x="753474" y="627223"/>
                  <a:pt x="751451" y="645101"/>
                  <a:pt x="745867" y="661852"/>
                </a:cubicBezTo>
                <a:cubicBezTo>
                  <a:pt x="742557" y="671781"/>
                  <a:pt x="734256" y="679269"/>
                  <a:pt x="728450" y="687978"/>
                </a:cubicBezTo>
                <a:cubicBezTo>
                  <a:pt x="723012" y="704292"/>
                  <a:pt x="719877" y="731520"/>
                  <a:pt x="693616" y="731520"/>
                </a:cubicBezTo>
                <a:cubicBezTo>
                  <a:pt x="675257" y="731520"/>
                  <a:pt x="641365" y="714103"/>
                  <a:pt x="641365" y="714103"/>
                </a:cubicBezTo>
                <a:cubicBezTo>
                  <a:pt x="631529" y="697710"/>
                  <a:pt x="611226" y="662307"/>
                  <a:pt x="597822" y="644435"/>
                </a:cubicBezTo>
                <a:cubicBezTo>
                  <a:pt x="586669" y="629565"/>
                  <a:pt x="572966" y="616574"/>
                  <a:pt x="562987" y="600892"/>
                </a:cubicBezTo>
                <a:cubicBezTo>
                  <a:pt x="552532" y="584463"/>
                  <a:pt x="545570" y="566057"/>
                  <a:pt x="536862" y="548640"/>
                </a:cubicBezTo>
                <a:cubicBezTo>
                  <a:pt x="535947" y="544065"/>
                  <a:pt x="523542" y="478457"/>
                  <a:pt x="519445" y="470263"/>
                </a:cubicBezTo>
                <a:cubicBezTo>
                  <a:pt x="515773" y="462919"/>
                  <a:pt x="502986" y="461000"/>
                  <a:pt x="502027" y="452846"/>
                </a:cubicBezTo>
                <a:cubicBezTo>
                  <a:pt x="496939" y="409602"/>
                  <a:pt x="502027" y="365761"/>
                  <a:pt x="502027" y="322218"/>
                </a:cubicBezTo>
                <a:lnTo>
                  <a:pt x="293022" y="209006"/>
                </a:lnTo>
                <a:lnTo>
                  <a:pt x="275605" y="278675"/>
                </a:lnTo>
                <a:close/>
              </a:path>
            </a:pathLst>
          </a:cu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879A4494-7E53-414A-973C-4865667A5AB3}"/>
              </a:ext>
            </a:extLst>
          </p:cNvPr>
          <p:cNvSpPr txBox="1"/>
          <p:nvPr/>
        </p:nvSpPr>
        <p:spPr>
          <a:xfrm>
            <a:off x="4171405" y="2882154"/>
            <a:ext cx="1271452" cy="400110"/>
          </a:xfrm>
          <a:prstGeom prst="rect">
            <a:avLst/>
          </a:prstGeom>
          <a:noFill/>
        </p:spPr>
        <p:txBody>
          <a:bodyPr wrap="square" lIns="0" tIns="0" rIns="0" bIns="0" rtlCol="0">
            <a:spAutoFit/>
          </a:bodyPr>
          <a:lstStyle/>
          <a:p>
            <a:pPr algn="ctr"/>
            <a:r>
              <a:rPr lang="nl-NL" sz="1300" dirty="0" err="1"/>
              <a:t>Collective</a:t>
            </a:r>
            <a:r>
              <a:rPr lang="nl-NL" sz="1300" dirty="0"/>
              <a:t> Dataset</a:t>
            </a:r>
            <a:endParaRPr lang="en-NL" sz="1300" dirty="0" err="1"/>
          </a:p>
        </p:txBody>
      </p:sp>
      <p:sp>
        <p:nvSpPr>
          <p:cNvPr id="12" name="Arrow: Left-Right 11">
            <a:extLst>
              <a:ext uri="{FF2B5EF4-FFF2-40B4-BE49-F238E27FC236}">
                <a16:creationId xmlns:a16="http://schemas.microsoft.com/office/drawing/2014/main" id="{E672E0E9-AD67-4B66-AF84-3CDC438C8170}"/>
              </a:ext>
            </a:extLst>
          </p:cNvPr>
          <p:cNvSpPr/>
          <p:nvPr/>
        </p:nvSpPr>
        <p:spPr>
          <a:xfrm rot="3346604">
            <a:off x="4232547" y="1912964"/>
            <a:ext cx="579174" cy="295404"/>
          </a:xfrm>
          <a:prstGeom prst="leftRightArrow">
            <a:avLst>
              <a:gd name="adj1" fmla="val 334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Arrow: Left-Right 12">
            <a:extLst>
              <a:ext uri="{FF2B5EF4-FFF2-40B4-BE49-F238E27FC236}">
                <a16:creationId xmlns:a16="http://schemas.microsoft.com/office/drawing/2014/main" id="{64455A03-BE1A-41F0-9E50-1EF683EFE61C}"/>
              </a:ext>
            </a:extLst>
          </p:cNvPr>
          <p:cNvSpPr/>
          <p:nvPr/>
        </p:nvSpPr>
        <p:spPr>
          <a:xfrm rot="20128262">
            <a:off x="5360022" y="2604162"/>
            <a:ext cx="700321" cy="295404"/>
          </a:xfrm>
          <a:prstGeom prst="leftRightArrow">
            <a:avLst>
              <a:gd name="adj1" fmla="val 33419"/>
              <a:gd name="adj2" fmla="val 5000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14" name="Arrow: Left-Right 13">
            <a:extLst>
              <a:ext uri="{FF2B5EF4-FFF2-40B4-BE49-F238E27FC236}">
                <a16:creationId xmlns:a16="http://schemas.microsoft.com/office/drawing/2014/main" id="{48634CBD-DC91-4A6D-A3EE-08EA673F85BA}"/>
              </a:ext>
            </a:extLst>
          </p:cNvPr>
          <p:cNvSpPr/>
          <p:nvPr/>
        </p:nvSpPr>
        <p:spPr>
          <a:xfrm rot="14845490">
            <a:off x="4711845" y="3497964"/>
            <a:ext cx="700321" cy="295404"/>
          </a:xfrm>
          <a:prstGeom prst="leftRightArrow">
            <a:avLst>
              <a:gd name="adj1" fmla="val 33419"/>
              <a:gd name="adj2"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15" name="Arrow: Left-Right 14">
            <a:extLst>
              <a:ext uri="{FF2B5EF4-FFF2-40B4-BE49-F238E27FC236}">
                <a16:creationId xmlns:a16="http://schemas.microsoft.com/office/drawing/2014/main" id="{F92F9CE9-2EC0-4068-A9EC-0C8518E6A47D}"/>
              </a:ext>
            </a:extLst>
          </p:cNvPr>
          <p:cNvSpPr/>
          <p:nvPr/>
        </p:nvSpPr>
        <p:spPr>
          <a:xfrm rot="18676338">
            <a:off x="3388170" y="3572696"/>
            <a:ext cx="700321" cy="295404"/>
          </a:xfrm>
          <a:prstGeom prst="leftRightArrow">
            <a:avLst>
              <a:gd name="adj1" fmla="val 33419"/>
              <a:gd name="adj2"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sp>
        <p:nvSpPr>
          <p:cNvPr id="16" name="Arrow: Left-Right 15">
            <a:extLst>
              <a:ext uri="{FF2B5EF4-FFF2-40B4-BE49-F238E27FC236}">
                <a16:creationId xmlns:a16="http://schemas.microsoft.com/office/drawing/2014/main" id="{390656DC-10BB-4AA4-8E6A-31C60ED6CFF5}"/>
              </a:ext>
            </a:extLst>
          </p:cNvPr>
          <p:cNvSpPr/>
          <p:nvPr/>
        </p:nvSpPr>
        <p:spPr>
          <a:xfrm rot="1065722">
            <a:off x="3009641" y="2650132"/>
            <a:ext cx="700321" cy="295404"/>
          </a:xfrm>
          <a:prstGeom prst="leftRightArrow">
            <a:avLst>
              <a:gd name="adj1" fmla="val 33419"/>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6D84C1FD-778A-45F9-A864-0AFF44AA5719}"/>
              </a:ext>
            </a:extLst>
          </p:cNvPr>
          <p:cNvSpPr/>
          <p:nvPr/>
        </p:nvSpPr>
        <p:spPr>
          <a:xfrm>
            <a:off x="5332814" y="1254711"/>
            <a:ext cx="1410789" cy="7315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Company B</a:t>
            </a:r>
            <a:endParaRPr lang="en-NL" dirty="0"/>
          </a:p>
        </p:txBody>
      </p:sp>
      <p:sp>
        <p:nvSpPr>
          <p:cNvPr id="18" name="Arrow: Left-Right 17">
            <a:extLst>
              <a:ext uri="{FF2B5EF4-FFF2-40B4-BE49-F238E27FC236}">
                <a16:creationId xmlns:a16="http://schemas.microsoft.com/office/drawing/2014/main" id="{EA0AF58A-0428-442B-96D6-9CD99EC0507F}"/>
              </a:ext>
            </a:extLst>
          </p:cNvPr>
          <p:cNvSpPr/>
          <p:nvPr/>
        </p:nvSpPr>
        <p:spPr>
          <a:xfrm rot="19006100">
            <a:off x="4833379" y="1901788"/>
            <a:ext cx="825385" cy="295404"/>
          </a:xfrm>
          <a:prstGeom prst="leftRightArrow">
            <a:avLst>
              <a:gd name="adj1" fmla="val 33419"/>
              <a:gd name="adj2" fmla="val 5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632726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500"/>
                            </p:stCondLst>
                            <p:childTnLst>
                              <p:par>
                                <p:cTn id="26" presetID="1" presetClass="entr" presetSubtype="0" fill="hold" grpId="0" nodeType="after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8558D93-ED07-4F5D-ACAC-A3A7BD8C5992}"/>
              </a:ext>
            </a:extLst>
          </p:cNvPr>
          <p:cNvSpPr/>
          <p:nvPr/>
        </p:nvSpPr>
        <p:spPr>
          <a:xfrm>
            <a:off x="3528505" y="2185851"/>
            <a:ext cx="2017319" cy="1628503"/>
          </a:xfrm>
          <a:custGeom>
            <a:avLst/>
            <a:gdLst>
              <a:gd name="connsiteX0" fmla="*/ 275605 w 2017319"/>
              <a:gd name="connsiteY0" fmla="*/ 278675 h 1628503"/>
              <a:gd name="connsiteX1" fmla="*/ 275605 w 2017319"/>
              <a:gd name="connsiteY1" fmla="*/ 278675 h 1628503"/>
              <a:gd name="connsiteX2" fmla="*/ 232062 w 2017319"/>
              <a:gd name="connsiteY2" fmla="*/ 339635 h 1628503"/>
              <a:gd name="connsiteX3" fmla="*/ 214645 w 2017319"/>
              <a:gd name="connsiteY3" fmla="*/ 435429 h 1628503"/>
              <a:gd name="connsiteX4" fmla="*/ 205936 w 2017319"/>
              <a:gd name="connsiteY4" fmla="*/ 470263 h 1628503"/>
              <a:gd name="connsiteX5" fmla="*/ 188519 w 2017319"/>
              <a:gd name="connsiteY5" fmla="*/ 522515 h 1628503"/>
              <a:gd name="connsiteX6" fmla="*/ 179810 w 2017319"/>
              <a:gd name="connsiteY6" fmla="*/ 566058 h 1628503"/>
              <a:gd name="connsiteX7" fmla="*/ 171102 w 2017319"/>
              <a:gd name="connsiteY7" fmla="*/ 592183 h 1628503"/>
              <a:gd name="connsiteX8" fmla="*/ 162393 w 2017319"/>
              <a:gd name="connsiteY8" fmla="*/ 627018 h 1628503"/>
              <a:gd name="connsiteX9" fmla="*/ 153685 w 2017319"/>
              <a:gd name="connsiteY9" fmla="*/ 722812 h 1628503"/>
              <a:gd name="connsiteX10" fmla="*/ 127559 w 2017319"/>
              <a:gd name="connsiteY10" fmla="*/ 731520 h 1628503"/>
              <a:gd name="connsiteX11" fmla="*/ 84016 w 2017319"/>
              <a:gd name="connsiteY11" fmla="*/ 757646 h 1628503"/>
              <a:gd name="connsiteX12" fmla="*/ 57890 w 2017319"/>
              <a:gd name="connsiteY12" fmla="*/ 775063 h 1628503"/>
              <a:gd name="connsiteX13" fmla="*/ 14347 w 2017319"/>
              <a:gd name="connsiteY13" fmla="*/ 836023 h 1628503"/>
              <a:gd name="connsiteX14" fmla="*/ 23056 w 2017319"/>
              <a:gd name="connsiteY14" fmla="*/ 1062446 h 1628503"/>
              <a:gd name="connsiteX15" fmla="*/ 57890 w 2017319"/>
              <a:gd name="connsiteY15" fmla="*/ 1088572 h 1628503"/>
              <a:gd name="connsiteX16" fmla="*/ 127559 w 2017319"/>
              <a:gd name="connsiteY16" fmla="*/ 1123406 h 1628503"/>
              <a:gd name="connsiteX17" fmla="*/ 179810 w 2017319"/>
              <a:gd name="connsiteY17" fmla="*/ 1158240 h 1628503"/>
              <a:gd name="connsiteX18" fmla="*/ 214645 w 2017319"/>
              <a:gd name="connsiteY18" fmla="*/ 1175658 h 1628503"/>
              <a:gd name="connsiteX19" fmla="*/ 275605 w 2017319"/>
              <a:gd name="connsiteY19" fmla="*/ 1219200 h 1628503"/>
              <a:gd name="connsiteX20" fmla="*/ 327856 w 2017319"/>
              <a:gd name="connsiteY20" fmla="*/ 1262743 h 1628503"/>
              <a:gd name="connsiteX21" fmla="*/ 353982 w 2017319"/>
              <a:gd name="connsiteY21" fmla="*/ 1280160 h 1628503"/>
              <a:gd name="connsiteX22" fmla="*/ 423650 w 2017319"/>
              <a:gd name="connsiteY22" fmla="*/ 1358538 h 1628503"/>
              <a:gd name="connsiteX23" fmla="*/ 432359 w 2017319"/>
              <a:gd name="connsiteY23" fmla="*/ 1384663 h 1628503"/>
              <a:gd name="connsiteX24" fmla="*/ 449776 w 2017319"/>
              <a:gd name="connsiteY24" fmla="*/ 1532709 h 1628503"/>
              <a:gd name="connsiteX25" fmla="*/ 458485 w 2017319"/>
              <a:gd name="connsiteY25" fmla="*/ 1558835 h 1628503"/>
              <a:gd name="connsiteX26" fmla="*/ 493319 w 2017319"/>
              <a:gd name="connsiteY26" fmla="*/ 1584960 h 1628503"/>
              <a:gd name="connsiteX27" fmla="*/ 502027 w 2017319"/>
              <a:gd name="connsiteY27" fmla="*/ 1611086 h 1628503"/>
              <a:gd name="connsiteX28" fmla="*/ 562987 w 2017319"/>
              <a:gd name="connsiteY28" fmla="*/ 1628503 h 1628503"/>
              <a:gd name="connsiteX29" fmla="*/ 711033 w 2017319"/>
              <a:gd name="connsiteY29" fmla="*/ 1619795 h 1628503"/>
              <a:gd name="connsiteX30" fmla="*/ 763285 w 2017319"/>
              <a:gd name="connsiteY30" fmla="*/ 1602378 h 1628503"/>
              <a:gd name="connsiteX31" fmla="*/ 798119 w 2017319"/>
              <a:gd name="connsiteY31" fmla="*/ 1576252 h 1628503"/>
              <a:gd name="connsiteX32" fmla="*/ 824245 w 2017319"/>
              <a:gd name="connsiteY32" fmla="*/ 1567543 h 1628503"/>
              <a:gd name="connsiteX33" fmla="*/ 902622 w 2017319"/>
              <a:gd name="connsiteY33" fmla="*/ 1515292 h 1628503"/>
              <a:gd name="connsiteX34" fmla="*/ 928747 w 2017319"/>
              <a:gd name="connsiteY34" fmla="*/ 1497875 h 1628503"/>
              <a:gd name="connsiteX35" fmla="*/ 954873 w 2017319"/>
              <a:gd name="connsiteY35" fmla="*/ 1480458 h 1628503"/>
              <a:gd name="connsiteX36" fmla="*/ 972290 w 2017319"/>
              <a:gd name="connsiteY36" fmla="*/ 1463040 h 1628503"/>
              <a:gd name="connsiteX37" fmla="*/ 998416 w 2017319"/>
              <a:gd name="connsiteY37" fmla="*/ 1454332 h 1628503"/>
              <a:gd name="connsiteX38" fmla="*/ 1076793 w 2017319"/>
              <a:gd name="connsiteY38" fmla="*/ 1393372 h 1628503"/>
              <a:gd name="connsiteX39" fmla="*/ 1129045 w 2017319"/>
              <a:gd name="connsiteY39" fmla="*/ 1367246 h 1628503"/>
              <a:gd name="connsiteX40" fmla="*/ 1146462 w 2017319"/>
              <a:gd name="connsiteY40" fmla="*/ 1341120 h 1628503"/>
              <a:gd name="connsiteX41" fmla="*/ 1172587 w 2017319"/>
              <a:gd name="connsiteY41" fmla="*/ 1288869 h 1628503"/>
              <a:gd name="connsiteX42" fmla="*/ 1259673 w 2017319"/>
              <a:gd name="connsiteY42" fmla="*/ 1236618 h 1628503"/>
              <a:gd name="connsiteX43" fmla="*/ 1303216 w 2017319"/>
              <a:gd name="connsiteY43" fmla="*/ 1227909 h 1628503"/>
              <a:gd name="connsiteX44" fmla="*/ 1573182 w 2017319"/>
              <a:gd name="connsiteY44" fmla="*/ 1219200 h 1628503"/>
              <a:gd name="connsiteX45" fmla="*/ 1599307 w 2017319"/>
              <a:gd name="connsiteY45" fmla="*/ 1201783 h 1628503"/>
              <a:gd name="connsiteX46" fmla="*/ 1703810 w 2017319"/>
              <a:gd name="connsiteY46" fmla="*/ 1193075 h 1628503"/>
              <a:gd name="connsiteX47" fmla="*/ 2017319 w 2017319"/>
              <a:gd name="connsiteY47" fmla="*/ 870858 h 1628503"/>
              <a:gd name="connsiteX48" fmla="*/ 1991193 w 2017319"/>
              <a:gd name="connsiteY48" fmla="*/ 792480 h 1628503"/>
              <a:gd name="connsiteX49" fmla="*/ 1956359 w 2017319"/>
              <a:gd name="connsiteY49" fmla="*/ 740229 h 1628503"/>
              <a:gd name="connsiteX50" fmla="*/ 1938942 w 2017319"/>
              <a:gd name="connsiteY50" fmla="*/ 714103 h 1628503"/>
              <a:gd name="connsiteX51" fmla="*/ 1921525 w 2017319"/>
              <a:gd name="connsiteY51" fmla="*/ 679269 h 1628503"/>
              <a:gd name="connsiteX52" fmla="*/ 1895399 w 2017319"/>
              <a:gd name="connsiteY52" fmla="*/ 644435 h 1628503"/>
              <a:gd name="connsiteX53" fmla="*/ 1825730 w 2017319"/>
              <a:gd name="connsiteY53" fmla="*/ 522515 h 1628503"/>
              <a:gd name="connsiteX54" fmla="*/ 1790896 w 2017319"/>
              <a:gd name="connsiteY54" fmla="*/ 478972 h 1628503"/>
              <a:gd name="connsiteX55" fmla="*/ 1756062 w 2017319"/>
              <a:gd name="connsiteY55" fmla="*/ 461555 h 1628503"/>
              <a:gd name="connsiteX56" fmla="*/ 1729936 w 2017319"/>
              <a:gd name="connsiteY56" fmla="*/ 444138 h 1628503"/>
              <a:gd name="connsiteX57" fmla="*/ 1677685 w 2017319"/>
              <a:gd name="connsiteY57" fmla="*/ 426720 h 1628503"/>
              <a:gd name="connsiteX58" fmla="*/ 1634142 w 2017319"/>
              <a:gd name="connsiteY58" fmla="*/ 391886 h 1628503"/>
              <a:gd name="connsiteX59" fmla="*/ 1608016 w 2017319"/>
              <a:gd name="connsiteY59" fmla="*/ 374469 h 1628503"/>
              <a:gd name="connsiteX60" fmla="*/ 1590599 w 2017319"/>
              <a:gd name="connsiteY60" fmla="*/ 339635 h 1628503"/>
              <a:gd name="connsiteX61" fmla="*/ 1599307 w 2017319"/>
              <a:gd name="connsiteY61" fmla="*/ 296092 h 1628503"/>
              <a:gd name="connsiteX62" fmla="*/ 1616725 w 2017319"/>
              <a:gd name="connsiteY62" fmla="*/ 278675 h 1628503"/>
              <a:gd name="connsiteX63" fmla="*/ 1686393 w 2017319"/>
              <a:gd name="connsiteY63" fmla="*/ 209006 h 1628503"/>
              <a:gd name="connsiteX64" fmla="*/ 1729936 w 2017319"/>
              <a:gd name="connsiteY64" fmla="*/ 156755 h 1628503"/>
              <a:gd name="connsiteX65" fmla="*/ 1764770 w 2017319"/>
              <a:gd name="connsiteY65" fmla="*/ 104503 h 1628503"/>
              <a:gd name="connsiteX66" fmla="*/ 1756062 w 2017319"/>
              <a:gd name="connsiteY66" fmla="*/ 69669 h 1628503"/>
              <a:gd name="connsiteX67" fmla="*/ 1703810 w 2017319"/>
              <a:gd name="connsiteY67" fmla="*/ 17418 h 1628503"/>
              <a:gd name="connsiteX68" fmla="*/ 1668976 w 2017319"/>
              <a:gd name="connsiteY68" fmla="*/ 0 h 1628503"/>
              <a:gd name="connsiteX69" fmla="*/ 1468679 w 2017319"/>
              <a:gd name="connsiteY69" fmla="*/ 8709 h 1628503"/>
              <a:gd name="connsiteX70" fmla="*/ 1416427 w 2017319"/>
              <a:gd name="connsiteY70" fmla="*/ 17418 h 1628503"/>
              <a:gd name="connsiteX71" fmla="*/ 1390302 w 2017319"/>
              <a:gd name="connsiteY71" fmla="*/ 26126 h 1628503"/>
              <a:gd name="connsiteX72" fmla="*/ 1259673 w 2017319"/>
              <a:gd name="connsiteY72" fmla="*/ 34835 h 1628503"/>
              <a:gd name="connsiteX73" fmla="*/ 1207422 w 2017319"/>
              <a:gd name="connsiteY73" fmla="*/ 52252 h 1628503"/>
              <a:gd name="connsiteX74" fmla="*/ 1172587 w 2017319"/>
              <a:gd name="connsiteY74" fmla="*/ 69669 h 1628503"/>
              <a:gd name="connsiteX75" fmla="*/ 1129045 w 2017319"/>
              <a:gd name="connsiteY75" fmla="*/ 78378 h 1628503"/>
              <a:gd name="connsiteX76" fmla="*/ 1102919 w 2017319"/>
              <a:gd name="connsiteY76" fmla="*/ 87086 h 1628503"/>
              <a:gd name="connsiteX77" fmla="*/ 980999 w 2017319"/>
              <a:gd name="connsiteY77" fmla="*/ 69669 h 1628503"/>
              <a:gd name="connsiteX78" fmla="*/ 928747 w 2017319"/>
              <a:gd name="connsiteY78" fmla="*/ 34835 h 1628503"/>
              <a:gd name="connsiteX79" fmla="*/ 902622 w 2017319"/>
              <a:gd name="connsiteY79" fmla="*/ 17418 h 1628503"/>
              <a:gd name="connsiteX80" fmla="*/ 850370 w 2017319"/>
              <a:gd name="connsiteY80" fmla="*/ 26126 h 1628503"/>
              <a:gd name="connsiteX81" fmla="*/ 815536 w 2017319"/>
              <a:gd name="connsiteY81" fmla="*/ 78378 h 1628503"/>
              <a:gd name="connsiteX82" fmla="*/ 789410 w 2017319"/>
              <a:gd name="connsiteY82" fmla="*/ 191589 h 1628503"/>
              <a:gd name="connsiteX83" fmla="*/ 780702 w 2017319"/>
              <a:gd name="connsiteY83" fmla="*/ 217715 h 1628503"/>
              <a:gd name="connsiteX84" fmla="*/ 763285 w 2017319"/>
              <a:gd name="connsiteY84" fmla="*/ 383178 h 1628503"/>
              <a:gd name="connsiteX85" fmla="*/ 754576 w 2017319"/>
              <a:gd name="connsiteY85" fmla="*/ 609600 h 1628503"/>
              <a:gd name="connsiteX86" fmla="*/ 745867 w 2017319"/>
              <a:gd name="connsiteY86" fmla="*/ 661852 h 1628503"/>
              <a:gd name="connsiteX87" fmla="*/ 728450 w 2017319"/>
              <a:gd name="connsiteY87" fmla="*/ 687978 h 1628503"/>
              <a:gd name="connsiteX88" fmla="*/ 693616 w 2017319"/>
              <a:gd name="connsiteY88" fmla="*/ 731520 h 1628503"/>
              <a:gd name="connsiteX89" fmla="*/ 641365 w 2017319"/>
              <a:gd name="connsiteY89" fmla="*/ 714103 h 1628503"/>
              <a:gd name="connsiteX90" fmla="*/ 597822 w 2017319"/>
              <a:gd name="connsiteY90" fmla="*/ 644435 h 1628503"/>
              <a:gd name="connsiteX91" fmla="*/ 562987 w 2017319"/>
              <a:gd name="connsiteY91" fmla="*/ 600892 h 1628503"/>
              <a:gd name="connsiteX92" fmla="*/ 536862 w 2017319"/>
              <a:gd name="connsiteY92" fmla="*/ 548640 h 1628503"/>
              <a:gd name="connsiteX93" fmla="*/ 519445 w 2017319"/>
              <a:gd name="connsiteY93" fmla="*/ 470263 h 1628503"/>
              <a:gd name="connsiteX94" fmla="*/ 502027 w 2017319"/>
              <a:gd name="connsiteY94" fmla="*/ 452846 h 1628503"/>
              <a:gd name="connsiteX95" fmla="*/ 502027 w 2017319"/>
              <a:gd name="connsiteY95" fmla="*/ 322218 h 1628503"/>
              <a:gd name="connsiteX96" fmla="*/ 293022 w 2017319"/>
              <a:gd name="connsiteY96" fmla="*/ 209006 h 1628503"/>
              <a:gd name="connsiteX97" fmla="*/ 275605 w 2017319"/>
              <a:gd name="connsiteY97" fmla="*/ 278675 h 162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17319" h="1628503">
                <a:moveTo>
                  <a:pt x="275605" y="278675"/>
                </a:moveTo>
                <a:lnTo>
                  <a:pt x="275605" y="278675"/>
                </a:lnTo>
                <a:cubicBezTo>
                  <a:pt x="261091" y="298995"/>
                  <a:pt x="243230" y="317300"/>
                  <a:pt x="232062" y="339635"/>
                </a:cubicBezTo>
                <a:cubicBezTo>
                  <a:pt x="228947" y="345865"/>
                  <a:pt x="214982" y="433743"/>
                  <a:pt x="214645" y="435429"/>
                </a:cubicBezTo>
                <a:cubicBezTo>
                  <a:pt x="212298" y="447165"/>
                  <a:pt x="209375" y="458799"/>
                  <a:pt x="205936" y="470263"/>
                </a:cubicBezTo>
                <a:cubicBezTo>
                  <a:pt x="200660" y="487848"/>
                  <a:pt x="192120" y="504512"/>
                  <a:pt x="188519" y="522515"/>
                </a:cubicBezTo>
                <a:cubicBezTo>
                  <a:pt x="185616" y="537029"/>
                  <a:pt x="183400" y="551698"/>
                  <a:pt x="179810" y="566058"/>
                </a:cubicBezTo>
                <a:cubicBezTo>
                  <a:pt x="177584" y="574963"/>
                  <a:pt x="173624" y="583357"/>
                  <a:pt x="171102" y="592183"/>
                </a:cubicBezTo>
                <a:cubicBezTo>
                  <a:pt x="167814" y="603692"/>
                  <a:pt x="165296" y="615406"/>
                  <a:pt x="162393" y="627018"/>
                </a:cubicBezTo>
                <a:cubicBezTo>
                  <a:pt x="159490" y="658949"/>
                  <a:pt x="163824" y="692394"/>
                  <a:pt x="153685" y="722812"/>
                </a:cubicBezTo>
                <a:cubicBezTo>
                  <a:pt x="150782" y="731521"/>
                  <a:pt x="135430" y="726797"/>
                  <a:pt x="127559" y="731520"/>
                </a:cubicBezTo>
                <a:cubicBezTo>
                  <a:pt x="67789" y="767382"/>
                  <a:pt x="158026" y="732978"/>
                  <a:pt x="84016" y="757646"/>
                </a:cubicBezTo>
                <a:cubicBezTo>
                  <a:pt x="75307" y="763452"/>
                  <a:pt x="65291" y="767662"/>
                  <a:pt x="57890" y="775063"/>
                </a:cubicBezTo>
                <a:cubicBezTo>
                  <a:pt x="47097" y="785856"/>
                  <a:pt x="24232" y="821196"/>
                  <a:pt x="14347" y="836023"/>
                </a:cubicBezTo>
                <a:cubicBezTo>
                  <a:pt x="-3084" y="923185"/>
                  <a:pt x="-9356" y="932796"/>
                  <a:pt x="23056" y="1062446"/>
                </a:cubicBezTo>
                <a:cubicBezTo>
                  <a:pt x="26576" y="1076527"/>
                  <a:pt x="45353" y="1081259"/>
                  <a:pt x="57890" y="1088572"/>
                </a:cubicBezTo>
                <a:cubicBezTo>
                  <a:pt x="80317" y="1101655"/>
                  <a:pt x="105956" y="1109004"/>
                  <a:pt x="127559" y="1123406"/>
                </a:cubicBezTo>
                <a:cubicBezTo>
                  <a:pt x="144976" y="1135017"/>
                  <a:pt x="161860" y="1147470"/>
                  <a:pt x="179810" y="1158240"/>
                </a:cubicBezTo>
                <a:cubicBezTo>
                  <a:pt x="190942" y="1164919"/>
                  <a:pt x="204081" y="1168112"/>
                  <a:pt x="214645" y="1175658"/>
                </a:cubicBezTo>
                <a:cubicBezTo>
                  <a:pt x="297019" y="1234497"/>
                  <a:pt x="180138" y="1171468"/>
                  <a:pt x="275605" y="1219200"/>
                </a:cubicBezTo>
                <a:cubicBezTo>
                  <a:pt x="300358" y="1243954"/>
                  <a:pt x="291627" y="1236866"/>
                  <a:pt x="327856" y="1262743"/>
                </a:cubicBezTo>
                <a:cubicBezTo>
                  <a:pt x="336373" y="1268826"/>
                  <a:pt x="346159" y="1273206"/>
                  <a:pt x="353982" y="1280160"/>
                </a:cubicBezTo>
                <a:cubicBezTo>
                  <a:pt x="374756" y="1298626"/>
                  <a:pt x="409090" y="1329418"/>
                  <a:pt x="423650" y="1358538"/>
                </a:cubicBezTo>
                <a:cubicBezTo>
                  <a:pt x="427755" y="1366748"/>
                  <a:pt x="429456" y="1375955"/>
                  <a:pt x="432359" y="1384663"/>
                </a:cubicBezTo>
                <a:cubicBezTo>
                  <a:pt x="439008" y="1471108"/>
                  <a:pt x="432828" y="1473394"/>
                  <a:pt x="449776" y="1532709"/>
                </a:cubicBezTo>
                <a:cubicBezTo>
                  <a:pt x="452298" y="1541536"/>
                  <a:pt x="452608" y="1551783"/>
                  <a:pt x="458485" y="1558835"/>
                </a:cubicBezTo>
                <a:cubicBezTo>
                  <a:pt x="467777" y="1569985"/>
                  <a:pt x="481708" y="1576252"/>
                  <a:pt x="493319" y="1584960"/>
                </a:cubicBezTo>
                <a:cubicBezTo>
                  <a:pt x="496222" y="1593669"/>
                  <a:pt x="495536" y="1604595"/>
                  <a:pt x="502027" y="1611086"/>
                </a:cubicBezTo>
                <a:cubicBezTo>
                  <a:pt x="506193" y="1615252"/>
                  <a:pt x="562683" y="1628427"/>
                  <a:pt x="562987" y="1628503"/>
                </a:cubicBezTo>
                <a:cubicBezTo>
                  <a:pt x="612336" y="1625600"/>
                  <a:pt x="662014" y="1626189"/>
                  <a:pt x="711033" y="1619795"/>
                </a:cubicBezTo>
                <a:cubicBezTo>
                  <a:pt x="729238" y="1617420"/>
                  <a:pt x="763285" y="1602378"/>
                  <a:pt x="763285" y="1602378"/>
                </a:cubicBezTo>
                <a:cubicBezTo>
                  <a:pt x="774896" y="1593669"/>
                  <a:pt x="785517" y="1583453"/>
                  <a:pt x="798119" y="1576252"/>
                </a:cubicBezTo>
                <a:cubicBezTo>
                  <a:pt x="806089" y="1571697"/>
                  <a:pt x="816316" y="1572168"/>
                  <a:pt x="824245" y="1567543"/>
                </a:cubicBezTo>
                <a:cubicBezTo>
                  <a:pt x="851367" y="1551722"/>
                  <a:pt x="876496" y="1532709"/>
                  <a:pt x="902622" y="1515292"/>
                </a:cubicBezTo>
                <a:lnTo>
                  <a:pt x="928747" y="1497875"/>
                </a:lnTo>
                <a:cubicBezTo>
                  <a:pt x="937456" y="1492069"/>
                  <a:pt x="947472" y="1487859"/>
                  <a:pt x="954873" y="1480458"/>
                </a:cubicBezTo>
                <a:cubicBezTo>
                  <a:pt x="960679" y="1474652"/>
                  <a:pt x="965249" y="1467264"/>
                  <a:pt x="972290" y="1463040"/>
                </a:cubicBezTo>
                <a:cubicBezTo>
                  <a:pt x="980161" y="1458317"/>
                  <a:pt x="989707" y="1457235"/>
                  <a:pt x="998416" y="1454332"/>
                </a:cubicBezTo>
                <a:cubicBezTo>
                  <a:pt x="1024542" y="1434012"/>
                  <a:pt x="1045394" y="1403839"/>
                  <a:pt x="1076793" y="1393372"/>
                </a:cubicBezTo>
                <a:cubicBezTo>
                  <a:pt x="1112848" y="1381353"/>
                  <a:pt x="1095281" y="1389755"/>
                  <a:pt x="1129045" y="1367246"/>
                </a:cubicBezTo>
                <a:cubicBezTo>
                  <a:pt x="1134851" y="1358537"/>
                  <a:pt x="1141781" y="1350482"/>
                  <a:pt x="1146462" y="1341120"/>
                </a:cubicBezTo>
                <a:cubicBezTo>
                  <a:pt x="1158195" y="1317653"/>
                  <a:pt x="1150403" y="1308280"/>
                  <a:pt x="1172587" y="1288869"/>
                </a:cubicBezTo>
                <a:cubicBezTo>
                  <a:pt x="1184816" y="1278169"/>
                  <a:pt x="1237636" y="1243964"/>
                  <a:pt x="1259673" y="1236618"/>
                </a:cubicBezTo>
                <a:cubicBezTo>
                  <a:pt x="1273715" y="1231937"/>
                  <a:pt x="1288437" y="1228730"/>
                  <a:pt x="1303216" y="1227909"/>
                </a:cubicBezTo>
                <a:cubicBezTo>
                  <a:pt x="1393113" y="1222914"/>
                  <a:pt x="1483193" y="1222103"/>
                  <a:pt x="1573182" y="1219200"/>
                </a:cubicBezTo>
                <a:cubicBezTo>
                  <a:pt x="1581890" y="1213394"/>
                  <a:pt x="1589946" y="1206464"/>
                  <a:pt x="1599307" y="1201783"/>
                </a:cubicBezTo>
                <a:cubicBezTo>
                  <a:pt x="1633246" y="1184814"/>
                  <a:pt x="1664557" y="1193075"/>
                  <a:pt x="1703810" y="1193075"/>
                </a:cubicBezTo>
                <a:lnTo>
                  <a:pt x="2017319" y="870858"/>
                </a:lnTo>
                <a:cubicBezTo>
                  <a:pt x="2008610" y="844732"/>
                  <a:pt x="2002839" y="817436"/>
                  <a:pt x="1991193" y="792480"/>
                </a:cubicBezTo>
                <a:cubicBezTo>
                  <a:pt x="1982341" y="773511"/>
                  <a:pt x="1967970" y="757646"/>
                  <a:pt x="1956359" y="740229"/>
                </a:cubicBezTo>
                <a:lnTo>
                  <a:pt x="1938942" y="714103"/>
                </a:lnTo>
                <a:cubicBezTo>
                  <a:pt x="1931741" y="703301"/>
                  <a:pt x="1928405" y="690278"/>
                  <a:pt x="1921525" y="679269"/>
                </a:cubicBezTo>
                <a:cubicBezTo>
                  <a:pt x="1913832" y="666961"/>
                  <a:pt x="1902712" y="656972"/>
                  <a:pt x="1895399" y="644435"/>
                </a:cubicBezTo>
                <a:cubicBezTo>
                  <a:pt x="1856881" y="578405"/>
                  <a:pt x="1870390" y="578341"/>
                  <a:pt x="1825730" y="522515"/>
                </a:cubicBezTo>
                <a:cubicBezTo>
                  <a:pt x="1814119" y="508001"/>
                  <a:pt x="1804884" y="491212"/>
                  <a:pt x="1790896" y="478972"/>
                </a:cubicBezTo>
                <a:cubicBezTo>
                  <a:pt x="1781126" y="470423"/>
                  <a:pt x="1767333" y="467996"/>
                  <a:pt x="1756062" y="461555"/>
                </a:cubicBezTo>
                <a:cubicBezTo>
                  <a:pt x="1746975" y="456362"/>
                  <a:pt x="1739500" y="448389"/>
                  <a:pt x="1729936" y="444138"/>
                </a:cubicBezTo>
                <a:cubicBezTo>
                  <a:pt x="1713159" y="436681"/>
                  <a:pt x="1677685" y="426720"/>
                  <a:pt x="1677685" y="426720"/>
                </a:cubicBezTo>
                <a:cubicBezTo>
                  <a:pt x="1663171" y="415109"/>
                  <a:pt x="1649012" y="403038"/>
                  <a:pt x="1634142" y="391886"/>
                </a:cubicBezTo>
                <a:cubicBezTo>
                  <a:pt x="1625769" y="385606"/>
                  <a:pt x="1614717" y="382510"/>
                  <a:pt x="1608016" y="374469"/>
                </a:cubicBezTo>
                <a:cubicBezTo>
                  <a:pt x="1599705" y="364496"/>
                  <a:pt x="1596405" y="351246"/>
                  <a:pt x="1590599" y="339635"/>
                </a:cubicBezTo>
                <a:cubicBezTo>
                  <a:pt x="1593502" y="325121"/>
                  <a:pt x="1593476" y="309697"/>
                  <a:pt x="1599307" y="296092"/>
                </a:cubicBezTo>
                <a:cubicBezTo>
                  <a:pt x="1602541" y="288545"/>
                  <a:pt x="1611596" y="285086"/>
                  <a:pt x="1616725" y="278675"/>
                </a:cubicBezTo>
                <a:cubicBezTo>
                  <a:pt x="1664719" y="218684"/>
                  <a:pt x="1587109" y="291744"/>
                  <a:pt x="1686393" y="209006"/>
                </a:cubicBezTo>
                <a:cubicBezTo>
                  <a:pt x="1733938" y="113916"/>
                  <a:pt x="1672492" y="222406"/>
                  <a:pt x="1729936" y="156755"/>
                </a:cubicBezTo>
                <a:cubicBezTo>
                  <a:pt x="1743720" y="141001"/>
                  <a:pt x="1764770" y="104503"/>
                  <a:pt x="1764770" y="104503"/>
                </a:cubicBezTo>
                <a:cubicBezTo>
                  <a:pt x="1761867" y="92892"/>
                  <a:pt x="1760777" y="80670"/>
                  <a:pt x="1756062" y="69669"/>
                </a:cubicBezTo>
                <a:cubicBezTo>
                  <a:pt x="1745297" y="44549"/>
                  <a:pt x="1726629" y="31680"/>
                  <a:pt x="1703810" y="17418"/>
                </a:cubicBezTo>
                <a:cubicBezTo>
                  <a:pt x="1692801" y="10538"/>
                  <a:pt x="1680587" y="5806"/>
                  <a:pt x="1668976" y="0"/>
                </a:cubicBezTo>
                <a:cubicBezTo>
                  <a:pt x="1602210" y="2903"/>
                  <a:pt x="1535349" y="4111"/>
                  <a:pt x="1468679" y="8709"/>
                </a:cubicBezTo>
                <a:cubicBezTo>
                  <a:pt x="1451063" y="9924"/>
                  <a:pt x="1433664" y="13588"/>
                  <a:pt x="1416427" y="17418"/>
                </a:cubicBezTo>
                <a:cubicBezTo>
                  <a:pt x="1407466" y="19409"/>
                  <a:pt x="1399425" y="25112"/>
                  <a:pt x="1390302" y="26126"/>
                </a:cubicBezTo>
                <a:cubicBezTo>
                  <a:pt x="1346929" y="30945"/>
                  <a:pt x="1303216" y="31932"/>
                  <a:pt x="1259673" y="34835"/>
                </a:cubicBezTo>
                <a:cubicBezTo>
                  <a:pt x="1242256" y="40641"/>
                  <a:pt x="1223843" y="44042"/>
                  <a:pt x="1207422" y="52252"/>
                </a:cubicBezTo>
                <a:cubicBezTo>
                  <a:pt x="1195810" y="58058"/>
                  <a:pt x="1184903" y="65564"/>
                  <a:pt x="1172587" y="69669"/>
                </a:cubicBezTo>
                <a:cubicBezTo>
                  <a:pt x="1158545" y="74350"/>
                  <a:pt x="1143405" y="74788"/>
                  <a:pt x="1129045" y="78378"/>
                </a:cubicBezTo>
                <a:cubicBezTo>
                  <a:pt x="1120139" y="80604"/>
                  <a:pt x="1111628" y="84183"/>
                  <a:pt x="1102919" y="87086"/>
                </a:cubicBezTo>
                <a:cubicBezTo>
                  <a:pt x="1092429" y="86132"/>
                  <a:pt x="1010502" y="86059"/>
                  <a:pt x="980999" y="69669"/>
                </a:cubicBezTo>
                <a:cubicBezTo>
                  <a:pt x="962700" y="59503"/>
                  <a:pt x="946164" y="46446"/>
                  <a:pt x="928747" y="34835"/>
                </a:cubicBezTo>
                <a:lnTo>
                  <a:pt x="902622" y="17418"/>
                </a:lnTo>
                <a:cubicBezTo>
                  <a:pt x="885205" y="20321"/>
                  <a:pt x="864836" y="16000"/>
                  <a:pt x="850370" y="26126"/>
                </a:cubicBezTo>
                <a:cubicBezTo>
                  <a:pt x="833221" y="38130"/>
                  <a:pt x="815536" y="78378"/>
                  <a:pt x="815536" y="78378"/>
                </a:cubicBezTo>
                <a:cubicBezTo>
                  <a:pt x="808627" y="112918"/>
                  <a:pt x="799912" y="160080"/>
                  <a:pt x="789410" y="191589"/>
                </a:cubicBezTo>
                <a:lnTo>
                  <a:pt x="780702" y="217715"/>
                </a:lnTo>
                <a:cubicBezTo>
                  <a:pt x="774896" y="272869"/>
                  <a:pt x="765417" y="327760"/>
                  <a:pt x="763285" y="383178"/>
                </a:cubicBezTo>
                <a:cubicBezTo>
                  <a:pt x="760382" y="458652"/>
                  <a:pt x="759288" y="534217"/>
                  <a:pt x="754576" y="609600"/>
                </a:cubicBezTo>
                <a:cubicBezTo>
                  <a:pt x="753474" y="627223"/>
                  <a:pt x="751451" y="645101"/>
                  <a:pt x="745867" y="661852"/>
                </a:cubicBezTo>
                <a:cubicBezTo>
                  <a:pt x="742557" y="671781"/>
                  <a:pt x="734256" y="679269"/>
                  <a:pt x="728450" y="687978"/>
                </a:cubicBezTo>
                <a:cubicBezTo>
                  <a:pt x="723012" y="704292"/>
                  <a:pt x="719877" y="731520"/>
                  <a:pt x="693616" y="731520"/>
                </a:cubicBezTo>
                <a:cubicBezTo>
                  <a:pt x="675257" y="731520"/>
                  <a:pt x="641365" y="714103"/>
                  <a:pt x="641365" y="714103"/>
                </a:cubicBezTo>
                <a:cubicBezTo>
                  <a:pt x="631529" y="697710"/>
                  <a:pt x="611226" y="662307"/>
                  <a:pt x="597822" y="644435"/>
                </a:cubicBezTo>
                <a:cubicBezTo>
                  <a:pt x="586669" y="629565"/>
                  <a:pt x="572966" y="616574"/>
                  <a:pt x="562987" y="600892"/>
                </a:cubicBezTo>
                <a:cubicBezTo>
                  <a:pt x="552532" y="584463"/>
                  <a:pt x="545570" y="566057"/>
                  <a:pt x="536862" y="548640"/>
                </a:cubicBezTo>
                <a:cubicBezTo>
                  <a:pt x="535947" y="544065"/>
                  <a:pt x="523542" y="478457"/>
                  <a:pt x="519445" y="470263"/>
                </a:cubicBezTo>
                <a:cubicBezTo>
                  <a:pt x="515773" y="462919"/>
                  <a:pt x="502986" y="461000"/>
                  <a:pt x="502027" y="452846"/>
                </a:cubicBezTo>
                <a:cubicBezTo>
                  <a:pt x="496939" y="409602"/>
                  <a:pt x="502027" y="365761"/>
                  <a:pt x="502027" y="322218"/>
                </a:cubicBezTo>
                <a:lnTo>
                  <a:pt x="293022" y="209006"/>
                </a:lnTo>
                <a:lnTo>
                  <a:pt x="275605" y="278675"/>
                </a:lnTo>
                <a:close/>
              </a:path>
            </a:pathLst>
          </a:cu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Oval 16">
            <a:extLst>
              <a:ext uri="{FF2B5EF4-FFF2-40B4-BE49-F238E27FC236}">
                <a16:creationId xmlns:a16="http://schemas.microsoft.com/office/drawing/2014/main" id="{86D84735-E2DC-4BB0-9423-2C1D35EA420D}"/>
              </a:ext>
            </a:extLst>
          </p:cNvPr>
          <p:cNvSpPr/>
          <p:nvPr/>
        </p:nvSpPr>
        <p:spPr>
          <a:xfrm>
            <a:off x="3668834" y="2383183"/>
            <a:ext cx="1800149" cy="1173942"/>
          </a:xfrm>
          <a:prstGeom prst="ellipse">
            <a:avLst/>
          </a:prstGeom>
          <a:solidFill>
            <a:schemeClr val="tx2">
              <a:lumMod val="40000"/>
              <a:lumOff val="6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A713C8A2-DE75-4FD1-B6C4-3DEE72F1FE07}"/>
              </a:ext>
            </a:extLst>
          </p:cNvPr>
          <p:cNvSpPr>
            <a:spLocks noGrp="1"/>
          </p:cNvSpPr>
          <p:nvPr>
            <p:ph type="title"/>
          </p:nvPr>
        </p:nvSpPr>
        <p:spPr/>
        <p:txBody>
          <a:bodyPr/>
          <a:lstStyle/>
          <a:p>
            <a:r>
              <a:rPr lang="nl-NL" dirty="0" err="1"/>
              <a:t>Collective</a:t>
            </a:r>
            <a:r>
              <a:rPr lang="nl-NL" dirty="0"/>
              <a:t> Dataset</a:t>
            </a:r>
            <a:endParaRPr lang="en-NL" dirty="0"/>
          </a:p>
        </p:txBody>
      </p:sp>
      <p:sp>
        <p:nvSpPr>
          <p:cNvPr id="4" name="Footer Placeholder 3">
            <a:extLst>
              <a:ext uri="{FF2B5EF4-FFF2-40B4-BE49-F238E27FC236}">
                <a16:creationId xmlns:a16="http://schemas.microsoft.com/office/drawing/2014/main" id="{A567109A-C684-41AB-97F1-8CFCDD88B100}"/>
              </a:ext>
            </a:extLst>
          </p:cNvPr>
          <p:cNvSpPr>
            <a:spLocks noGrp="1"/>
          </p:cNvSpPr>
          <p:nvPr>
            <p:ph type="ftr" sz="quarter" idx="11"/>
          </p:nvPr>
        </p:nvSpPr>
        <p:spPr/>
        <p:txBody>
          <a:bodyPr/>
          <a:lstStyle/>
          <a:p>
            <a:r>
              <a:rPr lang="en-US"/>
              <a:t>Pragmatic CQRS - Digital Xchange</a:t>
            </a:r>
            <a:endParaRPr lang="nl-NL" dirty="0"/>
          </a:p>
        </p:txBody>
      </p:sp>
      <p:sp>
        <p:nvSpPr>
          <p:cNvPr id="5" name="Oval 4">
            <a:extLst>
              <a:ext uri="{FF2B5EF4-FFF2-40B4-BE49-F238E27FC236}">
                <a16:creationId xmlns:a16="http://schemas.microsoft.com/office/drawing/2014/main" id="{13AE423F-C8A8-4602-B9B4-D73C139D6C61}"/>
              </a:ext>
            </a:extLst>
          </p:cNvPr>
          <p:cNvSpPr/>
          <p:nvPr/>
        </p:nvSpPr>
        <p:spPr>
          <a:xfrm>
            <a:off x="3396342" y="1234422"/>
            <a:ext cx="1410789"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Company A</a:t>
            </a:r>
            <a:endParaRPr lang="en-NL" dirty="0"/>
          </a:p>
        </p:txBody>
      </p:sp>
      <p:sp>
        <p:nvSpPr>
          <p:cNvPr id="6" name="Oval 5">
            <a:extLst>
              <a:ext uri="{FF2B5EF4-FFF2-40B4-BE49-F238E27FC236}">
                <a16:creationId xmlns:a16="http://schemas.microsoft.com/office/drawing/2014/main" id="{9D1DBC93-3E5C-4141-8083-E9BE22FAB433}"/>
              </a:ext>
            </a:extLst>
          </p:cNvPr>
          <p:cNvSpPr/>
          <p:nvPr/>
        </p:nvSpPr>
        <p:spPr>
          <a:xfrm>
            <a:off x="5933210" y="2205990"/>
            <a:ext cx="1410789" cy="73152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dirty="0"/>
              <a:t>Company C</a:t>
            </a:r>
            <a:endParaRPr lang="en-NL" dirty="0"/>
          </a:p>
        </p:txBody>
      </p:sp>
      <p:sp>
        <p:nvSpPr>
          <p:cNvPr id="7" name="Oval 6">
            <a:extLst>
              <a:ext uri="{FF2B5EF4-FFF2-40B4-BE49-F238E27FC236}">
                <a16:creationId xmlns:a16="http://schemas.microsoft.com/office/drawing/2014/main" id="{60A5D7C6-F310-4CBB-A8F2-8BB82EE96D36}"/>
              </a:ext>
            </a:extLst>
          </p:cNvPr>
          <p:cNvSpPr/>
          <p:nvPr/>
        </p:nvSpPr>
        <p:spPr>
          <a:xfrm>
            <a:off x="4674821" y="3909078"/>
            <a:ext cx="1410789" cy="73152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a:t>Company D</a:t>
            </a:r>
            <a:endParaRPr lang="en-NL" dirty="0"/>
          </a:p>
        </p:txBody>
      </p:sp>
      <p:sp>
        <p:nvSpPr>
          <p:cNvPr id="8" name="Oval 7">
            <a:extLst>
              <a:ext uri="{FF2B5EF4-FFF2-40B4-BE49-F238E27FC236}">
                <a16:creationId xmlns:a16="http://schemas.microsoft.com/office/drawing/2014/main" id="{1593DDFD-3346-4ABE-8BA1-B0D6939409D8}"/>
              </a:ext>
            </a:extLst>
          </p:cNvPr>
          <p:cNvSpPr/>
          <p:nvPr/>
        </p:nvSpPr>
        <p:spPr>
          <a:xfrm>
            <a:off x="2388821" y="3765386"/>
            <a:ext cx="1410789" cy="73152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a:t>Company E</a:t>
            </a:r>
            <a:endParaRPr lang="en-NL" dirty="0"/>
          </a:p>
        </p:txBody>
      </p:sp>
      <p:sp>
        <p:nvSpPr>
          <p:cNvPr id="9" name="Oval 8">
            <a:extLst>
              <a:ext uri="{FF2B5EF4-FFF2-40B4-BE49-F238E27FC236}">
                <a16:creationId xmlns:a16="http://schemas.microsoft.com/office/drawing/2014/main" id="{79582BC5-C11E-4EC7-A063-1E7107512B8F}"/>
              </a:ext>
            </a:extLst>
          </p:cNvPr>
          <p:cNvSpPr/>
          <p:nvPr/>
        </p:nvSpPr>
        <p:spPr>
          <a:xfrm>
            <a:off x="1800001" y="2252816"/>
            <a:ext cx="1410789" cy="73152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Company F</a:t>
            </a:r>
            <a:endParaRPr lang="en-NL" dirty="0"/>
          </a:p>
        </p:txBody>
      </p:sp>
      <p:sp>
        <p:nvSpPr>
          <p:cNvPr id="12" name="Arrow: Left-Right 11">
            <a:extLst>
              <a:ext uri="{FF2B5EF4-FFF2-40B4-BE49-F238E27FC236}">
                <a16:creationId xmlns:a16="http://schemas.microsoft.com/office/drawing/2014/main" id="{E672E0E9-AD67-4B66-AF84-3CDC438C8170}"/>
              </a:ext>
            </a:extLst>
          </p:cNvPr>
          <p:cNvSpPr/>
          <p:nvPr/>
        </p:nvSpPr>
        <p:spPr>
          <a:xfrm rot="3346604">
            <a:off x="4203125" y="1968558"/>
            <a:ext cx="713646" cy="295404"/>
          </a:xfrm>
          <a:prstGeom prst="leftRightArrow">
            <a:avLst>
              <a:gd name="adj1" fmla="val 334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Arrow: Left-Right 12">
            <a:extLst>
              <a:ext uri="{FF2B5EF4-FFF2-40B4-BE49-F238E27FC236}">
                <a16:creationId xmlns:a16="http://schemas.microsoft.com/office/drawing/2014/main" id="{64455A03-BE1A-41F0-9E50-1EF683EFE61C}"/>
              </a:ext>
            </a:extLst>
          </p:cNvPr>
          <p:cNvSpPr/>
          <p:nvPr/>
        </p:nvSpPr>
        <p:spPr>
          <a:xfrm rot="20128262">
            <a:off x="5357094" y="2604799"/>
            <a:ext cx="703388" cy="295404"/>
          </a:xfrm>
          <a:prstGeom prst="leftRightArrow">
            <a:avLst>
              <a:gd name="adj1" fmla="val 33419"/>
              <a:gd name="adj2" fmla="val 5000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14" name="Arrow: Left-Right 13">
            <a:extLst>
              <a:ext uri="{FF2B5EF4-FFF2-40B4-BE49-F238E27FC236}">
                <a16:creationId xmlns:a16="http://schemas.microsoft.com/office/drawing/2014/main" id="{48634CBD-DC91-4A6D-A3EE-08EA673F85BA}"/>
              </a:ext>
            </a:extLst>
          </p:cNvPr>
          <p:cNvSpPr/>
          <p:nvPr/>
        </p:nvSpPr>
        <p:spPr>
          <a:xfrm rot="14845490">
            <a:off x="4822579" y="3571850"/>
            <a:ext cx="540287" cy="295404"/>
          </a:xfrm>
          <a:prstGeom prst="leftRightArrow">
            <a:avLst>
              <a:gd name="adj1" fmla="val 33419"/>
              <a:gd name="adj2"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15" name="Arrow: Left-Right 14">
            <a:extLst>
              <a:ext uri="{FF2B5EF4-FFF2-40B4-BE49-F238E27FC236}">
                <a16:creationId xmlns:a16="http://schemas.microsoft.com/office/drawing/2014/main" id="{F92F9CE9-2EC0-4068-A9EC-0C8518E6A47D}"/>
              </a:ext>
            </a:extLst>
          </p:cNvPr>
          <p:cNvSpPr/>
          <p:nvPr/>
        </p:nvSpPr>
        <p:spPr>
          <a:xfrm rot="18676338">
            <a:off x="3370011" y="3532596"/>
            <a:ext cx="807029" cy="295404"/>
          </a:xfrm>
          <a:prstGeom prst="leftRightArrow">
            <a:avLst>
              <a:gd name="adj1" fmla="val 33419"/>
              <a:gd name="adj2"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sp>
        <p:nvSpPr>
          <p:cNvPr id="16" name="Arrow: Left-Right 15">
            <a:extLst>
              <a:ext uri="{FF2B5EF4-FFF2-40B4-BE49-F238E27FC236}">
                <a16:creationId xmlns:a16="http://schemas.microsoft.com/office/drawing/2014/main" id="{390656DC-10BB-4AA4-8E6A-31C60ED6CFF5}"/>
              </a:ext>
            </a:extLst>
          </p:cNvPr>
          <p:cNvSpPr/>
          <p:nvPr/>
        </p:nvSpPr>
        <p:spPr>
          <a:xfrm rot="1065722">
            <a:off x="3006989" y="2667108"/>
            <a:ext cx="811613" cy="295404"/>
          </a:xfrm>
          <a:prstGeom prst="leftRightArrow">
            <a:avLst>
              <a:gd name="adj1" fmla="val 33419"/>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3" name="Cylinder 2">
            <a:extLst>
              <a:ext uri="{FF2B5EF4-FFF2-40B4-BE49-F238E27FC236}">
                <a16:creationId xmlns:a16="http://schemas.microsoft.com/office/drawing/2014/main" id="{59C6AAF3-0FFE-4F84-AA33-0802F01EB161}"/>
              </a:ext>
            </a:extLst>
          </p:cNvPr>
          <p:cNvSpPr/>
          <p:nvPr/>
        </p:nvSpPr>
        <p:spPr>
          <a:xfrm>
            <a:off x="4111197" y="2469669"/>
            <a:ext cx="982032" cy="645034"/>
          </a:xfrm>
          <a:prstGeom prst="can">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Central Database</a:t>
            </a:r>
            <a:endParaRPr lang="en-NL" dirty="0"/>
          </a:p>
        </p:txBody>
      </p:sp>
      <p:sp>
        <p:nvSpPr>
          <p:cNvPr id="18" name="TextBox 17">
            <a:extLst>
              <a:ext uri="{FF2B5EF4-FFF2-40B4-BE49-F238E27FC236}">
                <a16:creationId xmlns:a16="http://schemas.microsoft.com/office/drawing/2014/main" id="{489300FA-5CC8-46A4-B47A-6564A9A1D7A9}"/>
              </a:ext>
            </a:extLst>
          </p:cNvPr>
          <p:cNvSpPr txBox="1"/>
          <p:nvPr/>
        </p:nvSpPr>
        <p:spPr>
          <a:xfrm>
            <a:off x="3917663" y="3109513"/>
            <a:ext cx="1239002" cy="369332"/>
          </a:xfrm>
          <a:prstGeom prst="rect">
            <a:avLst/>
          </a:prstGeom>
          <a:noFill/>
        </p:spPr>
        <p:txBody>
          <a:bodyPr wrap="square" lIns="0" tIns="0" rIns="0" bIns="0" rtlCol="0">
            <a:spAutoFit/>
          </a:bodyPr>
          <a:lstStyle/>
          <a:p>
            <a:pPr algn="ctr"/>
            <a:r>
              <a:rPr lang="nl-NL" sz="1200" dirty="0"/>
              <a:t>Enterprise Service Bus</a:t>
            </a:r>
            <a:endParaRPr lang="en-NL" sz="1200" dirty="0" err="1"/>
          </a:p>
        </p:txBody>
      </p:sp>
      <p:sp>
        <p:nvSpPr>
          <p:cNvPr id="20" name="Speech Bubble: Rectangle 19">
            <a:extLst>
              <a:ext uri="{FF2B5EF4-FFF2-40B4-BE49-F238E27FC236}">
                <a16:creationId xmlns:a16="http://schemas.microsoft.com/office/drawing/2014/main" id="{99E8AB06-11A7-4AC3-B246-94934D96B434}"/>
              </a:ext>
            </a:extLst>
          </p:cNvPr>
          <p:cNvSpPr/>
          <p:nvPr/>
        </p:nvSpPr>
        <p:spPr>
          <a:xfrm>
            <a:off x="6555838" y="3061899"/>
            <a:ext cx="2200596" cy="1236798"/>
          </a:xfrm>
          <a:prstGeom prst="wedgeRectCallout">
            <a:avLst>
              <a:gd name="adj1" fmla="val -110478"/>
              <a:gd name="adj2" fmla="val -4012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a:t>Canonical</a:t>
            </a:r>
            <a:r>
              <a:rPr lang="nl-NL" dirty="0"/>
              <a:t> SOAP WS/ REST API for </a:t>
            </a:r>
            <a:r>
              <a:rPr lang="nl-NL" dirty="0" err="1"/>
              <a:t>Sending</a:t>
            </a:r>
            <a:r>
              <a:rPr lang="nl-NL" dirty="0"/>
              <a:t> </a:t>
            </a:r>
            <a:r>
              <a:rPr lang="nl-NL" dirty="0" err="1"/>
              <a:t>Inserts</a:t>
            </a:r>
            <a:r>
              <a:rPr lang="nl-NL" dirty="0"/>
              <a:t>/Updates/</a:t>
            </a:r>
            <a:r>
              <a:rPr lang="nl-NL" dirty="0" err="1"/>
              <a:t>Deletes</a:t>
            </a:r>
            <a:r>
              <a:rPr lang="nl-NL" dirty="0"/>
              <a:t> </a:t>
            </a:r>
            <a:r>
              <a:rPr lang="nl-NL" dirty="0" err="1"/>
              <a:t>and</a:t>
            </a:r>
            <a:r>
              <a:rPr lang="nl-NL" dirty="0"/>
              <a:t> for </a:t>
            </a:r>
            <a:r>
              <a:rPr lang="nl-NL" dirty="0" err="1"/>
              <a:t>Requesting</a:t>
            </a:r>
            <a:r>
              <a:rPr lang="nl-NL" dirty="0"/>
              <a:t> </a:t>
            </a:r>
            <a:r>
              <a:rPr lang="nl-NL" dirty="0" err="1"/>
              <a:t>current</a:t>
            </a:r>
            <a:r>
              <a:rPr lang="nl-NL" dirty="0"/>
              <a:t> data</a:t>
            </a:r>
            <a:endParaRPr lang="en-NL" dirty="0"/>
          </a:p>
        </p:txBody>
      </p:sp>
      <p:sp>
        <p:nvSpPr>
          <p:cNvPr id="21" name="Scroll: Horizontal 20">
            <a:extLst>
              <a:ext uri="{FF2B5EF4-FFF2-40B4-BE49-F238E27FC236}">
                <a16:creationId xmlns:a16="http://schemas.microsoft.com/office/drawing/2014/main" id="{4BFAC602-19DF-485D-B43C-582D5CF1424F}"/>
              </a:ext>
            </a:extLst>
          </p:cNvPr>
          <p:cNvSpPr/>
          <p:nvPr/>
        </p:nvSpPr>
        <p:spPr>
          <a:xfrm>
            <a:off x="6960821" y="4434736"/>
            <a:ext cx="2120502" cy="41172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Just In Time Integration</a:t>
            </a:r>
            <a:endParaRPr lang="en-NL" dirty="0"/>
          </a:p>
        </p:txBody>
      </p:sp>
      <p:sp>
        <p:nvSpPr>
          <p:cNvPr id="22" name="Oval 21">
            <a:extLst>
              <a:ext uri="{FF2B5EF4-FFF2-40B4-BE49-F238E27FC236}">
                <a16:creationId xmlns:a16="http://schemas.microsoft.com/office/drawing/2014/main" id="{CE499AFE-1012-4A44-9E26-9D0A55E013C4}"/>
              </a:ext>
            </a:extLst>
          </p:cNvPr>
          <p:cNvSpPr/>
          <p:nvPr/>
        </p:nvSpPr>
        <p:spPr>
          <a:xfrm>
            <a:off x="5332814" y="1254711"/>
            <a:ext cx="1410789" cy="7315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Company B</a:t>
            </a:r>
            <a:endParaRPr lang="en-NL" dirty="0"/>
          </a:p>
        </p:txBody>
      </p:sp>
      <p:sp>
        <p:nvSpPr>
          <p:cNvPr id="23" name="Arrow: Left-Right 22">
            <a:extLst>
              <a:ext uri="{FF2B5EF4-FFF2-40B4-BE49-F238E27FC236}">
                <a16:creationId xmlns:a16="http://schemas.microsoft.com/office/drawing/2014/main" id="{B606CE58-2F33-4FAE-9D96-D2822C054978}"/>
              </a:ext>
            </a:extLst>
          </p:cNvPr>
          <p:cNvSpPr/>
          <p:nvPr/>
        </p:nvSpPr>
        <p:spPr>
          <a:xfrm rot="19006100">
            <a:off x="4833379" y="1901788"/>
            <a:ext cx="825385" cy="295404"/>
          </a:xfrm>
          <a:prstGeom prst="leftRightArrow">
            <a:avLst>
              <a:gd name="adj1" fmla="val 33419"/>
              <a:gd name="adj2" fmla="val 5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2539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1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38558D93-ED07-4F5D-ACAC-A3A7BD8C5992}"/>
              </a:ext>
            </a:extLst>
          </p:cNvPr>
          <p:cNvSpPr/>
          <p:nvPr/>
        </p:nvSpPr>
        <p:spPr>
          <a:xfrm>
            <a:off x="3528505" y="2185851"/>
            <a:ext cx="2017319" cy="1628503"/>
          </a:xfrm>
          <a:custGeom>
            <a:avLst/>
            <a:gdLst>
              <a:gd name="connsiteX0" fmla="*/ 275605 w 2017319"/>
              <a:gd name="connsiteY0" fmla="*/ 278675 h 1628503"/>
              <a:gd name="connsiteX1" fmla="*/ 275605 w 2017319"/>
              <a:gd name="connsiteY1" fmla="*/ 278675 h 1628503"/>
              <a:gd name="connsiteX2" fmla="*/ 232062 w 2017319"/>
              <a:gd name="connsiteY2" fmla="*/ 339635 h 1628503"/>
              <a:gd name="connsiteX3" fmla="*/ 214645 w 2017319"/>
              <a:gd name="connsiteY3" fmla="*/ 435429 h 1628503"/>
              <a:gd name="connsiteX4" fmla="*/ 205936 w 2017319"/>
              <a:gd name="connsiteY4" fmla="*/ 470263 h 1628503"/>
              <a:gd name="connsiteX5" fmla="*/ 188519 w 2017319"/>
              <a:gd name="connsiteY5" fmla="*/ 522515 h 1628503"/>
              <a:gd name="connsiteX6" fmla="*/ 179810 w 2017319"/>
              <a:gd name="connsiteY6" fmla="*/ 566058 h 1628503"/>
              <a:gd name="connsiteX7" fmla="*/ 171102 w 2017319"/>
              <a:gd name="connsiteY7" fmla="*/ 592183 h 1628503"/>
              <a:gd name="connsiteX8" fmla="*/ 162393 w 2017319"/>
              <a:gd name="connsiteY8" fmla="*/ 627018 h 1628503"/>
              <a:gd name="connsiteX9" fmla="*/ 153685 w 2017319"/>
              <a:gd name="connsiteY9" fmla="*/ 722812 h 1628503"/>
              <a:gd name="connsiteX10" fmla="*/ 127559 w 2017319"/>
              <a:gd name="connsiteY10" fmla="*/ 731520 h 1628503"/>
              <a:gd name="connsiteX11" fmla="*/ 84016 w 2017319"/>
              <a:gd name="connsiteY11" fmla="*/ 757646 h 1628503"/>
              <a:gd name="connsiteX12" fmla="*/ 57890 w 2017319"/>
              <a:gd name="connsiteY12" fmla="*/ 775063 h 1628503"/>
              <a:gd name="connsiteX13" fmla="*/ 14347 w 2017319"/>
              <a:gd name="connsiteY13" fmla="*/ 836023 h 1628503"/>
              <a:gd name="connsiteX14" fmla="*/ 23056 w 2017319"/>
              <a:gd name="connsiteY14" fmla="*/ 1062446 h 1628503"/>
              <a:gd name="connsiteX15" fmla="*/ 57890 w 2017319"/>
              <a:gd name="connsiteY15" fmla="*/ 1088572 h 1628503"/>
              <a:gd name="connsiteX16" fmla="*/ 127559 w 2017319"/>
              <a:gd name="connsiteY16" fmla="*/ 1123406 h 1628503"/>
              <a:gd name="connsiteX17" fmla="*/ 179810 w 2017319"/>
              <a:gd name="connsiteY17" fmla="*/ 1158240 h 1628503"/>
              <a:gd name="connsiteX18" fmla="*/ 214645 w 2017319"/>
              <a:gd name="connsiteY18" fmla="*/ 1175658 h 1628503"/>
              <a:gd name="connsiteX19" fmla="*/ 275605 w 2017319"/>
              <a:gd name="connsiteY19" fmla="*/ 1219200 h 1628503"/>
              <a:gd name="connsiteX20" fmla="*/ 327856 w 2017319"/>
              <a:gd name="connsiteY20" fmla="*/ 1262743 h 1628503"/>
              <a:gd name="connsiteX21" fmla="*/ 353982 w 2017319"/>
              <a:gd name="connsiteY21" fmla="*/ 1280160 h 1628503"/>
              <a:gd name="connsiteX22" fmla="*/ 423650 w 2017319"/>
              <a:gd name="connsiteY22" fmla="*/ 1358538 h 1628503"/>
              <a:gd name="connsiteX23" fmla="*/ 432359 w 2017319"/>
              <a:gd name="connsiteY23" fmla="*/ 1384663 h 1628503"/>
              <a:gd name="connsiteX24" fmla="*/ 449776 w 2017319"/>
              <a:gd name="connsiteY24" fmla="*/ 1532709 h 1628503"/>
              <a:gd name="connsiteX25" fmla="*/ 458485 w 2017319"/>
              <a:gd name="connsiteY25" fmla="*/ 1558835 h 1628503"/>
              <a:gd name="connsiteX26" fmla="*/ 493319 w 2017319"/>
              <a:gd name="connsiteY26" fmla="*/ 1584960 h 1628503"/>
              <a:gd name="connsiteX27" fmla="*/ 502027 w 2017319"/>
              <a:gd name="connsiteY27" fmla="*/ 1611086 h 1628503"/>
              <a:gd name="connsiteX28" fmla="*/ 562987 w 2017319"/>
              <a:gd name="connsiteY28" fmla="*/ 1628503 h 1628503"/>
              <a:gd name="connsiteX29" fmla="*/ 711033 w 2017319"/>
              <a:gd name="connsiteY29" fmla="*/ 1619795 h 1628503"/>
              <a:gd name="connsiteX30" fmla="*/ 763285 w 2017319"/>
              <a:gd name="connsiteY30" fmla="*/ 1602378 h 1628503"/>
              <a:gd name="connsiteX31" fmla="*/ 798119 w 2017319"/>
              <a:gd name="connsiteY31" fmla="*/ 1576252 h 1628503"/>
              <a:gd name="connsiteX32" fmla="*/ 824245 w 2017319"/>
              <a:gd name="connsiteY32" fmla="*/ 1567543 h 1628503"/>
              <a:gd name="connsiteX33" fmla="*/ 902622 w 2017319"/>
              <a:gd name="connsiteY33" fmla="*/ 1515292 h 1628503"/>
              <a:gd name="connsiteX34" fmla="*/ 928747 w 2017319"/>
              <a:gd name="connsiteY34" fmla="*/ 1497875 h 1628503"/>
              <a:gd name="connsiteX35" fmla="*/ 954873 w 2017319"/>
              <a:gd name="connsiteY35" fmla="*/ 1480458 h 1628503"/>
              <a:gd name="connsiteX36" fmla="*/ 972290 w 2017319"/>
              <a:gd name="connsiteY36" fmla="*/ 1463040 h 1628503"/>
              <a:gd name="connsiteX37" fmla="*/ 998416 w 2017319"/>
              <a:gd name="connsiteY37" fmla="*/ 1454332 h 1628503"/>
              <a:gd name="connsiteX38" fmla="*/ 1076793 w 2017319"/>
              <a:gd name="connsiteY38" fmla="*/ 1393372 h 1628503"/>
              <a:gd name="connsiteX39" fmla="*/ 1129045 w 2017319"/>
              <a:gd name="connsiteY39" fmla="*/ 1367246 h 1628503"/>
              <a:gd name="connsiteX40" fmla="*/ 1146462 w 2017319"/>
              <a:gd name="connsiteY40" fmla="*/ 1341120 h 1628503"/>
              <a:gd name="connsiteX41" fmla="*/ 1172587 w 2017319"/>
              <a:gd name="connsiteY41" fmla="*/ 1288869 h 1628503"/>
              <a:gd name="connsiteX42" fmla="*/ 1259673 w 2017319"/>
              <a:gd name="connsiteY42" fmla="*/ 1236618 h 1628503"/>
              <a:gd name="connsiteX43" fmla="*/ 1303216 w 2017319"/>
              <a:gd name="connsiteY43" fmla="*/ 1227909 h 1628503"/>
              <a:gd name="connsiteX44" fmla="*/ 1573182 w 2017319"/>
              <a:gd name="connsiteY44" fmla="*/ 1219200 h 1628503"/>
              <a:gd name="connsiteX45" fmla="*/ 1599307 w 2017319"/>
              <a:gd name="connsiteY45" fmla="*/ 1201783 h 1628503"/>
              <a:gd name="connsiteX46" fmla="*/ 1703810 w 2017319"/>
              <a:gd name="connsiteY46" fmla="*/ 1193075 h 1628503"/>
              <a:gd name="connsiteX47" fmla="*/ 2017319 w 2017319"/>
              <a:gd name="connsiteY47" fmla="*/ 870858 h 1628503"/>
              <a:gd name="connsiteX48" fmla="*/ 1991193 w 2017319"/>
              <a:gd name="connsiteY48" fmla="*/ 792480 h 1628503"/>
              <a:gd name="connsiteX49" fmla="*/ 1956359 w 2017319"/>
              <a:gd name="connsiteY49" fmla="*/ 740229 h 1628503"/>
              <a:gd name="connsiteX50" fmla="*/ 1938942 w 2017319"/>
              <a:gd name="connsiteY50" fmla="*/ 714103 h 1628503"/>
              <a:gd name="connsiteX51" fmla="*/ 1921525 w 2017319"/>
              <a:gd name="connsiteY51" fmla="*/ 679269 h 1628503"/>
              <a:gd name="connsiteX52" fmla="*/ 1895399 w 2017319"/>
              <a:gd name="connsiteY52" fmla="*/ 644435 h 1628503"/>
              <a:gd name="connsiteX53" fmla="*/ 1825730 w 2017319"/>
              <a:gd name="connsiteY53" fmla="*/ 522515 h 1628503"/>
              <a:gd name="connsiteX54" fmla="*/ 1790896 w 2017319"/>
              <a:gd name="connsiteY54" fmla="*/ 478972 h 1628503"/>
              <a:gd name="connsiteX55" fmla="*/ 1756062 w 2017319"/>
              <a:gd name="connsiteY55" fmla="*/ 461555 h 1628503"/>
              <a:gd name="connsiteX56" fmla="*/ 1729936 w 2017319"/>
              <a:gd name="connsiteY56" fmla="*/ 444138 h 1628503"/>
              <a:gd name="connsiteX57" fmla="*/ 1677685 w 2017319"/>
              <a:gd name="connsiteY57" fmla="*/ 426720 h 1628503"/>
              <a:gd name="connsiteX58" fmla="*/ 1634142 w 2017319"/>
              <a:gd name="connsiteY58" fmla="*/ 391886 h 1628503"/>
              <a:gd name="connsiteX59" fmla="*/ 1608016 w 2017319"/>
              <a:gd name="connsiteY59" fmla="*/ 374469 h 1628503"/>
              <a:gd name="connsiteX60" fmla="*/ 1590599 w 2017319"/>
              <a:gd name="connsiteY60" fmla="*/ 339635 h 1628503"/>
              <a:gd name="connsiteX61" fmla="*/ 1599307 w 2017319"/>
              <a:gd name="connsiteY61" fmla="*/ 296092 h 1628503"/>
              <a:gd name="connsiteX62" fmla="*/ 1616725 w 2017319"/>
              <a:gd name="connsiteY62" fmla="*/ 278675 h 1628503"/>
              <a:gd name="connsiteX63" fmla="*/ 1686393 w 2017319"/>
              <a:gd name="connsiteY63" fmla="*/ 209006 h 1628503"/>
              <a:gd name="connsiteX64" fmla="*/ 1729936 w 2017319"/>
              <a:gd name="connsiteY64" fmla="*/ 156755 h 1628503"/>
              <a:gd name="connsiteX65" fmla="*/ 1764770 w 2017319"/>
              <a:gd name="connsiteY65" fmla="*/ 104503 h 1628503"/>
              <a:gd name="connsiteX66" fmla="*/ 1756062 w 2017319"/>
              <a:gd name="connsiteY66" fmla="*/ 69669 h 1628503"/>
              <a:gd name="connsiteX67" fmla="*/ 1703810 w 2017319"/>
              <a:gd name="connsiteY67" fmla="*/ 17418 h 1628503"/>
              <a:gd name="connsiteX68" fmla="*/ 1668976 w 2017319"/>
              <a:gd name="connsiteY68" fmla="*/ 0 h 1628503"/>
              <a:gd name="connsiteX69" fmla="*/ 1468679 w 2017319"/>
              <a:gd name="connsiteY69" fmla="*/ 8709 h 1628503"/>
              <a:gd name="connsiteX70" fmla="*/ 1416427 w 2017319"/>
              <a:gd name="connsiteY70" fmla="*/ 17418 h 1628503"/>
              <a:gd name="connsiteX71" fmla="*/ 1390302 w 2017319"/>
              <a:gd name="connsiteY71" fmla="*/ 26126 h 1628503"/>
              <a:gd name="connsiteX72" fmla="*/ 1259673 w 2017319"/>
              <a:gd name="connsiteY72" fmla="*/ 34835 h 1628503"/>
              <a:gd name="connsiteX73" fmla="*/ 1207422 w 2017319"/>
              <a:gd name="connsiteY73" fmla="*/ 52252 h 1628503"/>
              <a:gd name="connsiteX74" fmla="*/ 1172587 w 2017319"/>
              <a:gd name="connsiteY74" fmla="*/ 69669 h 1628503"/>
              <a:gd name="connsiteX75" fmla="*/ 1129045 w 2017319"/>
              <a:gd name="connsiteY75" fmla="*/ 78378 h 1628503"/>
              <a:gd name="connsiteX76" fmla="*/ 1102919 w 2017319"/>
              <a:gd name="connsiteY76" fmla="*/ 87086 h 1628503"/>
              <a:gd name="connsiteX77" fmla="*/ 980999 w 2017319"/>
              <a:gd name="connsiteY77" fmla="*/ 69669 h 1628503"/>
              <a:gd name="connsiteX78" fmla="*/ 928747 w 2017319"/>
              <a:gd name="connsiteY78" fmla="*/ 34835 h 1628503"/>
              <a:gd name="connsiteX79" fmla="*/ 902622 w 2017319"/>
              <a:gd name="connsiteY79" fmla="*/ 17418 h 1628503"/>
              <a:gd name="connsiteX80" fmla="*/ 850370 w 2017319"/>
              <a:gd name="connsiteY80" fmla="*/ 26126 h 1628503"/>
              <a:gd name="connsiteX81" fmla="*/ 815536 w 2017319"/>
              <a:gd name="connsiteY81" fmla="*/ 78378 h 1628503"/>
              <a:gd name="connsiteX82" fmla="*/ 789410 w 2017319"/>
              <a:gd name="connsiteY82" fmla="*/ 191589 h 1628503"/>
              <a:gd name="connsiteX83" fmla="*/ 780702 w 2017319"/>
              <a:gd name="connsiteY83" fmla="*/ 217715 h 1628503"/>
              <a:gd name="connsiteX84" fmla="*/ 763285 w 2017319"/>
              <a:gd name="connsiteY84" fmla="*/ 383178 h 1628503"/>
              <a:gd name="connsiteX85" fmla="*/ 754576 w 2017319"/>
              <a:gd name="connsiteY85" fmla="*/ 609600 h 1628503"/>
              <a:gd name="connsiteX86" fmla="*/ 745867 w 2017319"/>
              <a:gd name="connsiteY86" fmla="*/ 661852 h 1628503"/>
              <a:gd name="connsiteX87" fmla="*/ 728450 w 2017319"/>
              <a:gd name="connsiteY87" fmla="*/ 687978 h 1628503"/>
              <a:gd name="connsiteX88" fmla="*/ 693616 w 2017319"/>
              <a:gd name="connsiteY88" fmla="*/ 731520 h 1628503"/>
              <a:gd name="connsiteX89" fmla="*/ 641365 w 2017319"/>
              <a:gd name="connsiteY89" fmla="*/ 714103 h 1628503"/>
              <a:gd name="connsiteX90" fmla="*/ 597822 w 2017319"/>
              <a:gd name="connsiteY90" fmla="*/ 644435 h 1628503"/>
              <a:gd name="connsiteX91" fmla="*/ 562987 w 2017319"/>
              <a:gd name="connsiteY91" fmla="*/ 600892 h 1628503"/>
              <a:gd name="connsiteX92" fmla="*/ 536862 w 2017319"/>
              <a:gd name="connsiteY92" fmla="*/ 548640 h 1628503"/>
              <a:gd name="connsiteX93" fmla="*/ 519445 w 2017319"/>
              <a:gd name="connsiteY93" fmla="*/ 470263 h 1628503"/>
              <a:gd name="connsiteX94" fmla="*/ 502027 w 2017319"/>
              <a:gd name="connsiteY94" fmla="*/ 452846 h 1628503"/>
              <a:gd name="connsiteX95" fmla="*/ 502027 w 2017319"/>
              <a:gd name="connsiteY95" fmla="*/ 322218 h 1628503"/>
              <a:gd name="connsiteX96" fmla="*/ 293022 w 2017319"/>
              <a:gd name="connsiteY96" fmla="*/ 209006 h 1628503"/>
              <a:gd name="connsiteX97" fmla="*/ 275605 w 2017319"/>
              <a:gd name="connsiteY97" fmla="*/ 278675 h 162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17319" h="1628503">
                <a:moveTo>
                  <a:pt x="275605" y="278675"/>
                </a:moveTo>
                <a:lnTo>
                  <a:pt x="275605" y="278675"/>
                </a:lnTo>
                <a:cubicBezTo>
                  <a:pt x="261091" y="298995"/>
                  <a:pt x="243230" y="317300"/>
                  <a:pt x="232062" y="339635"/>
                </a:cubicBezTo>
                <a:cubicBezTo>
                  <a:pt x="228947" y="345865"/>
                  <a:pt x="214982" y="433743"/>
                  <a:pt x="214645" y="435429"/>
                </a:cubicBezTo>
                <a:cubicBezTo>
                  <a:pt x="212298" y="447165"/>
                  <a:pt x="209375" y="458799"/>
                  <a:pt x="205936" y="470263"/>
                </a:cubicBezTo>
                <a:cubicBezTo>
                  <a:pt x="200660" y="487848"/>
                  <a:pt x="192120" y="504512"/>
                  <a:pt x="188519" y="522515"/>
                </a:cubicBezTo>
                <a:cubicBezTo>
                  <a:pt x="185616" y="537029"/>
                  <a:pt x="183400" y="551698"/>
                  <a:pt x="179810" y="566058"/>
                </a:cubicBezTo>
                <a:cubicBezTo>
                  <a:pt x="177584" y="574963"/>
                  <a:pt x="173624" y="583357"/>
                  <a:pt x="171102" y="592183"/>
                </a:cubicBezTo>
                <a:cubicBezTo>
                  <a:pt x="167814" y="603692"/>
                  <a:pt x="165296" y="615406"/>
                  <a:pt x="162393" y="627018"/>
                </a:cubicBezTo>
                <a:cubicBezTo>
                  <a:pt x="159490" y="658949"/>
                  <a:pt x="163824" y="692394"/>
                  <a:pt x="153685" y="722812"/>
                </a:cubicBezTo>
                <a:cubicBezTo>
                  <a:pt x="150782" y="731521"/>
                  <a:pt x="135430" y="726797"/>
                  <a:pt x="127559" y="731520"/>
                </a:cubicBezTo>
                <a:cubicBezTo>
                  <a:pt x="67789" y="767382"/>
                  <a:pt x="158026" y="732978"/>
                  <a:pt x="84016" y="757646"/>
                </a:cubicBezTo>
                <a:cubicBezTo>
                  <a:pt x="75307" y="763452"/>
                  <a:pt x="65291" y="767662"/>
                  <a:pt x="57890" y="775063"/>
                </a:cubicBezTo>
                <a:cubicBezTo>
                  <a:pt x="47097" y="785856"/>
                  <a:pt x="24232" y="821196"/>
                  <a:pt x="14347" y="836023"/>
                </a:cubicBezTo>
                <a:cubicBezTo>
                  <a:pt x="-3084" y="923185"/>
                  <a:pt x="-9356" y="932796"/>
                  <a:pt x="23056" y="1062446"/>
                </a:cubicBezTo>
                <a:cubicBezTo>
                  <a:pt x="26576" y="1076527"/>
                  <a:pt x="45353" y="1081259"/>
                  <a:pt x="57890" y="1088572"/>
                </a:cubicBezTo>
                <a:cubicBezTo>
                  <a:pt x="80317" y="1101655"/>
                  <a:pt x="105956" y="1109004"/>
                  <a:pt x="127559" y="1123406"/>
                </a:cubicBezTo>
                <a:cubicBezTo>
                  <a:pt x="144976" y="1135017"/>
                  <a:pt x="161860" y="1147470"/>
                  <a:pt x="179810" y="1158240"/>
                </a:cubicBezTo>
                <a:cubicBezTo>
                  <a:pt x="190942" y="1164919"/>
                  <a:pt x="204081" y="1168112"/>
                  <a:pt x="214645" y="1175658"/>
                </a:cubicBezTo>
                <a:cubicBezTo>
                  <a:pt x="297019" y="1234497"/>
                  <a:pt x="180138" y="1171468"/>
                  <a:pt x="275605" y="1219200"/>
                </a:cubicBezTo>
                <a:cubicBezTo>
                  <a:pt x="300358" y="1243954"/>
                  <a:pt x="291627" y="1236866"/>
                  <a:pt x="327856" y="1262743"/>
                </a:cubicBezTo>
                <a:cubicBezTo>
                  <a:pt x="336373" y="1268826"/>
                  <a:pt x="346159" y="1273206"/>
                  <a:pt x="353982" y="1280160"/>
                </a:cubicBezTo>
                <a:cubicBezTo>
                  <a:pt x="374756" y="1298626"/>
                  <a:pt x="409090" y="1329418"/>
                  <a:pt x="423650" y="1358538"/>
                </a:cubicBezTo>
                <a:cubicBezTo>
                  <a:pt x="427755" y="1366748"/>
                  <a:pt x="429456" y="1375955"/>
                  <a:pt x="432359" y="1384663"/>
                </a:cubicBezTo>
                <a:cubicBezTo>
                  <a:pt x="439008" y="1471108"/>
                  <a:pt x="432828" y="1473394"/>
                  <a:pt x="449776" y="1532709"/>
                </a:cubicBezTo>
                <a:cubicBezTo>
                  <a:pt x="452298" y="1541536"/>
                  <a:pt x="452608" y="1551783"/>
                  <a:pt x="458485" y="1558835"/>
                </a:cubicBezTo>
                <a:cubicBezTo>
                  <a:pt x="467777" y="1569985"/>
                  <a:pt x="481708" y="1576252"/>
                  <a:pt x="493319" y="1584960"/>
                </a:cubicBezTo>
                <a:cubicBezTo>
                  <a:pt x="496222" y="1593669"/>
                  <a:pt x="495536" y="1604595"/>
                  <a:pt x="502027" y="1611086"/>
                </a:cubicBezTo>
                <a:cubicBezTo>
                  <a:pt x="506193" y="1615252"/>
                  <a:pt x="562683" y="1628427"/>
                  <a:pt x="562987" y="1628503"/>
                </a:cubicBezTo>
                <a:cubicBezTo>
                  <a:pt x="612336" y="1625600"/>
                  <a:pt x="662014" y="1626189"/>
                  <a:pt x="711033" y="1619795"/>
                </a:cubicBezTo>
                <a:cubicBezTo>
                  <a:pt x="729238" y="1617420"/>
                  <a:pt x="763285" y="1602378"/>
                  <a:pt x="763285" y="1602378"/>
                </a:cubicBezTo>
                <a:cubicBezTo>
                  <a:pt x="774896" y="1593669"/>
                  <a:pt x="785517" y="1583453"/>
                  <a:pt x="798119" y="1576252"/>
                </a:cubicBezTo>
                <a:cubicBezTo>
                  <a:pt x="806089" y="1571697"/>
                  <a:pt x="816316" y="1572168"/>
                  <a:pt x="824245" y="1567543"/>
                </a:cubicBezTo>
                <a:cubicBezTo>
                  <a:pt x="851367" y="1551722"/>
                  <a:pt x="876496" y="1532709"/>
                  <a:pt x="902622" y="1515292"/>
                </a:cubicBezTo>
                <a:lnTo>
                  <a:pt x="928747" y="1497875"/>
                </a:lnTo>
                <a:cubicBezTo>
                  <a:pt x="937456" y="1492069"/>
                  <a:pt x="947472" y="1487859"/>
                  <a:pt x="954873" y="1480458"/>
                </a:cubicBezTo>
                <a:cubicBezTo>
                  <a:pt x="960679" y="1474652"/>
                  <a:pt x="965249" y="1467264"/>
                  <a:pt x="972290" y="1463040"/>
                </a:cubicBezTo>
                <a:cubicBezTo>
                  <a:pt x="980161" y="1458317"/>
                  <a:pt x="989707" y="1457235"/>
                  <a:pt x="998416" y="1454332"/>
                </a:cubicBezTo>
                <a:cubicBezTo>
                  <a:pt x="1024542" y="1434012"/>
                  <a:pt x="1045394" y="1403839"/>
                  <a:pt x="1076793" y="1393372"/>
                </a:cubicBezTo>
                <a:cubicBezTo>
                  <a:pt x="1112848" y="1381353"/>
                  <a:pt x="1095281" y="1389755"/>
                  <a:pt x="1129045" y="1367246"/>
                </a:cubicBezTo>
                <a:cubicBezTo>
                  <a:pt x="1134851" y="1358537"/>
                  <a:pt x="1141781" y="1350482"/>
                  <a:pt x="1146462" y="1341120"/>
                </a:cubicBezTo>
                <a:cubicBezTo>
                  <a:pt x="1158195" y="1317653"/>
                  <a:pt x="1150403" y="1308280"/>
                  <a:pt x="1172587" y="1288869"/>
                </a:cubicBezTo>
                <a:cubicBezTo>
                  <a:pt x="1184816" y="1278169"/>
                  <a:pt x="1237636" y="1243964"/>
                  <a:pt x="1259673" y="1236618"/>
                </a:cubicBezTo>
                <a:cubicBezTo>
                  <a:pt x="1273715" y="1231937"/>
                  <a:pt x="1288437" y="1228730"/>
                  <a:pt x="1303216" y="1227909"/>
                </a:cubicBezTo>
                <a:cubicBezTo>
                  <a:pt x="1393113" y="1222914"/>
                  <a:pt x="1483193" y="1222103"/>
                  <a:pt x="1573182" y="1219200"/>
                </a:cubicBezTo>
                <a:cubicBezTo>
                  <a:pt x="1581890" y="1213394"/>
                  <a:pt x="1589946" y="1206464"/>
                  <a:pt x="1599307" y="1201783"/>
                </a:cubicBezTo>
                <a:cubicBezTo>
                  <a:pt x="1633246" y="1184814"/>
                  <a:pt x="1664557" y="1193075"/>
                  <a:pt x="1703810" y="1193075"/>
                </a:cubicBezTo>
                <a:lnTo>
                  <a:pt x="2017319" y="870858"/>
                </a:lnTo>
                <a:cubicBezTo>
                  <a:pt x="2008610" y="844732"/>
                  <a:pt x="2002839" y="817436"/>
                  <a:pt x="1991193" y="792480"/>
                </a:cubicBezTo>
                <a:cubicBezTo>
                  <a:pt x="1982341" y="773511"/>
                  <a:pt x="1967970" y="757646"/>
                  <a:pt x="1956359" y="740229"/>
                </a:cubicBezTo>
                <a:lnTo>
                  <a:pt x="1938942" y="714103"/>
                </a:lnTo>
                <a:cubicBezTo>
                  <a:pt x="1931741" y="703301"/>
                  <a:pt x="1928405" y="690278"/>
                  <a:pt x="1921525" y="679269"/>
                </a:cubicBezTo>
                <a:cubicBezTo>
                  <a:pt x="1913832" y="666961"/>
                  <a:pt x="1902712" y="656972"/>
                  <a:pt x="1895399" y="644435"/>
                </a:cubicBezTo>
                <a:cubicBezTo>
                  <a:pt x="1856881" y="578405"/>
                  <a:pt x="1870390" y="578341"/>
                  <a:pt x="1825730" y="522515"/>
                </a:cubicBezTo>
                <a:cubicBezTo>
                  <a:pt x="1814119" y="508001"/>
                  <a:pt x="1804884" y="491212"/>
                  <a:pt x="1790896" y="478972"/>
                </a:cubicBezTo>
                <a:cubicBezTo>
                  <a:pt x="1781126" y="470423"/>
                  <a:pt x="1767333" y="467996"/>
                  <a:pt x="1756062" y="461555"/>
                </a:cubicBezTo>
                <a:cubicBezTo>
                  <a:pt x="1746975" y="456362"/>
                  <a:pt x="1739500" y="448389"/>
                  <a:pt x="1729936" y="444138"/>
                </a:cubicBezTo>
                <a:cubicBezTo>
                  <a:pt x="1713159" y="436681"/>
                  <a:pt x="1677685" y="426720"/>
                  <a:pt x="1677685" y="426720"/>
                </a:cubicBezTo>
                <a:cubicBezTo>
                  <a:pt x="1663171" y="415109"/>
                  <a:pt x="1649012" y="403038"/>
                  <a:pt x="1634142" y="391886"/>
                </a:cubicBezTo>
                <a:cubicBezTo>
                  <a:pt x="1625769" y="385606"/>
                  <a:pt x="1614717" y="382510"/>
                  <a:pt x="1608016" y="374469"/>
                </a:cubicBezTo>
                <a:cubicBezTo>
                  <a:pt x="1599705" y="364496"/>
                  <a:pt x="1596405" y="351246"/>
                  <a:pt x="1590599" y="339635"/>
                </a:cubicBezTo>
                <a:cubicBezTo>
                  <a:pt x="1593502" y="325121"/>
                  <a:pt x="1593476" y="309697"/>
                  <a:pt x="1599307" y="296092"/>
                </a:cubicBezTo>
                <a:cubicBezTo>
                  <a:pt x="1602541" y="288545"/>
                  <a:pt x="1611596" y="285086"/>
                  <a:pt x="1616725" y="278675"/>
                </a:cubicBezTo>
                <a:cubicBezTo>
                  <a:pt x="1664719" y="218684"/>
                  <a:pt x="1587109" y="291744"/>
                  <a:pt x="1686393" y="209006"/>
                </a:cubicBezTo>
                <a:cubicBezTo>
                  <a:pt x="1733938" y="113916"/>
                  <a:pt x="1672492" y="222406"/>
                  <a:pt x="1729936" y="156755"/>
                </a:cubicBezTo>
                <a:cubicBezTo>
                  <a:pt x="1743720" y="141001"/>
                  <a:pt x="1764770" y="104503"/>
                  <a:pt x="1764770" y="104503"/>
                </a:cubicBezTo>
                <a:cubicBezTo>
                  <a:pt x="1761867" y="92892"/>
                  <a:pt x="1760777" y="80670"/>
                  <a:pt x="1756062" y="69669"/>
                </a:cubicBezTo>
                <a:cubicBezTo>
                  <a:pt x="1745297" y="44549"/>
                  <a:pt x="1726629" y="31680"/>
                  <a:pt x="1703810" y="17418"/>
                </a:cubicBezTo>
                <a:cubicBezTo>
                  <a:pt x="1692801" y="10538"/>
                  <a:pt x="1680587" y="5806"/>
                  <a:pt x="1668976" y="0"/>
                </a:cubicBezTo>
                <a:cubicBezTo>
                  <a:pt x="1602210" y="2903"/>
                  <a:pt x="1535349" y="4111"/>
                  <a:pt x="1468679" y="8709"/>
                </a:cubicBezTo>
                <a:cubicBezTo>
                  <a:pt x="1451063" y="9924"/>
                  <a:pt x="1433664" y="13588"/>
                  <a:pt x="1416427" y="17418"/>
                </a:cubicBezTo>
                <a:cubicBezTo>
                  <a:pt x="1407466" y="19409"/>
                  <a:pt x="1399425" y="25112"/>
                  <a:pt x="1390302" y="26126"/>
                </a:cubicBezTo>
                <a:cubicBezTo>
                  <a:pt x="1346929" y="30945"/>
                  <a:pt x="1303216" y="31932"/>
                  <a:pt x="1259673" y="34835"/>
                </a:cubicBezTo>
                <a:cubicBezTo>
                  <a:pt x="1242256" y="40641"/>
                  <a:pt x="1223843" y="44042"/>
                  <a:pt x="1207422" y="52252"/>
                </a:cubicBezTo>
                <a:cubicBezTo>
                  <a:pt x="1195810" y="58058"/>
                  <a:pt x="1184903" y="65564"/>
                  <a:pt x="1172587" y="69669"/>
                </a:cubicBezTo>
                <a:cubicBezTo>
                  <a:pt x="1158545" y="74350"/>
                  <a:pt x="1143405" y="74788"/>
                  <a:pt x="1129045" y="78378"/>
                </a:cubicBezTo>
                <a:cubicBezTo>
                  <a:pt x="1120139" y="80604"/>
                  <a:pt x="1111628" y="84183"/>
                  <a:pt x="1102919" y="87086"/>
                </a:cubicBezTo>
                <a:cubicBezTo>
                  <a:pt x="1092429" y="86132"/>
                  <a:pt x="1010502" y="86059"/>
                  <a:pt x="980999" y="69669"/>
                </a:cubicBezTo>
                <a:cubicBezTo>
                  <a:pt x="962700" y="59503"/>
                  <a:pt x="946164" y="46446"/>
                  <a:pt x="928747" y="34835"/>
                </a:cubicBezTo>
                <a:lnTo>
                  <a:pt x="902622" y="17418"/>
                </a:lnTo>
                <a:cubicBezTo>
                  <a:pt x="885205" y="20321"/>
                  <a:pt x="864836" y="16000"/>
                  <a:pt x="850370" y="26126"/>
                </a:cubicBezTo>
                <a:cubicBezTo>
                  <a:pt x="833221" y="38130"/>
                  <a:pt x="815536" y="78378"/>
                  <a:pt x="815536" y="78378"/>
                </a:cubicBezTo>
                <a:cubicBezTo>
                  <a:pt x="808627" y="112918"/>
                  <a:pt x="799912" y="160080"/>
                  <a:pt x="789410" y="191589"/>
                </a:cubicBezTo>
                <a:lnTo>
                  <a:pt x="780702" y="217715"/>
                </a:lnTo>
                <a:cubicBezTo>
                  <a:pt x="774896" y="272869"/>
                  <a:pt x="765417" y="327760"/>
                  <a:pt x="763285" y="383178"/>
                </a:cubicBezTo>
                <a:cubicBezTo>
                  <a:pt x="760382" y="458652"/>
                  <a:pt x="759288" y="534217"/>
                  <a:pt x="754576" y="609600"/>
                </a:cubicBezTo>
                <a:cubicBezTo>
                  <a:pt x="753474" y="627223"/>
                  <a:pt x="751451" y="645101"/>
                  <a:pt x="745867" y="661852"/>
                </a:cubicBezTo>
                <a:cubicBezTo>
                  <a:pt x="742557" y="671781"/>
                  <a:pt x="734256" y="679269"/>
                  <a:pt x="728450" y="687978"/>
                </a:cubicBezTo>
                <a:cubicBezTo>
                  <a:pt x="723012" y="704292"/>
                  <a:pt x="719877" y="731520"/>
                  <a:pt x="693616" y="731520"/>
                </a:cubicBezTo>
                <a:cubicBezTo>
                  <a:pt x="675257" y="731520"/>
                  <a:pt x="641365" y="714103"/>
                  <a:pt x="641365" y="714103"/>
                </a:cubicBezTo>
                <a:cubicBezTo>
                  <a:pt x="631529" y="697710"/>
                  <a:pt x="611226" y="662307"/>
                  <a:pt x="597822" y="644435"/>
                </a:cubicBezTo>
                <a:cubicBezTo>
                  <a:pt x="586669" y="629565"/>
                  <a:pt x="572966" y="616574"/>
                  <a:pt x="562987" y="600892"/>
                </a:cubicBezTo>
                <a:cubicBezTo>
                  <a:pt x="552532" y="584463"/>
                  <a:pt x="545570" y="566057"/>
                  <a:pt x="536862" y="548640"/>
                </a:cubicBezTo>
                <a:cubicBezTo>
                  <a:pt x="535947" y="544065"/>
                  <a:pt x="523542" y="478457"/>
                  <a:pt x="519445" y="470263"/>
                </a:cubicBezTo>
                <a:cubicBezTo>
                  <a:pt x="515773" y="462919"/>
                  <a:pt x="502986" y="461000"/>
                  <a:pt x="502027" y="452846"/>
                </a:cubicBezTo>
                <a:cubicBezTo>
                  <a:pt x="496939" y="409602"/>
                  <a:pt x="502027" y="365761"/>
                  <a:pt x="502027" y="322218"/>
                </a:cubicBezTo>
                <a:lnTo>
                  <a:pt x="293022" y="209006"/>
                </a:lnTo>
                <a:lnTo>
                  <a:pt x="275605" y="278675"/>
                </a:lnTo>
                <a:close/>
              </a:path>
            </a:pathLst>
          </a:custGeom>
          <a:solidFill>
            <a:schemeClr val="accent3">
              <a:lumMod val="75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A713C8A2-DE75-4FD1-B6C4-3DEE72F1FE07}"/>
              </a:ext>
            </a:extLst>
          </p:cNvPr>
          <p:cNvSpPr>
            <a:spLocks noGrp="1"/>
          </p:cNvSpPr>
          <p:nvPr>
            <p:ph type="title"/>
          </p:nvPr>
        </p:nvSpPr>
        <p:spPr/>
        <p:txBody>
          <a:bodyPr/>
          <a:lstStyle/>
          <a:p>
            <a:r>
              <a:rPr lang="nl-NL" dirty="0" err="1"/>
              <a:t>Collective</a:t>
            </a:r>
            <a:r>
              <a:rPr lang="nl-NL" dirty="0"/>
              <a:t> Dataset = </a:t>
            </a:r>
            <a:r>
              <a:rPr lang="nl-NL" dirty="0" err="1"/>
              <a:t>Collective</a:t>
            </a:r>
            <a:r>
              <a:rPr lang="nl-NL" dirty="0"/>
              <a:t> Data Change Events</a:t>
            </a:r>
            <a:endParaRPr lang="en-NL" dirty="0"/>
          </a:p>
        </p:txBody>
      </p:sp>
      <p:sp>
        <p:nvSpPr>
          <p:cNvPr id="4" name="Footer Placeholder 3">
            <a:extLst>
              <a:ext uri="{FF2B5EF4-FFF2-40B4-BE49-F238E27FC236}">
                <a16:creationId xmlns:a16="http://schemas.microsoft.com/office/drawing/2014/main" id="{A567109A-C684-41AB-97F1-8CFCDD88B100}"/>
              </a:ext>
            </a:extLst>
          </p:cNvPr>
          <p:cNvSpPr>
            <a:spLocks noGrp="1"/>
          </p:cNvSpPr>
          <p:nvPr>
            <p:ph type="ftr" sz="quarter" idx="11"/>
          </p:nvPr>
        </p:nvSpPr>
        <p:spPr/>
        <p:txBody>
          <a:bodyPr/>
          <a:lstStyle/>
          <a:p>
            <a:r>
              <a:rPr lang="en-US"/>
              <a:t>Pragmatic CQRS - Digital Xchange</a:t>
            </a:r>
            <a:endParaRPr lang="nl-NL" dirty="0"/>
          </a:p>
        </p:txBody>
      </p:sp>
      <p:sp>
        <p:nvSpPr>
          <p:cNvPr id="5" name="Oval 4">
            <a:extLst>
              <a:ext uri="{FF2B5EF4-FFF2-40B4-BE49-F238E27FC236}">
                <a16:creationId xmlns:a16="http://schemas.microsoft.com/office/drawing/2014/main" id="{13AE423F-C8A8-4602-B9B4-D73C139D6C61}"/>
              </a:ext>
            </a:extLst>
          </p:cNvPr>
          <p:cNvSpPr/>
          <p:nvPr/>
        </p:nvSpPr>
        <p:spPr>
          <a:xfrm>
            <a:off x="3396342" y="1234422"/>
            <a:ext cx="1410789"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Company A</a:t>
            </a:r>
            <a:endParaRPr lang="en-NL" dirty="0"/>
          </a:p>
        </p:txBody>
      </p:sp>
      <p:sp>
        <p:nvSpPr>
          <p:cNvPr id="6" name="Oval 5">
            <a:extLst>
              <a:ext uri="{FF2B5EF4-FFF2-40B4-BE49-F238E27FC236}">
                <a16:creationId xmlns:a16="http://schemas.microsoft.com/office/drawing/2014/main" id="{9D1DBC93-3E5C-4141-8083-E9BE22FAB433}"/>
              </a:ext>
            </a:extLst>
          </p:cNvPr>
          <p:cNvSpPr/>
          <p:nvPr/>
        </p:nvSpPr>
        <p:spPr>
          <a:xfrm>
            <a:off x="5933210" y="2205990"/>
            <a:ext cx="1410789" cy="73152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dirty="0"/>
              <a:t>Company C</a:t>
            </a:r>
            <a:endParaRPr lang="en-NL" dirty="0"/>
          </a:p>
        </p:txBody>
      </p:sp>
      <p:sp>
        <p:nvSpPr>
          <p:cNvPr id="7" name="Oval 6">
            <a:extLst>
              <a:ext uri="{FF2B5EF4-FFF2-40B4-BE49-F238E27FC236}">
                <a16:creationId xmlns:a16="http://schemas.microsoft.com/office/drawing/2014/main" id="{60A5D7C6-F310-4CBB-A8F2-8BB82EE96D36}"/>
              </a:ext>
            </a:extLst>
          </p:cNvPr>
          <p:cNvSpPr/>
          <p:nvPr/>
        </p:nvSpPr>
        <p:spPr>
          <a:xfrm>
            <a:off x="4674821" y="3909078"/>
            <a:ext cx="1410789" cy="73152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a:t>Company D</a:t>
            </a:r>
            <a:endParaRPr lang="en-NL" dirty="0"/>
          </a:p>
        </p:txBody>
      </p:sp>
      <p:sp>
        <p:nvSpPr>
          <p:cNvPr id="8" name="Oval 7">
            <a:extLst>
              <a:ext uri="{FF2B5EF4-FFF2-40B4-BE49-F238E27FC236}">
                <a16:creationId xmlns:a16="http://schemas.microsoft.com/office/drawing/2014/main" id="{1593DDFD-3346-4ABE-8BA1-B0D6939409D8}"/>
              </a:ext>
            </a:extLst>
          </p:cNvPr>
          <p:cNvSpPr/>
          <p:nvPr/>
        </p:nvSpPr>
        <p:spPr>
          <a:xfrm>
            <a:off x="2388821" y="3765386"/>
            <a:ext cx="1410789" cy="73152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a:t>Company E</a:t>
            </a:r>
            <a:endParaRPr lang="en-NL" dirty="0"/>
          </a:p>
        </p:txBody>
      </p:sp>
      <p:sp>
        <p:nvSpPr>
          <p:cNvPr id="9" name="Oval 8">
            <a:extLst>
              <a:ext uri="{FF2B5EF4-FFF2-40B4-BE49-F238E27FC236}">
                <a16:creationId xmlns:a16="http://schemas.microsoft.com/office/drawing/2014/main" id="{79582BC5-C11E-4EC7-A063-1E7107512B8F}"/>
              </a:ext>
            </a:extLst>
          </p:cNvPr>
          <p:cNvSpPr/>
          <p:nvPr/>
        </p:nvSpPr>
        <p:spPr>
          <a:xfrm>
            <a:off x="1800001" y="2252816"/>
            <a:ext cx="1410789" cy="73152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Company F</a:t>
            </a:r>
            <a:endParaRPr lang="en-NL" dirty="0"/>
          </a:p>
        </p:txBody>
      </p:sp>
      <p:sp>
        <p:nvSpPr>
          <p:cNvPr id="12" name="Arrow: Left-Right 11">
            <a:extLst>
              <a:ext uri="{FF2B5EF4-FFF2-40B4-BE49-F238E27FC236}">
                <a16:creationId xmlns:a16="http://schemas.microsoft.com/office/drawing/2014/main" id="{E672E0E9-AD67-4B66-AF84-3CDC438C8170}"/>
              </a:ext>
            </a:extLst>
          </p:cNvPr>
          <p:cNvSpPr/>
          <p:nvPr/>
        </p:nvSpPr>
        <p:spPr>
          <a:xfrm rot="3346604">
            <a:off x="4203125" y="1968558"/>
            <a:ext cx="713646" cy="295404"/>
          </a:xfrm>
          <a:prstGeom prst="leftRightArrow">
            <a:avLst>
              <a:gd name="adj1" fmla="val 334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Arrow: Left-Right 12">
            <a:extLst>
              <a:ext uri="{FF2B5EF4-FFF2-40B4-BE49-F238E27FC236}">
                <a16:creationId xmlns:a16="http://schemas.microsoft.com/office/drawing/2014/main" id="{64455A03-BE1A-41F0-9E50-1EF683EFE61C}"/>
              </a:ext>
            </a:extLst>
          </p:cNvPr>
          <p:cNvSpPr/>
          <p:nvPr/>
        </p:nvSpPr>
        <p:spPr>
          <a:xfrm rot="20128262">
            <a:off x="5357094" y="2604799"/>
            <a:ext cx="703388" cy="295404"/>
          </a:xfrm>
          <a:prstGeom prst="leftRightArrow">
            <a:avLst>
              <a:gd name="adj1" fmla="val 33419"/>
              <a:gd name="adj2" fmla="val 5000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14" name="Arrow: Left-Right 13">
            <a:extLst>
              <a:ext uri="{FF2B5EF4-FFF2-40B4-BE49-F238E27FC236}">
                <a16:creationId xmlns:a16="http://schemas.microsoft.com/office/drawing/2014/main" id="{48634CBD-DC91-4A6D-A3EE-08EA673F85BA}"/>
              </a:ext>
            </a:extLst>
          </p:cNvPr>
          <p:cNvSpPr/>
          <p:nvPr/>
        </p:nvSpPr>
        <p:spPr>
          <a:xfrm rot="14845490">
            <a:off x="4822579" y="3571850"/>
            <a:ext cx="540287" cy="295404"/>
          </a:xfrm>
          <a:prstGeom prst="leftRightArrow">
            <a:avLst>
              <a:gd name="adj1" fmla="val 33419"/>
              <a:gd name="adj2"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15" name="Arrow: Left-Right 14">
            <a:extLst>
              <a:ext uri="{FF2B5EF4-FFF2-40B4-BE49-F238E27FC236}">
                <a16:creationId xmlns:a16="http://schemas.microsoft.com/office/drawing/2014/main" id="{F92F9CE9-2EC0-4068-A9EC-0C8518E6A47D}"/>
              </a:ext>
            </a:extLst>
          </p:cNvPr>
          <p:cNvSpPr/>
          <p:nvPr/>
        </p:nvSpPr>
        <p:spPr>
          <a:xfrm rot="18676338">
            <a:off x="3370011" y="3532596"/>
            <a:ext cx="807029" cy="295404"/>
          </a:xfrm>
          <a:prstGeom prst="leftRightArrow">
            <a:avLst>
              <a:gd name="adj1" fmla="val 33419"/>
              <a:gd name="adj2"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sp>
        <p:nvSpPr>
          <p:cNvPr id="16" name="Arrow: Left-Right 15">
            <a:extLst>
              <a:ext uri="{FF2B5EF4-FFF2-40B4-BE49-F238E27FC236}">
                <a16:creationId xmlns:a16="http://schemas.microsoft.com/office/drawing/2014/main" id="{390656DC-10BB-4AA4-8E6A-31C60ED6CFF5}"/>
              </a:ext>
            </a:extLst>
          </p:cNvPr>
          <p:cNvSpPr/>
          <p:nvPr/>
        </p:nvSpPr>
        <p:spPr>
          <a:xfrm rot="1065722">
            <a:off x="3006989" y="2667108"/>
            <a:ext cx="811613" cy="295404"/>
          </a:xfrm>
          <a:prstGeom prst="leftRightArrow">
            <a:avLst>
              <a:gd name="adj1" fmla="val 33419"/>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3" name="Cube 2">
            <a:extLst>
              <a:ext uri="{FF2B5EF4-FFF2-40B4-BE49-F238E27FC236}">
                <a16:creationId xmlns:a16="http://schemas.microsoft.com/office/drawing/2014/main" id="{59C6AAF3-0FFE-4F84-AA33-0802F01EB161}"/>
              </a:ext>
            </a:extLst>
          </p:cNvPr>
          <p:cNvSpPr/>
          <p:nvPr/>
        </p:nvSpPr>
        <p:spPr>
          <a:xfrm>
            <a:off x="3961191" y="2435521"/>
            <a:ext cx="1221617" cy="943736"/>
          </a:xfrm>
          <a:prstGeom prst="cube">
            <a:avLst/>
          </a:prstGeom>
          <a:solidFill>
            <a:srgbClr val="FF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Central Event Platform</a:t>
            </a:r>
            <a:endParaRPr lang="en-NL" sz="1200" dirty="0"/>
          </a:p>
        </p:txBody>
      </p:sp>
      <p:sp>
        <p:nvSpPr>
          <p:cNvPr id="20" name="Speech Bubble: Rectangle 19">
            <a:extLst>
              <a:ext uri="{FF2B5EF4-FFF2-40B4-BE49-F238E27FC236}">
                <a16:creationId xmlns:a16="http://schemas.microsoft.com/office/drawing/2014/main" id="{99E8AB06-11A7-4AC3-B246-94934D96B434}"/>
              </a:ext>
            </a:extLst>
          </p:cNvPr>
          <p:cNvSpPr/>
          <p:nvPr/>
        </p:nvSpPr>
        <p:spPr>
          <a:xfrm>
            <a:off x="6555838" y="3061899"/>
            <a:ext cx="2200596" cy="1236798"/>
          </a:xfrm>
          <a:prstGeom prst="wedgeRectCallout">
            <a:avLst>
              <a:gd name="adj1" fmla="val -117997"/>
              <a:gd name="adj2" fmla="val -5632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a:t>Interfaces for Publishing </a:t>
            </a:r>
            <a:r>
              <a:rPr lang="nl-NL" dirty="0" err="1"/>
              <a:t>and</a:t>
            </a:r>
            <a:r>
              <a:rPr lang="nl-NL" dirty="0"/>
              <a:t> </a:t>
            </a:r>
            <a:r>
              <a:rPr lang="nl-NL" dirty="0" err="1"/>
              <a:t>Consuming</a:t>
            </a:r>
            <a:r>
              <a:rPr lang="nl-NL" dirty="0"/>
              <a:t> Events</a:t>
            </a:r>
          </a:p>
          <a:p>
            <a:pPr algn="ctr"/>
            <a:r>
              <a:rPr lang="nl-NL" dirty="0" err="1"/>
              <a:t>Note</a:t>
            </a:r>
            <a:r>
              <a:rPr lang="nl-NL" dirty="0"/>
              <a:t>: events </a:t>
            </a:r>
            <a:r>
              <a:rPr lang="nl-NL" dirty="0" err="1"/>
              <a:t>can</a:t>
            </a:r>
            <a:r>
              <a:rPr lang="nl-NL" dirty="0"/>
              <a:t> </a:t>
            </a:r>
            <a:r>
              <a:rPr lang="nl-NL" dirty="0" err="1"/>
              <a:t>be</a:t>
            </a:r>
            <a:r>
              <a:rPr lang="nl-NL" dirty="0"/>
              <a:t> </a:t>
            </a:r>
            <a:r>
              <a:rPr lang="nl-NL" dirty="0" err="1"/>
              <a:t>consumed</a:t>
            </a:r>
            <a:r>
              <a:rPr lang="nl-NL" dirty="0"/>
              <a:t> </a:t>
            </a:r>
            <a:r>
              <a:rPr lang="nl-NL" dirty="0" err="1"/>
              <a:t>asynchronously</a:t>
            </a:r>
            <a:endParaRPr lang="en-NL" dirty="0"/>
          </a:p>
        </p:txBody>
      </p:sp>
      <p:sp>
        <p:nvSpPr>
          <p:cNvPr id="21" name="Scroll: Horizontal 20">
            <a:extLst>
              <a:ext uri="{FF2B5EF4-FFF2-40B4-BE49-F238E27FC236}">
                <a16:creationId xmlns:a16="http://schemas.microsoft.com/office/drawing/2014/main" id="{4BFAC602-19DF-485D-B43C-582D5CF1424F}"/>
              </a:ext>
            </a:extLst>
          </p:cNvPr>
          <p:cNvSpPr/>
          <p:nvPr/>
        </p:nvSpPr>
        <p:spPr>
          <a:xfrm>
            <a:off x="6555838" y="4434736"/>
            <a:ext cx="2525485" cy="41172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Ahead</a:t>
            </a:r>
            <a:r>
              <a:rPr lang="nl-NL" dirty="0"/>
              <a:t> of Time Integration</a:t>
            </a:r>
            <a:endParaRPr lang="en-NL" dirty="0"/>
          </a:p>
        </p:txBody>
      </p:sp>
      <p:sp>
        <p:nvSpPr>
          <p:cNvPr id="22" name="Oval 21">
            <a:extLst>
              <a:ext uri="{FF2B5EF4-FFF2-40B4-BE49-F238E27FC236}">
                <a16:creationId xmlns:a16="http://schemas.microsoft.com/office/drawing/2014/main" id="{CE499AFE-1012-4A44-9E26-9D0A55E013C4}"/>
              </a:ext>
            </a:extLst>
          </p:cNvPr>
          <p:cNvSpPr/>
          <p:nvPr/>
        </p:nvSpPr>
        <p:spPr>
          <a:xfrm>
            <a:off x="5332814" y="1254711"/>
            <a:ext cx="1410789" cy="7315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Company B</a:t>
            </a:r>
            <a:endParaRPr lang="en-NL" dirty="0"/>
          </a:p>
        </p:txBody>
      </p:sp>
      <p:sp>
        <p:nvSpPr>
          <p:cNvPr id="23" name="Arrow: Left-Right 22">
            <a:extLst>
              <a:ext uri="{FF2B5EF4-FFF2-40B4-BE49-F238E27FC236}">
                <a16:creationId xmlns:a16="http://schemas.microsoft.com/office/drawing/2014/main" id="{B606CE58-2F33-4FAE-9D96-D2822C054978}"/>
              </a:ext>
            </a:extLst>
          </p:cNvPr>
          <p:cNvSpPr/>
          <p:nvPr/>
        </p:nvSpPr>
        <p:spPr>
          <a:xfrm rot="19006100">
            <a:off x="4833379" y="1901788"/>
            <a:ext cx="825385" cy="295404"/>
          </a:xfrm>
          <a:prstGeom prst="leftRightArrow">
            <a:avLst>
              <a:gd name="adj1" fmla="val 33419"/>
              <a:gd name="adj2" fmla="val 5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11" name="Cylinder 10">
            <a:extLst>
              <a:ext uri="{FF2B5EF4-FFF2-40B4-BE49-F238E27FC236}">
                <a16:creationId xmlns:a16="http://schemas.microsoft.com/office/drawing/2014/main" id="{30FACF3D-66DE-4C2C-A9B3-F5890C51EADC}"/>
              </a:ext>
            </a:extLst>
          </p:cNvPr>
          <p:cNvSpPr/>
          <p:nvPr/>
        </p:nvSpPr>
        <p:spPr>
          <a:xfrm>
            <a:off x="6270171" y="1659202"/>
            <a:ext cx="285667" cy="221849"/>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24" name="Cylinder 23">
            <a:extLst>
              <a:ext uri="{FF2B5EF4-FFF2-40B4-BE49-F238E27FC236}">
                <a16:creationId xmlns:a16="http://schemas.microsoft.com/office/drawing/2014/main" id="{7D57D657-8390-4AF0-A094-B194FFC60E68}"/>
              </a:ext>
            </a:extLst>
          </p:cNvPr>
          <p:cNvSpPr/>
          <p:nvPr/>
        </p:nvSpPr>
        <p:spPr>
          <a:xfrm>
            <a:off x="6858000" y="2435521"/>
            <a:ext cx="285667" cy="396843"/>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25" name="Cylinder 24">
            <a:extLst>
              <a:ext uri="{FF2B5EF4-FFF2-40B4-BE49-F238E27FC236}">
                <a16:creationId xmlns:a16="http://schemas.microsoft.com/office/drawing/2014/main" id="{5AFC863A-EE4B-4977-AAA6-8ADE010C3A96}"/>
              </a:ext>
            </a:extLst>
          </p:cNvPr>
          <p:cNvSpPr/>
          <p:nvPr/>
        </p:nvSpPr>
        <p:spPr>
          <a:xfrm>
            <a:off x="5511374" y="4298697"/>
            <a:ext cx="526834" cy="207571"/>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26" name="Cylinder 25">
            <a:extLst>
              <a:ext uri="{FF2B5EF4-FFF2-40B4-BE49-F238E27FC236}">
                <a16:creationId xmlns:a16="http://schemas.microsoft.com/office/drawing/2014/main" id="{6B1D9618-22EC-4E16-8AF3-FCA845F85772}"/>
              </a:ext>
            </a:extLst>
          </p:cNvPr>
          <p:cNvSpPr/>
          <p:nvPr/>
        </p:nvSpPr>
        <p:spPr>
          <a:xfrm>
            <a:off x="2400698" y="4237562"/>
            <a:ext cx="526834" cy="517318"/>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sp>
        <p:nvSpPr>
          <p:cNvPr id="27" name="Cylinder 26">
            <a:extLst>
              <a:ext uri="{FF2B5EF4-FFF2-40B4-BE49-F238E27FC236}">
                <a16:creationId xmlns:a16="http://schemas.microsoft.com/office/drawing/2014/main" id="{D5804985-A150-4B7C-B524-69EF48F75098}"/>
              </a:ext>
            </a:extLst>
          </p:cNvPr>
          <p:cNvSpPr/>
          <p:nvPr/>
        </p:nvSpPr>
        <p:spPr>
          <a:xfrm>
            <a:off x="2063690" y="2632682"/>
            <a:ext cx="149646" cy="199681"/>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8" name="Cylinder 27">
            <a:extLst>
              <a:ext uri="{FF2B5EF4-FFF2-40B4-BE49-F238E27FC236}">
                <a16:creationId xmlns:a16="http://schemas.microsoft.com/office/drawing/2014/main" id="{7454E394-6F99-4FF5-9072-8373D84FED0A}"/>
              </a:ext>
            </a:extLst>
          </p:cNvPr>
          <p:cNvSpPr/>
          <p:nvPr/>
        </p:nvSpPr>
        <p:spPr>
          <a:xfrm>
            <a:off x="3597065" y="1657560"/>
            <a:ext cx="405090" cy="175337"/>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19" name="Lightning Bolt 18">
            <a:extLst>
              <a:ext uri="{FF2B5EF4-FFF2-40B4-BE49-F238E27FC236}">
                <a16:creationId xmlns:a16="http://schemas.microsoft.com/office/drawing/2014/main" id="{A45CD060-8755-4009-BA33-65E11C871B10}"/>
              </a:ext>
            </a:extLst>
          </p:cNvPr>
          <p:cNvSpPr/>
          <p:nvPr/>
        </p:nvSpPr>
        <p:spPr>
          <a:xfrm>
            <a:off x="5099462" y="1866506"/>
            <a:ext cx="214808" cy="302271"/>
          </a:xfrm>
          <a:prstGeom prst="lightningBol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Lightning Bolt 28">
            <a:extLst>
              <a:ext uri="{FF2B5EF4-FFF2-40B4-BE49-F238E27FC236}">
                <a16:creationId xmlns:a16="http://schemas.microsoft.com/office/drawing/2014/main" id="{B96D0F87-658E-4292-9115-F1CA6DBCF7C4}"/>
              </a:ext>
            </a:extLst>
          </p:cNvPr>
          <p:cNvSpPr/>
          <p:nvPr/>
        </p:nvSpPr>
        <p:spPr>
          <a:xfrm>
            <a:off x="5524709" y="2601365"/>
            <a:ext cx="214808" cy="302271"/>
          </a:xfrm>
          <a:prstGeom prst="lightningBol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Lightning Bolt 29">
            <a:extLst>
              <a:ext uri="{FF2B5EF4-FFF2-40B4-BE49-F238E27FC236}">
                <a16:creationId xmlns:a16="http://schemas.microsoft.com/office/drawing/2014/main" id="{7917E14C-0E10-493C-9B8E-C22736F0F9C8}"/>
              </a:ext>
            </a:extLst>
          </p:cNvPr>
          <p:cNvSpPr/>
          <p:nvPr/>
        </p:nvSpPr>
        <p:spPr>
          <a:xfrm rot="4764813">
            <a:off x="4968000" y="3578736"/>
            <a:ext cx="214808" cy="302271"/>
          </a:xfrm>
          <a:prstGeom prst="lightningBol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1" name="Lightning Bolt 30">
            <a:extLst>
              <a:ext uri="{FF2B5EF4-FFF2-40B4-BE49-F238E27FC236}">
                <a16:creationId xmlns:a16="http://schemas.microsoft.com/office/drawing/2014/main" id="{76802DE3-E09B-435D-B63C-DD5EAEF91271}"/>
              </a:ext>
            </a:extLst>
          </p:cNvPr>
          <p:cNvSpPr/>
          <p:nvPr/>
        </p:nvSpPr>
        <p:spPr>
          <a:xfrm rot="236250">
            <a:off x="3655281" y="3505064"/>
            <a:ext cx="214808" cy="302271"/>
          </a:xfrm>
          <a:prstGeom prst="lightningBol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2" name="Lightning Bolt 31">
            <a:extLst>
              <a:ext uri="{FF2B5EF4-FFF2-40B4-BE49-F238E27FC236}">
                <a16:creationId xmlns:a16="http://schemas.microsoft.com/office/drawing/2014/main" id="{498F4B9A-DFCC-4529-BF78-5CACA63CE3BB}"/>
              </a:ext>
            </a:extLst>
          </p:cNvPr>
          <p:cNvSpPr/>
          <p:nvPr/>
        </p:nvSpPr>
        <p:spPr>
          <a:xfrm rot="2011564">
            <a:off x="3249545" y="2605928"/>
            <a:ext cx="214808" cy="302271"/>
          </a:xfrm>
          <a:prstGeom prst="lightningBol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Lightning Bolt 32">
            <a:extLst>
              <a:ext uri="{FF2B5EF4-FFF2-40B4-BE49-F238E27FC236}">
                <a16:creationId xmlns:a16="http://schemas.microsoft.com/office/drawing/2014/main" id="{BA02C1E5-4273-4CC6-8EB6-B6C1E3FCB789}"/>
              </a:ext>
            </a:extLst>
          </p:cNvPr>
          <p:cNvSpPr/>
          <p:nvPr/>
        </p:nvSpPr>
        <p:spPr>
          <a:xfrm rot="4394352">
            <a:off x="4497723" y="1887509"/>
            <a:ext cx="214808" cy="302271"/>
          </a:xfrm>
          <a:prstGeom prst="lightningBol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791618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150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05739CCE-AD8E-4B40-AD1E-FB6F26596348}"/>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73355" y="1389705"/>
            <a:ext cx="5197290" cy="3261643"/>
          </a:xfrm>
          <a:prstGeom prst="rect">
            <a:avLst/>
          </a:prstGeom>
        </p:spPr>
      </p:pic>
      <p:sp>
        <p:nvSpPr>
          <p:cNvPr id="10" name="Freeform: Shape 9">
            <a:extLst>
              <a:ext uri="{FF2B5EF4-FFF2-40B4-BE49-F238E27FC236}">
                <a16:creationId xmlns:a16="http://schemas.microsoft.com/office/drawing/2014/main" id="{38558D93-ED07-4F5D-ACAC-A3A7BD8C5992}"/>
              </a:ext>
            </a:extLst>
          </p:cNvPr>
          <p:cNvSpPr/>
          <p:nvPr/>
        </p:nvSpPr>
        <p:spPr>
          <a:xfrm>
            <a:off x="3528505" y="2185851"/>
            <a:ext cx="2017319" cy="1628503"/>
          </a:xfrm>
          <a:custGeom>
            <a:avLst/>
            <a:gdLst>
              <a:gd name="connsiteX0" fmla="*/ 275605 w 2017319"/>
              <a:gd name="connsiteY0" fmla="*/ 278675 h 1628503"/>
              <a:gd name="connsiteX1" fmla="*/ 275605 w 2017319"/>
              <a:gd name="connsiteY1" fmla="*/ 278675 h 1628503"/>
              <a:gd name="connsiteX2" fmla="*/ 232062 w 2017319"/>
              <a:gd name="connsiteY2" fmla="*/ 339635 h 1628503"/>
              <a:gd name="connsiteX3" fmla="*/ 214645 w 2017319"/>
              <a:gd name="connsiteY3" fmla="*/ 435429 h 1628503"/>
              <a:gd name="connsiteX4" fmla="*/ 205936 w 2017319"/>
              <a:gd name="connsiteY4" fmla="*/ 470263 h 1628503"/>
              <a:gd name="connsiteX5" fmla="*/ 188519 w 2017319"/>
              <a:gd name="connsiteY5" fmla="*/ 522515 h 1628503"/>
              <a:gd name="connsiteX6" fmla="*/ 179810 w 2017319"/>
              <a:gd name="connsiteY6" fmla="*/ 566058 h 1628503"/>
              <a:gd name="connsiteX7" fmla="*/ 171102 w 2017319"/>
              <a:gd name="connsiteY7" fmla="*/ 592183 h 1628503"/>
              <a:gd name="connsiteX8" fmla="*/ 162393 w 2017319"/>
              <a:gd name="connsiteY8" fmla="*/ 627018 h 1628503"/>
              <a:gd name="connsiteX9" fmla="*/ 153685 w 2017319"/>
              <a:gd name="connsiteY9" fmla="*/ 722812 h 1628503"/>
              <a:gd name="connsiteX10" fmla="*/ 127559 w 2017319"/>
              <a:gd name="connsiteY10" fmla="*/ 731520 h 1628503"/>
              <a:gd name="connsiteX11" fmla="*/ 84016 w 2017319"/>
              <a:gd name="connsiteY11" fmla="*/ 757646 h 1628503"/>
              <a:gd name="connsiteX12" fmla="*/ 57890 w 2017319"/>
              <a:gd name="connsiteY12" fmla="*/ 775063 h 1628503"/>
              <a:gd name="connsiteX13" fmla="*/ 14347 w 2017319"/>
              <a:gd name="connsiteY13" fmla="*/ 836023 h 1628503"/>
              <a:gd name="connsiteX14" fmla="*/ 23056 w 2017319"/>
              <a:gd name="connsiteY14" fmla="*/ 1062446 h 1628503"/>
              <a:gd name="connsiteX15" fmla="*/ 57890 w 2017319"/>
              <a:gd name="connsiteY15" fmla="*/ 1088572 h 1628503"/>
              <a:gd name="connsiteX16" fmla="*/ 127559 w 2017319"/>
              <a:gd name="connsiteY16" fmla="*/ 1123406 h 1628503"/>
              <a:gd name="connsiteX17" fmla="*/ 179810 w 2017319"/>
              <a:gd name="connsiteY17" fmla="*/ 1158240 h 1628503"/>
              <a:gd name="connsiteX18" fmla="*/ 214645 w 2017319"/>
              <a:gd name="connsiteY18" fmla="*/ 1175658 h 1628503"/>
              <a:gd name="connsiteX19" fmla="*/ 275605 w 2017319"/>
              <a:gd name="connsiteY19" fmla="*/ 1219200 h 1628503"/>
              <a:gd name="connsiteX20" fmla="*/ 327856 w 2017319"/>
              <a:gd name="connsiteY20" fmla="*/ 1262743 h 1628503"/>
              <a:gd name="connsiteX21" fmla="*/ 353982 w 2017319"/>
              <a:gd name="connsiteY21" fmla="*/ 1280160 h 1628503"/>
              <a:gd name="connsiteX22" fmla="*/ 423650 w 2017319"/>
              <a:gd name="connsiteY22" fmla="*/ 1358538 h 1628503"/>
              <a:gd name="connsiteX23" fmla="*/ 432359 w 2017319"/>
              <a:gd name="connsiteY23" fmla="*/ 1384663 h 1628503"/>
              <a:gd name="connsiteX24" fmla="*/ 449776 w 2017319"/>
              <a:gd name="connsiteY24" fmla="*/ 1532709 h 1628503"/>
              <a:gd name="connsiteX25" fmla="*/ 458485 w 2017319"/>
              <a:gd name="connsiteY25" fmla="*/ 1558835 h 1628503"/>
              <a:gd name="connsiteX26" fmla="*/ 493319 w 2017319"/>
              <a:gd name="connsiteY26" fmla="*/ 1584960 h 1628503"/>
              <a:gd name="connsiteX27" fmla="*/ 502027 w 2017319"/>
              <a:gd name="connsiteY27" fmla="*/ 1611086 h 1628503"/>
              <a:gd name="connsiteX28" fmla="*/ 562987 w 2017319"/>
              <a:gd name="connsiteY28" fmla="*/ 1628503 h 1628503"/>
              <a:gd name="connsiteX29" fmla="*/ 711033 w 2017319"/>
              <a:gd name="connsiteY29" fmla="*/ 1619795 h 1628503"/>
              <a:gd name="connsiteX30" fmla="*/ 763285 w 2017319"/>
              <a:gd name="connsiteY30" fmla="*/ 1602378 h 1628503"/>
              <a:gd name="connsiteX31" fmla="*/ 798119 w 2017319"/>
              <a:gd name="connsiteY31" fmla="*/ 1576252 h 1628503"/>
              <a:gd name="connsiteX32" fmla="*/ 824245 w 2017319"/>
              <a:gd name="connsiteY32" fmla="*/ 1567543 h 1628503"/>
              <a:gd name="connsiteX33" fmla="*/ 902622 w 2017319"/>
              <a:gd name="connsiteY33" fmla="*/ 1515292 h 1628503"/>
              <a:gd name="connsiteX34" fmla="*/ 928747 w 2017319"/>
              <a:gd name="connsiteY34" fmla="*/ 1497875 h 1628503"/>
              <a:gd name="connsiteX35" fmla="*/ 954873 w 2017319"/>
              <a:gd name="connsiteY35" fmla="*/ 1480458 h 1628503"/>
              <a:gd name="connsiteX36" fmla="*/ 972290 w 2017319"/>
              <a:gd name="connsiteY36" fmla="*/ 1463040 h 1628503"/>
              <a:gd name="connsiteX37" fmla="*/ 998416 w 2017319"/>
              <a:gd name="connsiteY37" fmla="*/ 1454332 h 1628503"/>
              <a:gd name="connsiteX38" fmla="*/ 1076793 w 2017319"/>
              <a:gd name="connsiteY38" fmla="*/ 1393372 h 1628503"/>
              <a:gd name="connsiteX39" fmla="*/ 1129045 w 2017319"/>
              <a:gd name="connsiteY39" fmla="*/ 1367246 h 1628503"/>
              <a:gd name="connsiteX40" fmla="*/ 1146462 w 2017319"/>
              <a:gd name="connsiteY40" fmla="*/ 1341120 h 1628503"/>
              <a:gd name="connsiteX41" fmla="*/ 1172587 w 2017319"/>
              <a:gd name="connsiteY41" fmla="*/ 1288869 h 1628503"/>
              <a:gd name="connsiteX42" fmla="*/ 1259673 w 2017319"/>
              <a:gd name="connsiteY42" fmla="*/ 1236618 h 1628503"/>
              <a:gd name="connsiteX43" fmla="*/ 1303216 w 2017319"/>
              <a:gd name="connsiteY43" fmla="*/ 1227909 h 1628503"/>
              <a:gd name="connsiteX44" fmla="*/ 1573182 w 2017319"/>
              <a:gd name="connsiteY44" fmla="*/ 1219200 h 1628503"/>
              <a:gd name="connsiteX45" fmla="*/ 1599307 w 2017319"/>
              <a:gd name="connsiteY45" fmla="*/ 1201783 h 1628503"/>
              <a:gd name="connsiteX46" fmla="*/ 1703810 w 2017319"/>
              <a:gd name="connsiteY46" fmla="*/ 1193075 h 1628503"/>
              <a:gd name="connsiteX47" fmla="*/ 2017319 w 2017319"/>
              <a:gd name="connsiteY47" fmla="*/ 870858 h 1628503"/>
              <a:gd name="connsiteX48" fmla="*/ 1991193 w 2017319"/>
              <a:gd name="connsiteY48" fmla="*/ 792480 h 1628503"/>
              <a:gd name="connsiteX49" fmla="*/ 1956359 w 2017319"/>
              <a:gd name="connsiteY49" fmla="*/ 740229 h 1628503"/>
              <a:gd name="connsiteX50" fmla="*/ 1938942 w 2017319"/>
              <a:gd name="connsiteY50" fmla="*/ 714103 h 1628503"/>
              <a:gd name="connsiteX51" fmla="*/ 1921525 w 2017319"/>
              <a:gd name="connsiteY51" fmla="*/ 679269 h 1628503"/>
              <a:gd name="connsiteX52" fmla="*/ 1895399 w 2017319"/>
              <a:gd name="connsiteY52" fmla="*/ 644435 h 1628503"/>
              <a:gd name="connsiteX53" fmla="*/ 1825730 w 2017319"/>
              <a:gd name="connsiteY53" fmla="*/ 522515 h 1628503"/>
              <a:gd name="connsiteX54" fmla="*/ 1790896 w 2017319"/>
              <a:gd name="connsiteY54" fmla="*/ 478972 h 1628503"/>
              <a:gd name="connsiteX55" fmla="*/ 1756062 w 2017319"/>
              <a:gd name="connsiteY55" fmla="*/ 461555 h 1628503"/>
              <a:gd name="connsiteX56" fmla="*/ 1729936 w 2017319"/>
              <a:gd name="connsiteY56" fmla="*/ 444138 h 1628503"/>
              <a:gd name="connsiteX57" fmla="*/ 1677685 w 2017319"/>
              <a:gd name="connsiteY57" fmla="*/ 426720 h 1628503"/>
              <a:gd name="connsiteX58" fmla="*/ 1634142 w 2017319"/>
              <a:gd name="connsiteY58" fmla="*/ 391886 h 1628503"/>
              <a:gd name="connsiteX59" fmla="*/ 1608016 w 2017319"/>
              <a:gd name="connsiteY59" fmla="*/ 374469 h 1628503"/>
              <a:gd name="connsiteX60" fmla="*/ 1590599 w 2017319"/>
              <a:gd name="connsiteY60" fmla="*/ 339635 h 1628503"/>
              <a:gd name="connsiteX61" fmla="*/ 1599307 w 2017319"/>
              <a:gd name="connsiteY61" fmla="*/ 296092 h 1628503"/>
              <a:gd name="connsiteX62" fmla="*/ 1616725 w 2017319"/>
              <a:gd name="connsiteY62" fmla="*/ 278675 h 1628503"/>
              <a:gd name="connsiteX63" fmla="*/ 1686393 w 2017319"/>
              <a:gd name="connsiteY63" fmla="*/ 209006 h 1628503"/>
              <a:gd name="connsiteX64" fmla="*/ 1729936 w 2017319"/>
              <a:gd name="connsiteY64" fmla="*/ 156755 h 1628503"/>
              <a:gd name="connsiteX65" fmla="*/ 1764770 w 2017319"/>
              <a:gd name="connsiteY65" fmla="*/ 104503 h 1628503"/>
              <a:gd name="connsiteX66" fmla="*/ 1756062 w 2017319"/>
              <a:gd name="connsiteY66" fmla="*/ 69669 h 1628503"/>
              <a:gd name="connsiteX67" fmla="*/ 1703810 w 2017319"/>
              <a:gd name="connsiteY67" fmla="*/ 17418 h 1628503"/>
              <a:gd name="connsiteX68" fmla="*/ 1668976 w 2017319"/>
              <a:gd name="connsiteY68" fmla="*/ 0 h 1628503"/>
              <a:gd name="connsiteX69" fmla="*/ 1468679 w 2017319"/>
              <a:gd name="connsiteY69" fmla="*/ 8709 h 1628503"/>
              <a:gd name="connsiteX70" fmla="*/ 1416427 w 2017319"/>
              <a:gd name="connsiteY70" fmla="*/ 17418 h 1628503"/>
              <a:gd name="connsiteX71" fmla="*/ 1390302 w 2017319"/>
              <a:gd name="connsiteY71" fmla="*/ 26126 h 1628503"/>
              <a:gd name="connsiteX72" fmla="*/ 1259673 w 2017319"/>
              <a:gd name="connsiteY72" fmla="*/ 34835 h 1628503"/>
              <a:gd name="connsiteX73" fmla="*/ 1207422 w 2017319"/>
              <a:gd name="connsiteY73" fmla="*/ 52252 h 1628503"/>
              <a:gd name="connsiteX74" fmla="*/ 1172587 w 2017319"/>
              <a:gd name="connsiteY74" fmla="*/ 69669 h 1628503"/>
              <a:gd name="connsiteX75" fmla="*/ 1129045 w 2017319"/>
              <a:gd name="connsiteY75" fmla="*/ 78378 h 1628503"/>
              <a:gd name="connsiteX76" fmla="*/ 1102919 w 2017319"/>
              <a:gd name="connsiteY76" fmla="*/ 87086 h 1628503"/>
              <a:gd name="connsiteX77" fmla="*/ 980999 w 2017319"/>
              <a:gd name="connsiteY77" fmla="*/ 69669 h 1628503"/>
              <a:gd name="connsiteX78" fmla="*/ 928747 w 2017319"/>
              <a:gd name="connsiteY78" fmla="*/ 34835 h 1628503"/>
              <a:gd name="connsiteX79" fmla="*/ 902622 w 2017319"/>
              <a:gd name="connsiteY79" fmla="*/ 17418 h 1628503"/>
              <a:gd name="connsiteX80" fmla="*/ 850370 w 2017319"/>
              <a:gd name="connsiteY80" fmla="*/ 26126 h 1628503"/>
              <a:gd name="connsiteX81" fmla="*/ 815536 w 2017319"/>
              <a:gd name="connsiteY81" fmla="*/ 78378 h 1628503"/>
              <a:gd name="connsiteX82" fmla="*/ 789410 w 2017319"/>
              <a:gd name="connsiteY82" fmla="*/ 191589 h 1628503"/>
              <a:gd name="connsiteX83" fmla="*/ 780702 w 2017319"/>
              <a:gd name="connsiteY83" fmla="*/ 217715 h 1628503"/>
              <a:gd name="connsiteX84" fmla="*/ 763285 w 2017319"/>
              <a:gd name="connsiteY84" fmla="*/ 383178 h 1628503"/>
              <a:gd name="connsiteX85" fmla="*/ 754576 w 2017319"/>
              <a:gd name="connsiteY85" fmla="*/ 609600 h 1628503"/>
              <a:gd name="connsiteX86" fmla="*/ 745867 w 2017319"/>
              <a:gd name="connsiteY86" fmla="*/ 661852 h 1628503"/>
              <a:gd name="connsiteX87" fmla="*/ 728450 w 2017319"/>
              <a:gd name="connsiteY87" fmla="*/ 687978 h 1628503"/>
              <a:gd name="connsiteX88" fmla="*/ 693616 w 2017319"/>
              <a:gd name="connsiteY88" fmla="*/ 731520 h 1628503"/>
              <a:gd name="connsiteX89" fmla="*/ 641365 w 2017319"/>
              <a:gd name="connsiteY89" fmla="*/ 714103 h 1628503"/>
              <a:gd name="connsiteX90" fmla="*/ 597822 w 2017319"/>
              <a:gd name="connsiteY90" fmla="*/ 644435 h 1628503"/>
              <a:gd name="connsiteX91" fmla="*/ 562987 w 2017319"/>
              <a:gd name="connsiteY91" fmla="*/ 600892 h 1628503"/>
              <a:gd name="connsiteX92" fmla="*/ 536862 w 2017319"/>
              <a:gd name="connsiteY92" fmla="*/ 548640 h 1628503"/>
              <a:gd name="connsiteX93" fmla="*/ 519445 w 2017319"/>
              <a:gd name="connsiteY93" fmla="*/ 470263 h 1628503"/>
              <a:gd name="connsiteX94" fmla="*/ 502027 w 2017319"/>
              <a:gd name="connsiteY94" fmla="*/ 452846 h 1628503"/>
              <a:gd name="connsiteX95" fmla="*/ 502027 w 2017319"/>
              <a:gd name="connsiteY95" fmla="*/ 322218 h 1628503"/>
              <a:gd name="connsiteX96" fmla="*/ 293022 w 2017319"/>
              <a:gd name="connsiteY96" fmla="*/ 209006 h 1628503"/>
              <a:gd name="connsiteX97" fmla="*/ 275605 w 2017319"/>
              <a:gd name="connsiteY97" fmla="*/ 278675 h 16285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Lst>
            <a:rect l="l" t="t" r="r" b="b"/>
            <a:pathLst>
              <a:path w="2017319" h="1628503">
                <a:moveTo>
                  <a:pt x="275605" y="278675"/>
                </a:moveTo>
                <a:lnTo>
                  <a:pt x="275605" y="278675"/>
                </a:lnTo>
                <a:cubicBezTo>
                  <a:pt x="261091" y="298995"/>
                  <a:pt x="243230" y="317300"/>
                  <a:pt x="232062" y="339635"/>
                </a:cubicBezTo>
                <a:cubicBezTo>
                  <a:pt x="228947" y="345865"/>
                  <a:pt x="214982" y="433743"/>
                  <a:pt x="214645" y="435429"/>
                </a:cubicBezTo>
                <a:cubicBezTo>
                  <a:pt x="212298" y="447165"/>
                  <a:pt x="209375" y="458799"/>
                  <a:pt x="205936" y="470263"/>
                </a:cubicBezTo>
                <a:cubicBezTo>
                  <a:pt x="200660" y="487848"/>
                  <a:pt x="192120" y="504512"/>
                  <a:pt x="188519" y="522515"/>
                </a:cubicBezTo>
                <a:cubicBezTo>
                  <a:pt x="185616" y="537029"/>
                  <a:pt x="183400" y="551698"/>
                  <a:pt x="179810" y="566058"/>
                </a:cubicBezTo>
                <a:cubicBezTo>
                  <a:pt x="177584" y="574963"/>
                  <a:pt x="173624" y="583357"/>
                  <a:pt x="171102" y="592183"/>
                </a:cubicBezTo>
                <a:cubicBezTo>
                  <a:pt x="167814" y="603692"/>
                  <a:pt x="165296" y="615406"/>
                  <a:pt x="162393" y="627018"/>
                </a:cubicBezTo>
                <a:cubicBezTo>
                  <a:pt x="159490" y="658949"/>
                  <a:pt x="163824" y="692394"/>
                  <a:pt x="153685" y="722812"/>
                </a:cubicBezTo>
                <a:cubicBezTo>
                  <a:pt x="150782" y="731521"/>
                  <a:pt x="135430" y="726797"/>
                  <a:pt x="127559" y="731520"/>
                </a:cubicBezTo>
                <a:cubicBezTo>
                  <a:pt x="67789" y="767382"/>
                  <a:pt x="158026" y="732978"/>
                  <a:pt x="84016" y="757646"/>
                </a:cubicBezTo>
                <a:cubicBezTo>
                  <a:pt x="75307" y="763452"/>
                  <a:pt x="65291" y="767662"/>
                  <a:pt x="57890" y="775063"/>
                </a:cubicBezTo>
                <a:cubicBezTo>
                  <a:pt x="47097" y="785856"/>
                  <a:pt x="24232" y="821196"/>
                  <a:pt x="14347" y="836023"/>
                </a:cubicBezTo>
                <a:cubicBezTo>
                  <a:pt x="-3084" y="923185"/>
                  <a:pt x="-9356" y="932796"/>
                  <a:pt x="23056" y="1062446"/>
                </a:cubicBezTo>
                <a:cubicBezTo>
                  <a:pt x="26576" y="1076527"/>
                  <a:pt x="45353" y="1081259"/>
                  <a:pt x="57890" y="1088572"/>
                </a:cubicBezTo>
                <a:cubicBezTo>
                  <a:pt x="80317" y="1101655"/>
                  <a:pt x="105956" y="1109004"/>
                  <a:pt x="127559" y="1123406"/>
                </a:cubicBezTo>
                <a:cubicBezTo>
                  <a:pt x="144976" y="1135017"/>
                  <a:pt x="161860" y="1147470"/>
                  <a:pt x="179810" y="1158240"/>
                </a:cubicBezTo>
                <a:cubicBezTo>
                  <a:pt x="190942" y="1164919"/>
                  <a:pt x="204081" y="1168112"/>
                  <a:pt x="214645" y="1175658"/>
                </a:cubicBezTo>
                <a:cubicBezTo>
                  <a:pt x="297019" y="1234497"/>
                  <a:pt x="180138" y="1171468"/>
                  <a:pt x="275605" y="1219200"/>
                </a:cubicBezTo>
                <a:cubicBezTo>
                  <a:pt x="300358" y="1243954"/>
                  <a:pt x="291627" y="1236866"/>
                  <a:pt x="327856" y="1262743"/>
                </a:cubicBezTo>
                <a:cubicBezTo>
                  <a:pt x="336373" y="1268826"/>
                  <a:pt x="346159" y="1273206"/>
                  <a:pt x="353982" y="1280160"/>
                </a:cubicBezTo>
                <a:cubicBezTo>
                  <a:pt x="374756" y="1298626"/>
                  <a:pt x="409090" y="1329418"/>
                  <a:pt x="423650" y="1358538"/>
                </a:cubicBezTo>
                <a:cubicBezTo>
                  <a:pt x="427755" y="1366748"/>
                  <a:pt x="429456" y="1375955"/>
                  <a:pt x="432359" y="1384663"/>
                </a:cubicBezTo>
                <a:cubicBezTo>
                  <a:pt x="439008" y="1471108"/>
                  <a:pt x="432828" y="1473394"/>
                  <a:pt x="449776" y="1532709"/>
                </a:cubicBezTo>
                <a:cubicBezTo>
                  <a:pt x="452298" y="1541536"/>
                  <a:pt x="452608" y="1551783"/>
                  <a:pt x="458485" y="1558835"/>
                </a:cubicBezTo>
                <a:cubicBezTo>
                  <a:pt x="467777" y="1569985"/>
                  <a:pt x="481708" y="1576252"/>
                  <a:pt x="493319" y="1584960"/>
                </a:cubicBezTo>
                <a:cubicBezTo>
                  <a:pt x="496222" y="1593669"/>
                  <a:pt x="495536" y="1604595"/>
                  <a:pt x="502027" y="1611086"/>
                </a:cubicBezTo>
                <a:cubicBezTo>
                  <a:pt x="506193" y="1615252"/>
                  <a:pt x="562683" y="1628427"/>
                  <a:pt x="562987" y="1628503"/>
                </a:cubicBezTo>
                <a:cubicBezTo>
                  <a:pt x="612336" y="1625600"/>
                  <a:pt x="662014" y="1626189"/>
                  <a:pt x="711033" y="1619795"/>
                </a:cubicBezTo>
                <a:cubicBezTo>
                  <a:pt x="729238" y="1617420"/>
                  <a:pt x="763285" y="1602378"/>
                  <a:pt x="763285" y="1602378"/>
                </a:cubicBezTo>
                <a:cubicBezTo>
                  <a:pt x="774896" y="1593669"/>
                  <a:pt x="785517" y="1583453"/>
                  <a:pt x="798119" y="1576252"/>
                </a:cubicBezTo>
                <a:cubicBezTo>
                  <a:pt x="806089" y="1571697"/>
                  <a:pt x="816316" y="1572168"/>
                  <a:pt x="824245" y="1567543"/>
                </a:cubicBezTo>
                <a:cubicBezTo>
                  <a:pt x="851367" y="1551722"/>
                  <a:pt x="876496" y="1532709"/>
                  <a:pt x="902622" y="1515292"/>
                </a:cubicBezTo>
                <a:lnTo>
                  <a:pt x="928747" y="1497875"/>
                </a:lnTo>
                <a:cubicBezTo>
                  <a:pt x="937456" y="1492069"/>
                  <a:pt x="947472" y="1487859"/>
                  <a:pt x="954873" y="1480458"/>
                </a:cubicBezTo>
                <a:cubicBezTo>
                  <a:pt x="960679" y="1474652"/>
                  <a:pt x="965249" y="1467264"/>
                  <a:pt x="972290" y="1463040"/>
                </a:cubicBezTo>
                <a:cubicBezTo>
                  <a:pt x="980161" y="1458317"/>
                  <a:pt x="989707" y="1457235"/>
                  <a:pt x="998416" y="1454332"/>
                </a:cubicBezTo>
                <a:cubicBezTo>
                  <a:pt x="1024542" y="1434012"/>
                  <a:pt x="1045394" y="1403839"/>
                  <a:pt x="1076793" y="1393372"/>
                </a:cubicBezTo>
                <a:cubicBezTo>
                  <a:pt x="1112848" y="1381353"/>
                  <a:pt x="1095281" y="1389755"/>
                  <a:pt x="1129045" y="1367246"/>
                </a:cubicBezTo>
                <a:cubicBezTo>
                  <a:pt x="1134851" y="1358537"/>
                  <a:pt x="1141781" y="1350482"/>
                  <a:pt x="1146462" y="1341120"/>
                </a:cubicBezTo>
                <a:cubicBezTo>
                  <a:pt x="1158195" y="1317653"/>
                  <a:pt x="1150403" y="1308280"/>
                  <a:pt x="1172587" y="1288869"/>
                </a:cubicBezTo>
                <a:cubicBezTo>
                  <a:pt x="1184816" y="1278169"/>
                  <a:pt x="1237636" y="1243964"/>
                  <a:pt x="1259673" y="1236618"/>
                </a:cubicBezTo>
                <a:cubicBezTo>
                  <a:pt x="1273715" y="1231937"/>
                  <a:pt x="1288437" y="1228730"/>
                  <a:pt x="1303216" y="1227909"/>
                </a:cubicBezTo>
                <a:cubicBezTo>
                  <a:pt x="1393113" y="1222914"/>
                  <a:pt x="1483193" y="1222103"/>
                  <a:pt x="1573182" y="1219200"/>
                </a:cubicBezTo>
                <a:cubicBezTo>
                  <a:pt x="1581890" y="1213394"/>
                  <a:pt x="1589946" y="1206464"/>
                  <a:pt x="1599307" y="1201783"/>
                </a:cubicBezTo>
                <a:cubicBezTo>
                  <a:pt x="1633246" y="1184814"/>
                  <a:pt x="1664557" y="1193075"/>
                  <a:pt x="1703810" y="1193075"/>
                </a:cubicBezTo>
                <a:lnTo>
                  <a:pt x="2017319" y="870858"/>
                </a:lnTo>
                <a:cubicBezTo>
                  <a:pt x="2008610" y="844732"/>
                  <a:pt x="2002839" y="817436"/>
                  <a:pt x="1991193" y="792480"/>
                </a:cubicBezTo>
                <a:cubicBezTo>
                  <a:pt x="1982341" y="773511"/>
                  <a:pt x="1967970" y="757646"/>
                  <a:pt x="1956359" y="740229"/>
                </a:cubicBezTo>
                <a:lnTo>
                  <a:pt x="1938942" y="714103"/>
                </a:lnTo>
                <a:cubicBezTo>
                  <a:pt x="1931741" y="703301"/>
                  <a:pt x="1928405" y="690278"/>
                  <a:pt x="1921525" y="679269"/>
                </a:cubicBezTo>
                <a:cubicBezTo>
                  <a:pt x="1913832" y="666961"/>
                  <a:pt x="1902712" y="656972"/>
                  <a:pt x="1895399" y="644435"/>
                </a:cubicBezTo>
                <a:cubicBezTo>
                  <a:pt x="1856881" y="578405"/>
                  <a:pt x="1870390" y="578341"/>
                  <a:pt x="1825730" y="522515"/>
                </a:cubicBezTo>
                <a:cubicBezTo>
                  <a:pt x="1814119" y="508001"/>
                  <a:pt x="1804884" y="491212"/>
                  <a:pt x="1790896" y="478972"/>
                </a:cubicBezTo>
                <a:cubicBezTo>
                  <a:pt x="1781126" y="470423"/>
                  <a:pt x="1767333" y="467996"/>
                  <a:pt x="1756062" y="461555"/>
                </a:cubicBezTo>
                <a:cubicBezTo>
                  <a:pt x="1746975" y="456362"/>
                  <a:pt x="1739500" y="448389"/>
                  <a:pt x="1729936" y="444138"/>
                </a:cubicBezTo>
                <a:cubicBezTo>
                  <a:pt x="1713159" y="436681"/>
                  <a:pt x="1677685" y="426720"/>
                  <a:pt x="1677685" y="426720"/>
                </a:cubicBezTo>
                <a:cubicBezTo>
                  <a:pt x="1663171" y="415109"/>
                  <a:pt x="1649012" y="403038"/>
                  <a:pt x="1634142" y="391886"/>
                </a:cubicBezTo>
                <a:cubicBezTo>
                  <a:pt x="1625769" y="385606"/>
                  <a:pt x="1614717" y="382510"/>
                  <a:pt x="1608016" y="374469"/>
                </a:cubicBezTo>
                <a:cubicBezTo>
                  <a:pt x="1599705" y="364496"/>
                  <a:pt x="1596405" y="351246"/>
                  <a:pt x="1590599" y="339635"/>
                </a:cubicBezTo>
                <a:cubicBezTo>
                  <a:pt x="1593502" y="325121"/>
                  <a:pt x="1593476" y="309697"/>
                  <a:pt x="1599307" y="296092"/>
                </a:cubicBezTo>
                <a:cubicBezTo>
                  <a:pt x="1602541" y="288545"/>
                  <a:pt x="1611596" y="285086"/>
                  <a:pt x="1616725" y="278675"/>
                </a:cubicBezTo>
                <a:cubicBezTo>
                  <a:pt x="1664719" y="218684"/>
                  <a:pt x="1587109" y="291744"/>
                  <a:pt x="1686393" y="209006"/>
                </a:cubicBezTo>
                <a:cubicBezTo>
                  <a:pt x="1733938" y="113916"/>
                  <a:pt x="1672492" y="222406"/>
                  <a:pt x="1729936" y="156755"/>
                </a:cubicBezTo>
                <a:cubicBezTo>
                  <a:pt x="1743720" y="141001"/>
                  <a:pt x="1764770" y="104503"/>
                  <a:pt x="1764770" y="104503"/>
                </a:cubicBezTo>
                <a:cubicBezTo>
                  <a:pt x="1761867" y="92892"/>
                  <a:pt x="1760777" y="80670"/>
                  <a:pt x="1756062" y="69669"/>
                </a:cubicBezTo>
                <a:cubicBezTo>
                  <a:pt x="1745297" y="44549"/>
                  <a:pt x="1726629" y="31680"/>
                  <a:pt x="1703810" y="17418"/>
                </a:cubicBezTo>
                <a:cubicBezTo>
                  <a:pt x="1692801" y="10538"/>
                  <a:pt x="1680587" y="5806"/>
                  <a:pt x="1668976" y="0"/>
                </a:cubicBezTo>
                <a:cubicBezTo>
                  <a:pt x="1602210" y="2903"/>
                  <a:pt x="1535349" y="4111"/>
                  <a:pt x="1468679" y="8709"/>
                </a:cubicBezTo>
                <a:cubicBezTo>
                  <a:pt x="1451063" y="9924"/>
                  <a:pt x="1433664" y="13588"/>
                  <a:pt x="1416427" y="17418"/>
                </a:cubicBezTo>
                <a:cubicBezTo>
                  <a:pt x="1407466" y="19409"/>
                  <a:pt x="1399425" y="25112"/>
                  <a:pt x="1390302" y="26126"/>
                </a:cubicBezTo>
                <a:cubicBezTo>
                  <a:pt x="1346929" y="30945"/>
                  <a:pt x="1303216" y="31932"/>
                  <a:pt x="1259673" y="34835"/>
                </a:cubicBezTo>
                <a:cubicBezTo>
                  <a:pt x="1242256" y="40641"/>
                  <a:pt x="1223843" y="44042"/>
                  <a:pt x="1207422" y="52252"/>
                </a:cubicBezTo>
                <a:cubicBezTo>
                  <a:pt x="1195810" y="58058"/>
                  <a:pt x="1184903" y="65564"/>
                  <a:pt x="1172587" y="69669"/>
                </a:cubicBezTo>
                <a:cubicBezTo>
                  <a:pt x="1158545" y="74350"/>
                  <a:pt x="1143405" y="74788"/>
                  <a:pt x="1129045" y="78378"/>
                </a:cubicBezTo>
                <a:cubicBezTo>
                  <a:pt x="1120139" y="80604"/>
                  <a:pt x="1111628" y="84183"/>
                  <a:pt x="1102919" y="87086"/>
                </a:cubicBezTo>
                <a:cubicBezTo>
                  <a:pt x="1092429" y="86132"/>
                  <a:pt x="1010502" y="86059"/>
                  <a:pt x="980999" y="69669"/>
                </a:cubicBezTo>
                <a:cubicBezTo>
                  <a:pt x="962700" y="59503"/>
                  <a:pt x="946164" y="46446"/>
                  <a:pt x="928747" y="34835"/>
                </a:cubicBezTo>
                <a:lnTo>
                  <a:pt x="902622" y="17418"/>
                </a:lnTo>
                <a:cubicBezTo>
                  <a:pt x="885205" y="20321"/>
                  <a:pt x="864836" y="16000"/>
                  <a:pt x="850370" y="26126"/>
                </a:cubicBezTo>
                <a:cubicBezTo>
                  <a:pt x="833221" y="38130"/>
                  <a:pt x="815536" y="78378"/>
                  <a:pt x="815536" y="78378"/>
                </a:cubicBezTo>
                <a:cubicBezTo>
                  <a:pt x="808627" y="112918"/>
                  <a:pt x="799912" y="160080"/>
                  <a:pt x="789410" y="191589"/>
                </a:cubicBezTo>
                <a:lnTo>
                  <a:pt x="780702" y="217715"/>
                </a:lnTo>
                <a:cubicBezTo>
                  <a:pt x="774896" y="272869"/>
                  <a:pt x="765417" y="327760"/>
                  <a:pt x="763285" y="383178"/>
                </a:cubicBezTo>
                <a:cubicBezTo>
                  <a:pt x="760382" y="458652"/>
                  <a:pt x="759288" y="534217"/>
                  <a:pt x="754576" y="609600"/>
                </a:cubicBezTo>
                <a:cubicBezTo>
                  <a:pt x="753474" y="627223"/>
                  <a:pt x="751451" y="645101"/>
                  <a:pt x="745867" y="661852"/>
                </a:cubicBezTo>
                <a:cubicBezTo>
                  <a:pt x="742557" y="671781"/>
                  <a:pt x="734256" y="679269"/>
                  <a:pt x="728450" y="687978"/>
                </a:cubicBezTo>
                <a:cubicBezTo>
                  <a:pt x="723012" y="704292"/>
                  <a:pt x="719877" y="731520"/>
                  <a:pt x="693616" y="731520"/>
                </a:cubicBezTo>
                <a:cubicBezTo>
                  <a:pt x="675257" y="731520"/>
                  <a:pt x="641365" y="714103"/>
                  <a:pt x="641365" y="714103"/>
                </a:cubicBezTo>
                <a:cubicBezTo>
                  <a:pt x="631529" y="697710"/>
                  <a:pt x="611226" y="662307"/>
                  <a:pt x="597822" y="644435"/>
                </a:cubicBezTo>
                <a:cubicBezTo>
                  <a:pt x="586669" y="629565"/>
                  <a:pt x="572966" y="616574"/>
                  <a:pt x="562987" y="600892"/>
                </a:cubicBezTo>
                <a:cubicBezTo>
                  <a:pt x="552532" y="584463"/>
                  <a:pt x="545570" y="566057"/>
                  <a:pt x="536862" y="548640"/>
                </a:cubicBezTo>
                <a:cubicBezTo>
                  <a:pt x="535947" y="544065"/>
                  <a:pt x="523542" y="478457"/>
                  <a:pt x="519445" y="470263"/>
                </a:cubicBezTo>
                <a:cubicBezTo>
                  <a:pt x="515773" y="462919"/>
                  <a:pt x="502986" y="461000"/>
                  <a:pt x="502027" y="452846"/>
                </a:cubicBezTo>
                <a:cubicBezTo>
                  <a:pt x="496939" y="409602"/>
                  <a:pt x="502027" y="365761"/>
                  <a:pt x="502027" y="322218"/>
                </a:cubicBezTo>
                <a:lnTo>
                  <a:pt x="293022" y="209006"/>
                </a:lnTo>
                <a:lnTo>
                  <a:pt x="275605" y="278675"/>
                </a:lnTo>
                <a:close/>
              </a:path>
            </a:pathLst>
          </a:custGeom>
          <a:solidFill>
            <a:schemeClr val="accent3">
              <a:lumMod val="75000"/>
              <a:alpha val="57000"/>
            </a:schemeClr>
          </a:solidFill>
          <a:ln>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Title 1">
            <a:extLst>
              <a:ext uri="{FF2B5EF4-FFF2-40B4-BE49-F238E27FC236}">
                <a16:creationId xmlns:a16="http://schemas.microsoft.com/office/drawing/2014/main" id="{A713C8A2-DE75-4FD1-B6C4-3DEE72F1FE07}"/>
              </a:ext>
            </a:extLst>
          </p:cNvPr>
          <p:cNvSpPr>
            <a:spLocks noGrp="1"/>
          </p:cNvSpPr>
          <p:nvPr>
            <p:ph type="title"/>
          </p:nvPr>
        </p:nvSpPr>
        <p:spPr/>
        <p:txBody>
          <a:bodyPr/>
          <a:lstStyle/>
          <a:p>
            <a:r>
              <a:rPr lang="nl-NL" dirty="0" err="1"/>
              <a:t>Collective</a:t>
            </a:r>
            <a:r>
              <a:rPr lang="nl-NL" dirty="0"/>
              <a:t> Dataset =&gt; </a:t>
            </a:r>
            <a:r>
              <a:rPr lang="nl-NL" dirty="0" err="1"/>
              <a:t>Collective</a:t>
            </a:r>
            <a:r>
              <a:rPr lang="nl-NL" dirty="0"/>
              <a:t> Data Store</a:t>
            </a:r>
            <a:endParaRPr lang="en-NL" dirty="0"/>
          </a:p>
        </p:txBody>
      </p:sp>
      <p:sp>
        <p:nvSpPr>
          <p:cNvPr id="4" name="Footer Placeholder 3">
            <a:extLst>
              <a:ext uri="{FF2B5EF4-FFF2-40B4-BE49-F238E27FC236}">
                <a16:creationId xmlns:a16="http://schemas.microsoft.com/office/drawing/2014/main" id="{A567109A-C684-41AB-97F1-8CFCDD88B100}"/>
              </a:ext>
            </a:extLst>
          </p:cNvPr>
          <p:cNvSpPr>
            <a:spLocks noGrp="1"/>
          </p:cNvSpPr>
          <p:nvPr>
            <p:ph type="ftr" sz="quarter" idx="11"/>
          </p:nvPr>
        </p:nvSpPr>
        <p:spPr/>
        <p:txBody>
          <a:bodyPr/>
          <a:lstStyle/>
          <a:p>
            <a:r>
              <a:rPr lang="en-US"/>
              <a:t>Pragmatic CQRS - Digital Xchange</a:t>
            </a:r>
            <a:endParaRPr lang="nl-NL" dirty="0"/>
          </a:p>
        </p:txBody>
      </p:sp>
      <p:sp>
        <p:nvSpPr>
          <p:cNvPr id="5" name="Oval 4">
            <a:extLst>
              <a:ext uri="{FF2B5EF4-FFF2-40B4-BE49-F238E27FC236}">
                <a16:creationId xmlns:a16="http://schemas.microsoft.com/office/drawing/2014/main" id="{13AE423F-C8A8-4602-B9B4-D73C139D6C61}"/>
              </a:ext>
            </a:extLst>
          </p:cNvPr>
          <p:cNvSpPr/>
          <p:nvPr/>
        </p:nvSpPr>
        <p:spPr>
          <a:xfrm>
            <a:off x="3396342" y="1234422"/>
            <a:ext cx="1410789" cy="7315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Company A</a:t>
            </a:r>
            <a:endParaRPr lang="en-NL" dirty="0"/>
          </a:p>
        </p:txBody>
      </p:sp>
      <p:sp>
        <p:nvSpPr>
          <p:cNvPr id="6" name="Oval 5">
            <a:extLst>
              <a:ext uri="{FF2B5EF4-FFF2-40B4-BE49-F238E27FC236}">
                <a16:creationId xmlns:a16="http://schemas.microsoft.com/office/drawing/2014/main" id="{9D1DBC93-3E5C-4141-8083-E9BE22FAB433}"/>
              </a:ext>
            </a:extLst>
          </p:cNvPr>
          <p:cNvSpPr/>
          <p:nvPr/>
        </p:nvSpPr>
        <p:spPr>
          <a:xfrm>
            <a:off x="5933210" y="2205990"/>
            <a:ext cx="1410789" cy="73152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dirty="0"/>
              <a:t>Company C</a:t>
            </a:r>
            <a:endParaRPr lang="en-NL" dirty="0"/>
          </a:p>
        </p:txBody>
      </p:sp>
      <p:sp>
        <p:nvSpPr>
          <p:cNvPr id="7" name="Oval 6">
            <a:extLst>
              <a:ext uri="{FF2B5EF4-FFF2-40B4-BE49-F238E27FC236}">
                <a16:creationId xmlns:a16="http://schemas.microsoft.com/office/drawing/2014/main" id="{60A5D7C6-F310-4CBB-A8F2-8BB82EE96D36}"/>
              </a:ext>
            </a:extLst>
          </p:cNvPr>
          <p:cNvSpPr/>
          <p:nvPr/>
        </p:nvSpPr>
        <p:spPr>
          <a:xfrm>
            <a:off x="4674821" y="3909078"/>
            <a:ext cx="1410789" cy="731520"/>
          </a:xfrm>
          <a:prstGeom prst="ellipse">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a:t>Company D</a:t>
            </a:r>
            <a:endParaRPr lang="en-NL" dirty="0"/>
          </a:p>
        </p:txBody>
      </p:sp>
      <p:sp>
        <p:nvSpPr>
          <p:cNvPr id="8" name="Oval 7">
            <a:extLst>
              <a:ext uri="{FF2B5EF4-FFF2-40B4-BE49-F238E27FC236}">
                <a16:creationId xmlns:a16="http://schemas.microsoft.com/office/drawing/2014/main" id="{1593DDFD-3346-4ABE-8BA1-B0D6939409D8}"/>
              </a:ext>
            </a:extLst>
          </p:cNvPr>
          <p:cNvSpPr/>
          <p:nvPr/>
        </p:nvSpPr>
        <p:spPr>
          <a:xfrm>
            <a:off x="2388821" y="3765386"/>
            <a:ext cx="1410789" cy="731520"/>
          </a:xfrm>
          <a:prstGeom prst="ellips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a:t>Company E</a:t>
            </a:r>
            <a:endParaRPr lang="en-NL" dirty="0"/>
          </a:p>
        </p:txBody>
      </p:sp>
      <p:sp>
        <p:nvSpPr>
          <p:cNvPr id="9" name="Oval 8">
            <a:extLst>
              <a:ext uri="{FF2B5EF4-FFF2-40B4-BE49-F238E27FC236}">
                <a16:creationId xmlns:a16="http://schemas.microsoft.com/office/drawing/2014/main" id="{79582BC5-C11E-4EC7-A063-1E7107512B8F}"/>
              </a:ext>
            </a:extLst>
          </p:cNvPr>
          <p:cNvSpPr/>
          <p:nvPr/>
        </p:nvSpPr>
        <p:spPr>
          <a:xfrm>
            <a:off x="1800001" y="2252816"/>
            <a:ext cx="1410789" cy="731520"/>
          </a:xfrm>
          <a:prstGeom prst="ellipse">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Company F</a:t>
            </a:r>
            <a:endParaRPr lang="en-NL" dirty="0"/>
          </a:p>
        </p:txBody>
      </p:sp>
      <p:sp>
        <p:nvSpPr>
          <p:cNvPr id="12" name="Arrow: Left-Right 11">
            <a:extLst>
              <a:ext uri="{FF2B5EF4-FFF2-40B4-BE49-F238E27FC236}">
                <a16:creationId xmlns:a16="http://schemas.microsoft.com/office/drawing/2014/main" id="{E672E0E9-AD67-4B66-AF84-3CDC438C8170}"/>
              </a:ext>
            </a:extLst>
          </p:cNvPr>
          <p:cNvSpPr/>
          <p:nvPr/>
        </p:nvSpPr>
        <p:spPr>
          <a:xfrm rot="3346604">
            <a:off x="4203125" y="1968558"/>
            <a:ext cx="713646" cy="295404"/>
          </a:xfrm>
          <a:prstGeom prst="leftRightArrow">
            <a:avLst>
              <a:gd name="adj1" fmla="val 33419"/>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Arrow: Left-Right 12">
            <a:extLst>
              <a:ext uri="{FF2B5EF4-FFF2-40B4-BE49-F238E27FC236}">
                <a16:creationId xmlns:a16="http://schemas.microsoft.com/office/drawing/2014/main" id="{64455A03-BE1A-41F0-9E50-1EF683EFE61C}"/>
              </a:ext>
            </a:extLst>
          </p:cNvPr>
          <p:cNvSpPr/>
          <p:nvPr/>
        </p:nvSpPr>
        <p:spPr>
          <a:xfrm rot="20128262">
            <a:off x="5357094" y="2604799"/>
            <a:ext cx="703388" cy="295404"/>
          </a:xfrm>
          <a:prstGeom prst="leftRightArrow">
            <a:avLst>
              <a:gd name="adj1" fmla="val 33419"/>
              <a:gd name="adj2" fmla="val 50000"/>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14" name="Arrow: Left-Right 13">
            <a:extLst>
              <a:ext uri="{FF2B5EF4-FFF2-40B4-BE49-F238E27FC236}">
                <a16:creationId xmlns:a16="http://schemas.microsoft.com/office/drawing/2014/main" id="{48634CBD-DC91-4A6D-A3EE-08EA673F85BA}"/>
              </a:ext>
            </a:extLst>
          </p:cNvPr>
          <p:cNvSpPr/>
          <p:nvPr/>
        </p:nvSpPr>
        <p:spPr>
          <a:xfrm rot="14845490">
            <a:off x="4822579" y="3571850"/>
            <a:ext cx="540287" cy="295404"/>
          </a:xfrm>
          <a:prstGeom prst="leftRightArrow">
            <a:avLst>
              <a:gd name="adj1" fmla="val 33419"/>
              <a:gd name="adj2" fmla="val 50000"/>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15" name="Arrow: Left-Right 14">
            <a:extLst>
              <a:ext uri="{FF2B5EF4-FFF2-40B4-BE49-F238E27FC236}">
                <a16:creationId xmlns:a16="http://schemas.microsoft.com/office/drawing/2014/main" id="{F92F9CE9-2EC0-4068-A9EC-0C8518E6A47D}"/>
              </a:ext>
            </a:extLst>
          </p:cNvPr>
          <p:cNvSpPr/>
          <p:nvPr/>
        </p:nvSpPr>
        <p:spPr>
          <a:xfrm rot="18676338">
            <a:off x="3370011" y="3532596"/>
            <a:ext cx="807029" cy="295404"/>
          </a:xfrm>
          <a:prstGeom prst="leftRightArrow">
            <a:avLst>
              <a:gd name="adj1" fmla="val 33419"/>
              <a:gd name="adj2" fmla="val 50000"/>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sp>
        <p:nvSpPr>
          <p:cNvPr id="16" name="Arrow: Left-Right 15">
            <a:extLst>
              <a:ext uri="{FF2B5EF4-FFF2-40B4-BE49-F238E27FC236}">
                <a16:creationId xmlns:a16="http://schemas.microsoft.com/office/drawing/2014/main" id="{390656DC-10BB-4AA4-8E6A-31C60ED6CFF5}"/>
              </a:ext>
            </a:extLst>
          </p:cNvPr>
          <p:cNvSpPr/>
          <p:nvPr/>
        </p:nvSpPr>
        <p:spPr>
          <a:xfrm rot="1065722">
            <a:off x="3006989" y="2667108"/>
            <a:ext cx="811613" cy="295404"/>
          </a:xfrm>
          <a:prstGeom prst="leftRightArrow">
            <a:avLst>
              <a:gd name="adj1" fmla="val 33419"/>
              <a:gd name="adj2" fmla="val 50000"/>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1" name="Scroll: Horizontal 20">
            <a:extLst>
              <a:ext uri="{FF2B5EF4-FFF2-40B4-BE49-F238E27FC236}">
                <a16:creationId xmlns:a16="http://schemas.microsoft.com/office/drawing/2014/main" id="{4BFAC602-19DF-485D-B43C-582D5CF1424F}"/>
              </a:ext>
            </a:extLst>
          </p:cNvPr>
          <p:cNvSpPr/>
          <p:nvPr/>
        </p:nvSpPr>
        <p:spPr>
          <a:xfrm>
            <a:off x="6783977" y="4434736"/>
            <a:ext cx="2297346" cy="411723"/>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Ahead</a:t>
            </a:r>
            <a:r>
              <a:rPr lang="nl-NL" dirty="0"/>
              <a:t> of Time Integration</a:t>
            </a:r>
            <a:endParaRPr lang="en-NL" dirty="0"/>
          </a:p>
        </p:txBody>
      </p:sp>
      <p:pic>
        <p:nvPicPr>
          <p:cNvPr id="22" name="Picture 4" descr="Image result for hyperledger fabric">
            <a:extLst>
              <a:ext uri="{FF2B5EF4-FFF2-40B4-BE49-F238E27FC236}">
                <a16:creationId xmlns:a16="http://schemas.microsoft.com/office/drawing/2014/main" id="{16F20C50-4130-4DF2-9B71-CFB90D7D80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9986" y="3167258"/>
            <a:ext cx="1044970" cy="224669"/>
          </a:xfrm>
          <a:prstGeom prst="rect">
            <a:avLst/>
          </a:prstGeom>
          <a:noFill/>
          <a:extLst>
            <a:ext uri="{909E8E84-426E-40DD-AFC4-6F175D3DCCD1}">
              <a14:hiddenFill xmlns:a14="http://schemas.microsoft.com/office/drawing/2010/main">
                <a:solidFill>
                  <a:srgbClr val="FFFFFF"/>
                </a:solidFill>
              </a14:hiddenFill>
            </a:ext>
          </a:extLst>
        </p:spPr>
      </p:pic>
      <p:sp>
        <p:nvSpPr>
          <p:cNvPr id="24" name="Oval 23">
            <a:extLst>
              <a:ext uri="{FF2B5EF4-FFF2-40B4-BE49-F238E27FC236}">
                <a16:creationId xmlns:a16="http://schemas.microsoft.com/office/drawing/2014/main" id="{DF16FE66-E8BD-4666-8D54-5736B46F47F1}"/>
              </a:ext>
            </a:extLst>
          </p:cNvPr>
          <p:cNvSpPr/>
          <p:nvPr/>
        </p:nvSpPr>
        <p:spPr>
          <a:xfrm>
            <a:off x="5332814" y="1254711"/>
            <a:ext cx="1410789" cy="731520"/>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Company B</a:t>
            </a:r>
            <a:endParaRPr lang="en-NL" dirty="0"/>
          </a:p>
        </p:txBody>
      </p:sp>
      <p:sp>
        <p:nvSpPr>
          <p:cNvPr id="25" name="Arrow: Left-Right 24">
            <a:extLst>
              <a:ext uri="{FF2B5EF4-FFF2-40B4-BE49-F238E27FC236}">
                <a16:creationId xmlns:a16="http://schemas.microsoft.com/office/drawing/2014/main" id="{5806C922-A186-4EFA-8064-11BE6B3B57CA}"/>
              </a:ext>
            </a:extLst>
          </p:cNvPr>
          <p:cNvSpPr/>
          <p:nvPr/>
        </p:nvSpPr>
        <p:spPr>
          <a:xfrm rot="19006100">
            <a:off x="4833379" y="1901788"/>
            <a:ext cx="825385" cy="295404"/>
          </a:xfrm>
          <a:prstGeom prst="leftRightArrow">
            <a:avLst>
              <a:gd name="adj1" fmla="val 33419"/>
              <a:gd name="adj2" fmla="val 50000"/>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66270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39"/>
        <p:cNvGrpSpPr/>
        <p:nvPr/>
      </p:nvGrpSpPr>
      <p:grpSpPr>
        <a:xfrm>
          <a:off x="0" y="0"/>
          <a:ext cx="0" cy="0"/>
          <a:chOff x="0" y="0"/>
          <a:chExt cx="0" cy="0"/>
        </a:xfrm>
      </p:grpSpPr>
      <p:sp>
        <p:nvSpPr>
          <p:cNvPr id="640" name="Google Shape;640;p6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Conclusion</a:t>
            </a:r>
            <a:endParaRPr/>
          </a:p>
        </p:txBody>
      </p:sp>
      <p:sp>
        <p:nvSpPr>
          <p:cNvPr id="641" name="Google Shape;641;p6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B33E6D-303C-4E0A-B5FB-A07E28330200}"/>
              </a:ext>
            </a:extLst>
          </p:cNvPr>
          <p:cNvSpPr>
            <a:spLocks noGrp="1"/>
          </p:cNvSpPr>
          <p:nvPr>
            <p:ph type="title"/>
          </p:nvPr>
        </p:nvSpPr>
        <p:spPr/>
        <p:txBody>
          <a:bodyPr/>
          <a:lstStyle/>
          <a:p>
            <a:r>
              <a:rPr lang="en" dirty="0"/>
              <a:t>Key Takeaways</a:t>
            </a:r>
            <a:endParaRPr lang="en-NL" dirty="0"/>
          </a:p>
        </p:txBody>
      </p:sp>
      <p:sp>
        <p:nvSpPr>
          <p:cNvPr id="4" name="Content Placeholder 3">
            <a:extLst>
              <a:ext uri="{FF2B5EF4-FFF2-40B4-BE49-F238E27FC236}">
                <a16:creationId xmlns:a16="http://schemas.microsoft.com/office/drawing/2014/main" id="{75F92B73-4091-4D1D-88C7-3F6615EAA07F}"/>
              </a:ext>
            </a:extLst>
          </p:cNvPr>
          <p:cNvSpPr>
            <a:spLocks noGrp="1"/>
          </p:cNvSpPr>
          <p:nvPr>
            <p:ph idx="1"/>
          </p:nvPr>
        </p:nvSpPr>
        <p:spPr>
          <a:xfrm>
            <a:off x="720003" y="936000"/>
            <a:ext cx="6863211" cy="3780000"/>
          </a:xfrm>
        </p:spPr>
        <p:txBody>
          <a:bodyPr/>
          <a:lstStyle/>
          <a:p>
            <a:r>
              <a:rPr lang="en-US" dirty="0"/>
              <a:t>Integration is as relevant as ever – probably more so</a:t>
            </a:r>
          </a:p>
          <a:p>
            <a:pPr lvl="1"/>
            <a:r>
              <a:rPr lang="en-US" dirty="0"/>
              <a:t>API, microservice, Data Pipeline, Streaming Data (fast &amp; furious), Hybrid Cloud (&amp; on prem), IoT (physical and virtual), B2B, Big Data, SaaS</a:t>
            </a:r>
          </a:p>
          <a:p>
            <a:r>
              <a:rPr lang="en-US" dirty="0"/>
              <a:t>The one-size-fits-all approach based on Enterprise Service Bus is replaced</a:t>
            </a:r>
          </a:p>
          <a:p>
            <a:pPr lvl="1"/>
            <a:r>
              <a:rPr lang="en-US" dirty="0"/>
              <a:t>Three main integration styles (Vertical, Horizontal, Event-Driven)</a:t>
            </a:r>
          </a:p>
          <a:p>
            <a:pPr lvl="1"/>
            <a:r>
              <a:rPr lang="en-US" dirty="0"/>
              <a:t>With fitting Patterns and Tools (Dumb Pipes/Smart Endpoints, microservices, API Gateway, Serverless, Message Queue, Adapters &amp; Connectors, … )</a:t>
            </a:r>
          </a:p>
          <a:p>
            <a:pPr lvl="1"/>
            <a:r>
              <a:rPr lang="en-US" dirty="0"/>
              <a:t>Leveraging cloud technology</a:t>
            </a:r>
          </a:p>
          <a:p>
            <a:r>
              <a:rPr lang="en-US" dirty="0"/>
              <a:t>Out of the Box</a:t>
            </a:r>
          </a:p>
          <a:p>
            <a:pPr lvl="1"/>
            <a:r>
              <a:rPr lang="en-US" dirty="0"/>
              <a:t>Ahead of Time Integration (CQRS), Collective Data Set, Event Sourcing</a:t>
            </a:r>
          </a:p>
          <a:p>
            <a:r>
              <a:rPr lang="en-US" dirty="0"/>
              <a:t>Asynchronous is the preferred communication style</a:t>
            </a:r>
          </a:p>
          <a:p>
            <a:r>
              <a:rPr lang="en-US" dirty="0"/>
              <a:t>Decoupling is crucial for flexibility, availability (not brittle), scalability, </a:t>
            </a:r>
            <a:r>
              <a:rPr lang="en-US" dirty="0" err="1"/>
              <a:t>distributability</a:t>
            </a:r>
            <a:r>
              <a:rPr lang="en-US" dirty="0"/>
              <a:t> (“social distancing” for systems and services)</a:t>
            </a:r>
            <a:endParaRPr lang="en-NL" dirty="0"/>
          </a:p>
        </p:txBody>
      </p:sp>
      <p:pic>
        <p:nvPicPr>
          <p:cNvPr id="5" name="Picture 2" descr="Related image">
            <a:extLst>
              <a:ext uri="{FF2B5EF4-FFF2-40B4-BE49-F238E27FC236}">
                <a16:creationId xmlns:a16="http://schemas.microsoft.com/office/drawing/2014/main" id="{9B579585-1559-4B0F-80D3-F3F0B35B281B}"/>
              </a:ext>
            </a:extLst>
          </p:cNvPr>
          <p:cNvPicPr>
            <a:picLocks noChangeAspect="1" noChangeArrowheads="1"/>
          </p:cNvPicPr>
          <p:nvPr/>
        </p:nvPicPr>
        <p:blipFill>
          <a:blip r:embed="rId2">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401910" y="956130"/>
            <a:ext cx="1332187" cy="1332187"/>
          </a:xfrm>
          <a:prstGeom prst="rect">
            <a:avLst/>
          </a:prstGeom>
          <a:noFill/>
          <a:extLst>
            <a:ext uri="{909E8E84-426E-40DD-AFC4-6F175D3DCCD1}">
              <a14:hiddenFill xmlns:a14="http://schemas.microsoft.com/office/drawing/2010/main">
                <a:solidFill>
                  <a:srgbClr val="FFFFFF"/>
                </a:solidFill>
              </a14:hiddenFill>
            </a:ext>
          </a:extLst>
        </p:spPr>
      </p:pic>
      <p:pic>
        <p:nvPicPr>
          <p:cNvPr id="6" name="Google Shape;550;p52">
            <a:extLst>
              <a:ext uri="{FF2B5EF4-FFF2-40B4-BE49-F238E27FC236}">
                <a16:creationId xmlns:a16="http://schemas.microsoft.com/office/drawing/2014/main" id="{1793B4F0-5A49-4B8D-8A7D-7B99B2DE1E3F}"/>
              </a:ext>
            </a:extLst>
          </p:cNvPr>
          <p:cNvPicPr preferRelativeResize="0"/>
          <p:nvPr/>
        </p:nvPicPr>
        <p:blipFill>
          <a:blip r:embed="rId3"/>
          <a:stretch>
            <a:fillRect/>
          </a:stretch>
        </p:blipFill>
        <p:spPr>
          <a:xfrm>
            <a:off x="7742751" y="3208863"/>
            <a:ext cx="650504" cy="586591"/>
          </a:xfrm>
          <a:prstGeom prst="rect">
            <a:avLst/>
          </a:prstGeom>
          <a:noFill/>
          <a:ln>
            <a:noFill/>
          </a:ln>
        </p:spPr>
      </p:pic>
      <p:sp>
        <p:nvSpPr>
          <p:cNvPr id="7" name="Arrow: Up 6">
            <a:extLst>
              <a:ext uri="{FF2B5EF4-FFF2-40B4-BE49-F238E27FC236}">
                <a16:creationId xmlns:a16="http://schemas.microsoft.com/office/drawing/2014/main" id="{FC39485D-F004-4613-9D9B-AE907D1B2FB1}"/>
              </a:ext>
            </a:extLst>
          </p:cNvPr>
          <p:cNvSpPr/>
          <p:nvPr/>
        </p:nvSpPr>
        <p:spPr>
          <a:xfrm>
            <a:off x="7866992" y="2956905"/>
            <a:ext cx="402021" cy="503916"/>
          </a:xfrm>
          <a:prstGeom prst="upArrow">
            <a:avLst/>
          </a:prstGeom>
          <a:solidFill>
            <a:srgbClr val="0060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760493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5"/>
                                        </p:tgtEl>
                                        <p:attrNameLst>
                                          <p:attrName>ppt_w</p:attrName>
                                        </p:attrNameLst>
                                      </p:cBhvr>
                                      <p:tavLst>
                                        <p:tav tm="0">
                                          <p:val>
                                            <p:strVal val="ppt_w"/>
                                          </p:val>
                                        </p:tav>
                                        <p:tav tm="100000">
                                          <p:val>
                                            <p:fltVal val="0"/>
                                          </p:val>
                                        </p:tav>
                                      </p:tavLst>
                                    </p:anim>
                                    <p:anim calcmode="lin" valueType="num">
                                      <p:cBhvr>
                                        <p:cTn id="7" dur="500"/>
                                        <p:tgtEl>
                                          <p:spTgt spid="5"/>
                                        </p:tgtEl>
                                        <p:attrNameLst>
                                          <p:attrName>ppt_h</p:attrName>
                                        </p:attrNameLst>
                                      </p:cBhvr>
                                      <p:tavLst>
                                        <p:tav tm="0">
                                          <p:val>
                                            <p:strVal val="ppt_h"/>
                                          </p:val>
                                        </p:tav>
                                        <p:tav tm="100000">
                                          <p:val>
                                            <p:fltVal val="0"/>
                                          </p:val>
                                        </p:tav>
                                      </p:tavLst>
                                    </p:anim>
                                    <p:animEffect transition="out" filter="fade">
                                      <p:cBhvr>
                                        <p:cTn id="8" dur="500"/>
                                        <p:tgtEl>
                                          <p:spTgt spid="5"/>
                                        </p:tgtEl>
                                      </p:cBhvr>
                                    </p:animEffect>
                                    <p:set>
                                      <p:cBhvr>
                                        <p:cTn id="9" dur="1" fill="hold">
                                          <p:stCondLst>
                                            <p:cond delay="499"/>
                                          </p:stCondLst>
                                        </p:cTn>
                                        <p:tgtEl>
                                          <p:spTgt spid="5"/>
                                        </p:tgtEl>
                                        <p:attrNameLst>
                                          <p:attrName>style.visibility</p:attrName>
                                        </p:attrNameLst>
                                      </p:cBhvr>
                                      <p:to>
                                        <p:strVal val="hidden"/>
                                      </p:to>
                                    </p:se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6"/>
                                        </p:tgtEl>
                                      </p:cBhvr>
                                      <p:by x="150000" y="150000"/>
                                    </p:animScale>
                                  </p:childTnLst>
                                </p:cTn>
                              </p:par>
                            </p:childTnLst>
                          </p:cTn>
                        </p:par>
                        <p:par>
                          <p:cTn id="14" fill="hold">
                            <p:stCondLst>
                              <p:cond delay="2000"/>
                            </p:stCondLst>
                            <p:childTnLst>
                              <p:par>
                                <p:cTn id="15" presetID="1" presetClass="entr" presetSubtype="0" fill="hold" grpId="1" nodeType="after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000"/>
                            </p:stCondLst>
                            <p:childTnLst>
                              <p:par>
                                <p:cTn id="18" presetID="64" presetClass="path" presetSubtype="0" accel="50000" decel="50000" fill="hold" grpId="0" nodeType="afterEffect">
                                  <p:stCondLst>
                                    <p:cond delay="0"/>
                                  </p:stCondLst>
                                  <p:childTnLst>
                                    <p:animMotion origin="layout" path="M -4.44444E-6 -1.23457E-7 L -4.44444E-6 -0.25 " pathEditMode="relative" rAng="0" ptsTypes="AA">
                                      <p:cBhvr>
                                        <p:cTn id="19" dur="2000" fill="hold"/>
                                        <p:tgtEl>
                                          <p:spTgt spid="7"/>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7"/>
          <p:cNvSpPr txBox="1">
            <a:spLocks noGrp="1"/>
          </p:cNvSpPr>
          <p:nvPr>
            <p:ph type="title"/>
          </p:nvPr>
        </p:nvSpPr>
        <p:spPr>
          <a:xfrm>
            <a:off x="719999" y="288000"/>
            <a:ext cx="6624000" cy="504000"/>
          </a:xfrm>
        </p:spPr>
        <p:txBody>
          <a:bodyPr spcFirstLastPara="1" lIns="91425" tIns="91425" rIns="91425" bIns="91425" anchor="ctr" anchorCtr="0">
            <a:normAutofit/>
          </a:bodyPr>
          <a:lstStyle/>
          <a:p>
            <a:pPr marL="0" lvl="0" indent="0" rtl="0">
              <a:spcBef>
                <a:spcPts val="0"/>
              </a:spcBef>
              <a:spcAft>
                <a:spcPts val="0"/>
              </a:spcAft>
              <a:buNone/>
            </a:pPr>
            <a:r>
              <a:rPr lang="en"/>
              <a:t>Agenda</a:t>
            </a:r>
            <a:endParaRPr lang="en-NL"/>
          </a:p>
        </p:txBody>
      </p:sp>
      <p:sp>
        <p:nvSpPr>
          <p:cNvPr id="106" name="Footer Placeholder 3">
            <a:extLst>
              <a:ext uri="{FF2B5EF4-FFF2-40B4-BE49-F238E27FC236}">
                <a16:creationId xmlns:a16="http://schemas.microsoft.com/office/drawing/2014/main" id="{D4552A49-7019-405A-B6A0-335B4F4027AD}"/>
              </a:ext>
            </a:extLst>
          </p:cNvPr>
          <p:cNvSpPr>
            <a:spLocks noGrp="1"/>
          </p:cNvSpPr>
          <p:nvPr>
            <p:ph type="ftr" sz="quarter" idx="11"/>
          </p:nvPr>
        </p:nvSpPr>
        <p:spPr>
          <a:xfrm>
            <a:off x="4968000" y="5004000"/>
            <a:ext cx="3240000" cy="108000"/>
          </a:xfrm>
        </p:spPr>
        <p:txBody>
          <a:bodyPr/>
          <a:lstStyle/>
          <a:p>
            <a:pPr>
              <a:spcAft>
                <a:spcPts val="600"/>
              </a:spcAft>
            </a:pPr>
            <a:r>
              <a:rPr lang="en-US"/>
              <a:t>Changing Views on Integration - AUSOUG Webinar Series</a:t>
            </a:r>
            <a:endParaRPr lang="nl-NL"/>
          </a:p>
        </p:txBody>
      </p:sp>
      <p:graphicFrame>
        <p:nvGraphicFramePr>
          <p:cNvPr id="101" name="Google Shape;98;p17">
            <a:extLst>
              <a:ext uri="{FF2B5EF4-FFF2-40B4-BE49-F238E27FC236}">
                <a16:creationId xmlns:a16="http://schemas.microsoft.com/office/drawing/2014/main" id="{9999F920-D774-4FFB-8671-746D5E40793D}"/>
              </a:ext>
            </a:extLst>
          </p:cNvPr>
          <p:cNvGraphicFramePr>
            <a:graphicFrameLocks noGrp="1"/>
          </p:cNvGraphicFramePr>
          <p:nvPr>
            <p:ph idx="1"/>
            <p:extLst>
              <p:ext uri="{D42A27DB-BD31-4B8C-83A1-F6EECF244321}">
                <p14:modId xmlns:p14="http://schemas.microsoft.com/office/powerpoint/2010/main" val="1218533124"/>
              </p:ext>
            </p:extLst>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9" name="Google Shape;99;p17" hidden="1"/>
          <p:cNvSpPr txBox="1">
            <a:spLocks noGrp="1"/>
          </p:cNvSpPr>
          <p:nvPr>
            <p:ph type="sldNum" sz="quarter" idx="12"/>
          </p:nvPr>
        </p:nvSpPr>
        <p:spPr>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
              <a:pPr marL="0" lvl="0" indent="0" algn="r" rtl="0">
                <a:spcBef>
                  <a:spcPts val="0"/>
                </a:spcBef>
                <a:spcAft>
                  <a:spcPts val="600"/>
                </a:spcAft>
                <a:buNone/>
              </a:pPr>
              <a:t>7</a:t>
            </a:fld>
            <a:endParaRPr lang="en-NL"/>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for </a:t>
            </a:r>
            <a:r>
              <a:rPr lang="nl-NL" dirty="0" err="1"/>
              <a:t>your</a:t>
            </a:r>
            <a:r>
              <a:rPr lang="nl-NL" dirty="0"/>
              <a:t> attention</a:t>
            </a:r>
            <a:br>
              <a:rPr lang="nl-NL" dirty="0"/>
            </a:br>
            <a:br>
              <a:rPr lang="nl-NL" dirty="0"/>
            </a:br>
            <a:r>
              <a:rPr lang="nl-NL" dirty="0"/>
              <a:t>I hope </a:t>
            </a:r>
            <a:r>
              <a:rPr lang="nl-NL" dirty="0" err="1"/>
              <a:t>this</a:t>
            </a:r>
            <a:r>
              <a:rPr lang="nl-NL" dirty="0"/>
              <a:t> was </a:t>
            </a: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Changing Views on Integration - AUSOUG Webinar Series</a:t>
            </a:r>
            <a:endParaRPr lang="nl-NL" noProof="0" dirty="0"/>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2"/>
          <a:stretch>
            <a:fillRect/>
          </a:stretch>
        </p:blipFill>
        <p:spPr>
          <a:xfrm>
            <a:off x="6393436" y="1217346"/>
            <a:ext cx="2133824" cy="1926106"/>
          </a:xfrm>
          <a:prstGeom prst="rect">
            <a:avLst/>
          </a:prstGeom>
        </p:spPr>
      </p:pic>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8" name="Picture 2" descr="Related image">
            <a:extLst>
              <a:ext uri="{FF2B5EF4-FFF2-40B4-BE49-F238E27FC236}">
                <a16:creationId xmlns:a16="http://schemas.microsoft.com/office/drawing/2014/main" id="{EB32C0C4-2DCF-4C46-9769-057D91148D65}"/>
              </a:ext>
            </a:extLst>
          </p:cNvPr>
          <p:cNvPicPr>
            <a:picLocks noChangeAspect="1" noChangeArrowheads="1"/>
          </p:cNvPicPr>
          <p:nvPr/>
        </p:nvPicPr>
        <p:blipFill>
          <a:blip r:embed="rId5">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720000" y="2962617"/>
            <a:ext cx="941666" cy="941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8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8"/>
          <p:cNvSpPr txBox="1">
            <a:spLocks noGrp="1"/>
          </p:cNvSpPr>
          <p:nvPr>
            <p:ph type="title"/>
          </p:nvPr>
        </p:nvSpPr>
        <p:spPr>
          <a:xfrm>
            <a:off x="720001" y="1115998"/>
            <a:ext cx="7703999" cy="2520000"/>
          </a:xfrm>
        </p:spPr>
        <p:txBody>
          <a:bodyPr spcFirstLastPara="1" lIns="91425" tIns="91425" rIns="91425" bIns="91425" anchor="t" anchorCtr="0">
            <a:normAutofit/>
          </a:bodyPr>
          <a:lstStyle/>
          <a:p>
            <a:pPr marL="0" lvl="0" indent="0" rtl="0">
              <a:spcBef>
                <a:spcPts val="0"/>
              </a:spcBef>
              <a:spcAft>
                <a:spcPts val="0"/>
              </a:spcAft>
              <a:buNone/>
            </a:pPr>
            <a:r>
              <a:rPr lang="en"/>
              <a:t>What is integration?</a:t>
            </a:r>
            <a:endParaRPr lang="en-NL"/>
          </a:p>
        </p:txBody>
      </p:sp>
      <p:sp>
        <p:nvSpPr>
          <p:cNvPr id="110" name="Footer Placeholder 2">
            <a:extLst>
              <a:ext uri="{FF2B5EF4-FFF2-40B4-BE49-F238E27FC236}">
                <a16:creationId xmlns:a16="http://schemas.microsoft.com/office/drawing/2014/main" id="{5CFD635F-473F-4B40-AADA-CD3750BBFB14}"/>
              </a:ext>
            </a:extLst>
          </p:cNvPr>
          <p:cNvSpPr>
            <a:spLocks noGrp="1"/>
          </p:cNvSpPr>
          <p:nvPr>
            <p:ph type="ftr" sz="quarter" idx="11"/>
          </p:nvPr>
        </p:nvSpPr>
        <p:spPr>
          <a:xfrm>
            <a:off x="4968000" y="5004000"/>
            <a:ext cx="3240000" cy="108000"/>
          </a:xfrm>
        </p:spPr>
        <p:txBody>
          <a:bodyPr/>
          <a:lstStyle/>
          <a:p>
            <a:pPr>
              <a:spcAft>
                <a:spcPts val="600"/>
              </a:spcAft>
            </a:pPr>
            <a:r>
              <a:rPr lang="en-US" noProof="0"/>
              <a:t>Changing Views on Integration - AUSOUG Webinar Series</a:t>
            </a:r>
            <a:endParaRPr lang="nl-NL" noProof="0"/>
          </a:p>
        </p:txBody>
      </p:sp>
      <p:sp>
        <p:nvSpPr>
          <p:cNvPr id="105" name="Google Shape;105;p18" hidden="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600"/>
              </a:spcAft>
              <a:buNone/>
            </a:pPr>
            <a:fld id="{00000000-1234-1234-1234-123412341234}" type="slidenum">
              <a:rPr lang="en"/>
              <a:pPr marL="0" lvl="0" indent="0" algn="r" rtl="0">
                <a:spcBef>
                  <a:spcPts val="0"/>
                </a:spcBef>
                <a:spcAft>
                  <a:spcPts val="600"/>
                </a:spcAft>
                <a:buNone/>
              </a:pPr>
              <a:t>8</a:t>
            </a:fld>
            <a:endParaRPr lang="en-NL"/>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integration?</a:t>
            </a:r>
            <a:endParaRPr/>
          </a:p>
        </p:txBody>
      </p:sp>
      <p:grpSp>
        <p:nvGrpSpPr>
          <p:cNvPr id="111" name="Google Shape;111;p19"/>
          <p:cNvGrpSpPr/>
          <p:nvPr/>
        </p:nvGrpSpPr>
        <p:grpSpPr>
          <a:xfrm>
            <a:off x="468723" y="1999350"/>
            <a:ext cx="8124571" cy="2657400"/>
            <a:chOff x="1257298" y="2878615"/>
            <a:chExt cx="9492430" cy="2657400"/>
          </a:xfrm>
        </p:grpSpPr>
        <p:grpSp>
          <p:nvGrpSpPr>
            <p:cNvPr id="112" name="Google Shape;112;p19"/>
            <p:cNvGrpSpPr/>
            <p:nvPr/>
          </p:nvGrpSpPr>
          <p:grpSpPr>
            <a:xfrm>
              <a:off x="1257298" y="3543304"/>
              <a:ext cx="1322700" cy="1469556"/>
              <a:chOff x="-1" y="-1"/>
              <a:chExt cx="1322700" cy="1469556"/>
            </a:xfrm>
          </p:grpSpPr>
          <p:sp>
            <p:nvSpPr>
              <p:cNvPr id="113" name="Google Shape;113;p19"/>
              <p:cNvSpPr/>
              <p:nvPr/>
            </p:nvSpPr>
            <p:spPr>
              <a:xfrm>
                <a:off x="-1" y="-1"/>
                <a:ext cx="1322622" cy="1469556"/>
              </a:xfrm>
              <a:custGeom>
                <a:avLst/>
                <a:gdLst/>
                <a:ahLst/>
                <a:cxnLst/>
                <a:rect l="l" t="t" r="r" b="b"/>
                <a:pathLst>
                  <a:path w="21600" h="21600" extrusionOk="0">
                    <a:moveTo>
                      <a:pt x="0" y="2430"/>
                    </a:move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close/>
                  </a:path>
                </a:pathLst>
              </a:custGeom>
              <a:solidFill>
                <a:srgbClr val="FFD966"/>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14" name="Google Shape;114;p19"/>
              <p:cNvSpPr/>
              <p:nvPr/>
            </p:nvSpPr>
            <p:spPr>
              <a:xfrm>
                <a:off x="-1" y="-1"/>
                <a:ext cx="1322700" cy="330600"/>
              </a:xfrm>
              <a:prstGeom prst="ellipse">
                <a:avLst/>
              </a:prstGeom>
              <a:solidFill>
                <a:srgbClr val="FFFFFF">
                  <a:alpha val="400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15" name="Google Shape;115;p19"/>
              <p:cNvSpPr/>
              <p:nvPr/>
            </p:nvSpPr>
            <p:spPr>
              <a:xfrm>
                <a:off x="-1" y="-1"/>
                <a:ext cx="1322622" cy="1469556"/>
              </a:xfrm>
              <a:custGeom>
                <a:avLst/>
                <a:gdLst/>
                <a:ahLst/>
                <a:cxnLst/>
                <a:rect l="l" t="t" r="r" b="b"/>
                <a:pathLst>
                  <a:path w="21600" h="21600" extrusionOk="0">
                    <a:moveTo>
                      <a:pt x="21600" y="2430"/>
                    </a:moveTo>
                    <a:cubicBezTo>
                      <a:pt x="21600" y="3772"/>
                      <a:pt x="16765" y="4860"/>
                      <a:pt x="10800" y="4860"/>
                    </a:cubicBezTo>
                    <a:cubicBezTo>
                      <a:pt x="4835" y="4860"/>
                      <a:pt x="0" y="3772"/>
                      <a:pt x="0" y="2430"/>
                    </a:cubicBez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lnTo>
                      <a:pt x="0" y="2430"/>
                    </a:lnTo>
                  </a:path>
                </a:pathLst>
              </a:custGeom>
              <a:noFill/>
              <a:ln w="12700" cap="flat" cmpd="sng">
                <a:solidFill>
                  <a:srgbClr val="FFC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grpSp>
        <p:grpSp>
          <p:nvGrpSpPr>
            <p:cNvPr id="116" name="Google Shape;116;p19"/>
            <p:cNvGrpSpPr/>
            <p:nvPr/>
          </p:nvGrpSpPr>
          <p:grpSpPr>
            <a:xfrm>
              <a:off x="9427028" y="3543304"/>
              <a:ext cx="1322700" cy="1469556"/>
              <a:chOff x="-1" y="-1"/>
              <a:chExt cx="1322700" cy="1469556"/>
            </a:xfrm>
          </p:grpSpPr>
          <p:sp>
            <p:nvSpPr>
              <p:cNvPr id="117" name="Google Shape;117;p19"/>
              <p:cNvSpPr/>
              <p:nvPr/>
            </p:nvSpPr>
            <p:spPr>
              <a:xfrm>
                <a:off x="-1" y="-1"/>
                <a:ext cx="1322622" cy="1469556"/>
              </a:xfrm>
              <a:custGeom>
                <a:avLst/>
                <a:gdLst/>
                <a:ahLst/>
                <a:cxnLst/>
                <a:rect l="l" t="t" r="r" b="b"/>
                <a:pathLst>
                  <a:path w="21600" h="21600" extrusionOk="0">
                    <a:moveTo>
                      <a:pt x="0" y="2430"/>
                    </a:move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close/>
                  </a:path>
                </a:pathLst>
              </a:custGeom>
              <a:solidFill>
                <a:srgbClr val="FF0000"/>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18" name="Google Shape;118;p19"/>
              <p:cNvSpPr/>
              <p:nvPr/>
            </p:nvSpPr>
            <p:spPr>
              <a:xfrm>
                <a:off x="-1" y="-1"/>
                <a:ext cx="1322700" cy="330600"/>
              </a:xfrm>
              <a:prstGeom prst="ellipse">
                <a:avLst/>
              </a:prstGeom>
              <a:solidFill>
                <a:srgbClr val="FFFFFF">
                  <a:alpha val="40000"/>
                </a:srgbClr>
              </a:solidFill>
              <a:ln>
                <a:noFill/>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19" name="Google Shape;119;p19"/>
              <p:cNvSpPr/>
              <p:nvPr/>
            </p:nvSpPr>
            <p:spPr>
              <a:xfrm>
                <a:off x="-1" y="-1"/>
                <a:ext cx="1322622" cy="1469556"/>
              </a:xfrm>
              <a:custGeom>
                <a:avLst/>
                <a:gdLst/>
                <a:ahLst/>
                <a:cxnLst/>
                <a:rect l="l" t="t" r="r" b="b"/>
                <a:pathLst>
                  <a:path w="21600" h="21600" extrusionOk="0">
                    <a:moveTo>
                      <a:pt x="21600" y="2430"/>
                    </a:moveTo>
                    <a:cubicBezTo>
                      <a:pt x="21600" y="3772"/>
                      <a:pt x="16765" y="4860"/>
                      <a:pt x="10800" y="4860"/>
                    </a:cubicBezTo>
                    <a:cubicBezTo>
                      <a:pt x="4835" y="4860"/>
                      <a:pt x="0" y="3772"/>
                      <a:pt x="0" y="2430"/>
                    </a:cubicBez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lnTo>
                      <a:pt x="0" y="2430"/>
                    </a:lnTo>
                  </a:path>
                </a:pathLst>
              </a:custGeom>
              <a:noFill/>
              <a:ln w="127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grpSp>
        <p:sp>
          <p:nvSpPr>
            <p:cNvPr id="120" name="Google Shape;120;p19"/>
            <p:cNvSpPr/>
            <p:nvPr/>
          </p:nvSpPr>
          <p:spPr>
            <a:xfrm>
              <a:off x="1441232" y="5040924"/>
              <a:ext cx="1015500" cy="358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800" b="0" i="0" u="none" strike="noStrike" cap="none">
                  <a:solidFill>
                    <a:srgbClr val="000000"/>
                  </a:solidFill>
                  <a:latin typeface="Calibri"/>
                  <a:ea typeface="Calibri"/>
                  <a:cs typeface="Calibri"/>
                  <a:sym typeface="Calibri"/>
                </a:rPr>
                <a:t>System A</a:t>
              </a:r>
              <a:endParaRPr/>
            </a:p>
          </p:txBody>
        </p:sp>
        <p:sp>
          <p:nvSpPr>
            <p:cNvPr id="121" name="Google Shape;121;p19"/>
            <p:cNvSpPr/>
            <p:nvPr/>
          </p:nvSpPr>
          <p:spPr>
            <a:xfrm>
              <a:off x="9610960" y="5127159"/>
              <a:ext cx="1022700" cy="358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r>
                <a:rPr lang="en" sz="1800" b="0" i="0" u="none" strike="noStrike" cap="none">
                  <a:solidFill>
                    <a:srgbClr val="000000"/>
                  </a:solidFill>
                  <a:latin typeface="Calibri"/>
                  <a:ea typeface="Calibri"/>
                  <a:cs typeface="Calibri"/>
                  <a:sym typeface="Calibri"/>
                </a:rPr>
                <a:t>System B</a:t>
              </a:r>
              <a:endParaRPr/>
            </a:p>
          </p:txBody>
        </p:sp>
        <p:sp>
          <p:nvSpPr>
            <p:cNvPr id="122" name="Google Shape;122;p19"/>
            <p:cNvSpPr/>
            <p:nvPr/>
          </p:nvSpPr>
          <p:spPr>
            <a:xfrm>
              <a:off x="3609973" y="2986192"/>
              <a:ext cx="360000" cy="360000"/>
            </a:xfrm>
            <a:prstGeom prst="rect">
              <a:avLst/>
            </a:prstGeom>
            <a:solidFill>
              <a:srgbClr val="FFD966"/>
            </a:solidFill>
            <a:ln w="12700" cap="flat" cmpd="sng">
              <a:solidFill>
                <a:srgbClr val="FFC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23" name="Google Shape;123;p19"/>
            <p:cNvSpPr/>
            <p:nvPr/>
          </p:nvSpPr>
          <p:spPr>
            <a:xfrm>
              <a:off x="3762373" y="3138592"/>
              <a:ext cx="360000" cy="360000"/>
            </a:xfrm>
            <a:prstGeom prst="rect">
              <a:avLst/>
            </a:prstGeom>
            <a:solidFill>
              <a:srgbClr val="FFD966"/>
            </a:solidFill>
            <a:ln w="12700" cap="flat" cmpd="sng">
              <a:solidFill>
                <a:srgbClr val="FFC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24" name="Google Shape;124;p19"/>
            <p:cNvSpPr/>
            <p:nvPr/>
          </p:nvSpPr>
          <p:spPr>
            <a:xfrm>
              <a:off x="3914773" y="3290992"/>
              <a:ext cx="360000" cy="360000"/>
            </a:xfrm>
            <a:prstGeom prst="rect">
              <a:avLst/>
            </a:prstGeom>
            <a:solidFill>
              <a:srgbClr val="FFD966"/>
            </a:solidFill>
            <a:ln w="12700" cap="flat" cmpd="sng">
              <a:solidFill>
                <a:srgbClr val="FFC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25" name="Google Shape;125;p19"/>
            <p:cNvSpPr/>
            <p:nvPr/>
          </p:nvSpPr>
          <p:spPr>
            <a:xfrm>
              <a:off x="4067173" y="3443392"/>
              <a:ext cx="360000" cy="360000"/>
            </a:xfrm>
            <a:prstGeom prst="rect">
              <a:avLst/>
            </a:prstGeom>
            <a:solidFill>
              <a:srgbClr val="FFD966"/>
            </a:solidFill>
            <a:ln w="12700" cap="flat" cmpd="sng">
              <a:solidFill>
                <a:srgbClr val="FFC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26" name="Google Shape;126;p19"/>
            <p:cNvSpPr/>
            <p:nvPr/>
          </p:nvSpPr>
          <p:spPr>
            <a:xfrm>
              <a:off x="3114674" y="3765096"/>
              <a:ext cx="5849700" cy="400200"/>
            </a:xfrm>
            <a:prstGeom prst="rightArrow">
              <a:avLst>
                <a:gd name="adj1" fmla="val 50000"/>
                <a:gd name="adj2" fmla="val 50000"/>
              </a:avLst>
            </a:prstGeom>
            <a:solidFill>
              <a:srgbClr val="D9D9D9"/>
            </a:solidFill>
            <a:ln w="12700" cap="flat" cmpd="sng">
              <a:solidFill>
                <a:srgbClr val="203864"/>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27" name="Google Shape;127;p19"/>
            <p:cNvSpPr/>
            <p:nvPr/>
          </p:nvSpPr>
          <p:spPr>
            <a:xfrm rot="10800000">
              <a:off x="3114686" y="4269773"/>
              <a:ext cx="5849700" cy="400200"/>
            </a:xfrm>
            <a:prstGeom prst="rightArrow">
              <a:avLst>
                <a:gd name="adj1" fmla="val 50000"/>
                <a:gd name="adj2" fmla="val 50000"/>
              </a:avLst>
            </a:prstGeom>
            <a:solidFill>
              <a:srgbClr val="D9D9D9"/>
            </a:solidFill>
            <a:ln w="12700" cap="flat" cmpd="sng">
              <a:solidFill>
                <a:srgbClr val="203864"/>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28" name="Google Shape;128;p19"/>
            <p:cNvSpPr/>
            <p:nvPr/>
          </p:nvSpPr>
          <p:spPr>
            <a:xfrm>
              <a:off x="7969908" y="4614760"/>
              <a:ext cx="360000" cy="360000"/>
            </a:xfrm>
            <a:prstGeom prst="triangle">
              <a:avLst>
                <a:gd name="adj" fmla="val 50000"/>
              </a:avLst>
            </a:prstGeom>
            <a:solidFill>
              <a:srgbClr val="FF0000"/>
            </a:solidFill>
            <a:ln w="12700" cap="flat" cmpd="sng">
              <a:solidFill>
                <a:srgbClr val="C00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29" name="Google Shape;129;p19"/>
            <p:cNvSpPr/>
            <p:nvPr/>
          </p:nvSpPr>
          <p:spPr>
            <a:xfrm>
              <a:off x="8122308" y="4767160"/>
              <a:ext cx="360000" cy="360000"/>
            </a:xfrm>
            <a:prstGeom prst="triangle">
              <a:avLst>
                <a:gd name="adj" fmla="val 50000"/>
              </a:avLst>
            </a:prstGeom>
            <a:solidFill>
              <a:srgbClr val="FF0000"/>
            </a:solidFill>
            <a:ln w="12700" cap="flat" cmpd="sng">
              <a:solidFill>
                <a:srgbClr val="C00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30" name="Google Shape;130;p19"/>
            <p:cNvSpPr/>
            <p:nvPr/>
          </p:nvSpPr>
          <p:spPr>
            <a:xfrm>
              <a:off x="8274708" y="4919560"/>
              <a:ext cx="360000" cy="360000"/>
            </a:xfrm>
            <a:prstGeom prst="triangle">
              <a:avLst>
                <a:gd name="adj" fmla="val 50000"/>
              </a:avLst>
            </a:prstGeom>
            <a:solidFill>
              <a:srgbClr val="FF0000"/>
            </a:solidFill>
            <a:ln w="12700" cap="flat" cmpd="sng">
              <a:solidFill>
                <a:srgbClr val="C00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31" name="Google Shape;131;p19"/>
            <p:cNvSpPr/>
            <p:nvPr/>
          </p:nvSpPr>
          <p:spPr>
            <a:xfrm>
              <a:off x="8427108" y="5071960"/>
              <a:ext cx="360000" cy="360000"/>
            </a:xfrm>
            <a:prstGeom prst="triangle">
              <a:avLst>
                <a:gd name="adj" fmla="val 50000"/>
              </a:avLst>
            </a:prstGeom>
            <a:solidFill>
              <a:srgbClr val="FF0000"/>
            </a:solidFill>
            <a:ln w="12700" cap="flat" cmpd="sng">
              <a:solidFill>
                <a:srgbClr val="C00000"/>
              </a:solidFill>
              <a:prstDash val="solid"/>
              <a:miter lim="8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grpSp>
          <p:nvGrpSpPr>
            <p:cNvPr id="132" name="Google Shape;132;p19"/>
            <p:cNvGrpSpPr/>
            <p:nvPr/>
          </p:nvGrpSpPr>
          <p:grpSpPr>
            <a:xfrm>
              <a:off x="5064363" y="2878615"/>
              <a:ext cx="2253300" cy="2657400"/>
              <a:chOff x="-1" y="0"/>
              <a:chExt cx="2253300" cy="2657400"/>
            </a:xfrm>
          </p:grpSpPr>
          <p:sp>
            <p:nvSpPr>
              <p:cNvPr id="133" name="Google Shape;133;p19"/>
              <p:cNvSpPr/>
              <p:nvPr/>
            </p:nvSpPr>
            <p:spPr>
              <a:xfrm>
                <a:off x="-1" y="0"/>
                <a:ext cx="2253300" cy="2657400"/>
              </a:xfrm>
              <a:prstGeom prst="rect">
                <a:avLst/>
              </a:prstGeom>
              <a:solidFill>
                <a:srgbClr val="FFFFFF"/>
              </a:solidFill>
              <a:ln w="12700" cap="flat" cmpd="sng">
                <a:solidFill>
                  <a:srgbClr val="203864"/>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34" name="Google Shape;134;p19"/>
              <p:cNvSpPr/>
              <p:nvPr/>
            </p:nvSpPr>
            <p:spPr>
              <a:xfrm>
                <a:off x="140515" y="808595"/>
                <a:ext cx="360000" cy="360000"/>
              </a:xfrm>
              <a:prstGeom prst="rect">
                <a:avLst/>
              </a:prstGeom>
              <a:solidFill>
                <a:srgbClr val="FFD966"/>
              </a:solidFill>
              <a:ln w="12700" cap="flat" cmpd="sng">
                <a:solidFill>
                  <a:srgbClr val="FFC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35" name="Google Shape;135;p19"/>
              <p:cNvSpPr/>
              <p:nvPr/>
            </p:nvSpPr>
            <p:spPr>
              <a:xfrm>
                <a:off x="1690589" y="808595"/>
                <a:ext cx="360000" cy="360000"/>
              </a:xfrm>
              <a:prstGeom prst="triangle">
                <a:avLst>
                  <a:gd name="adj" fmla="val 50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cxnSp>
            <p:nvCxnSpPr>
              <p:cNvPr id="136" name="Google Shape;136;p19"/>
              <p:cNvCxnSpPr/>
              <p:nvPr/>
            </p:nvCxnSpPr>
            <p:spPr>
              <a:xfrm>
                <a:off x="500515" y="988595"/>
                <a:ext cx="1280100" cy="0"/>
              </a:xfrm>
              <a:prstGeom prst="straightConnector1">
                <a:avLst/>
              </a:prstGeom>
              <a:noFill/>
              <a:ln w="25400" cap="flat" cmpd="sng">
                <a:solidFill>
                  <a:srgbClr val="000000"/>
                </a:solidFill>
                <a:prstDash val="solid"/>
                <a:round/>
                <a:headEnd type="none" w="sm" len="sm"/>
                <a:tailEnd type="triangle" w="med" len="med"/>
              </a:ln>
            </p:spPr>
          </p:cxnSp>
          <p:grpSp>
            <p:nvGrpSpPr>
              <p:cNvPr id="137" name="Google Shape;137;p19"/>
              <p:cNvGrpSpPr/>
              <p:nvPr/>
            </p:nvGrpSpPr>
            <p:grpSpPr>
              <a:xfrm>
                <a:off x="705060" y="678807"/>
                <a:ext cx="773100" cy="619500"/>
                <a:chOff x="-1" y="0"/>
                <a:chExt cx="773100" cy="619500"/>
              </a:xfrm>
            </p:grpSpPr>
            <p:sp>
              <p:nvSpPr>
                <p:cNvPr id="138" name="Google Shape;138;p19"/>
                <p:cNvSpPr/>
                <p:nvPr/>
              </p:nvSpPr>
              <p:spPr>
                <a:xfrm>
                  <a:off x="-1" y="0"/>
                  <a:ext cx="773100" cy="619500"/>
                </a:xfrm>
                <a:prstGeom prst="rect">
                  <a:avLst/>
                </a:prstGeom>
                <a:solidFill>
                  <a:srgbClr val="CDFD9E"/>
                </a:solidFill>
                <a:ln w="254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39" name="Google Shape;139;p19"/>
                <p:cNvSpPr/>
                <p:nvPr/>
              </p:nvSpPr>
              <p:spPr>
                <a:xfrm>
                  <a:off x="134954" y="153592"/>
                  <a:ext cx="199200" cy="3123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0" name="Google Shape;140;p19"/>
                <p:cNvSpPr/>
                <p:nvPr/>
              </p:nvSpPr>
              <p:spPr>
                <a:xfrm>
                  <a:off x="404272" y="153592"/>
                  <a:ext cx="199200" cy="3123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1" name="Google Shape;141;p19"/>
                <p:cNvSpPr/>
                <p:nvPr/>
              </p:nvSpPr>
              <p:spPr>
                <a:xfrm rot="5400000">
                  <a:off x="291420" y="-9783"/>
                  <a:ext cx="318000" cy="6249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600"/>
                    <a:buFont typeface="Calibri"/>
                    <a:buNone/>
                  </a:pPr>
                  <a:r>
                    <a:rPr lang="en" sz="3600" b="0" i="0" u="none" strike="noStrike" cap="none">
                      <a:solidFill>
                        <a:srgbClr val="000000"/>
                      </a:solidFill>
                      <a:latin typeface="Calibri"/>
                      <a:ea typeface="Calibri"/>
                      <a:cs typeface="Calibri"/>
                      <a:sym typeface="Calibri"/>
                    </a:rPr>
                    <a:t>X</a:t>
                  </a:r>
                  <a:endParaRPr/>
                </a:p>
              </p:txBody>
            </p:sp>
          </p:grpSp>
          <p:sp>
            <p:nvSpPr>
              <p:cNvPr id="142" name="Google Shape;142;p19"/>
              <p:cNvSpPr/>
              <p:nvPr/>
            </p:nvSpPr>
            <p:spPr>
              <a:xfrm>
                <a:off x="1690589" y="1552039"/>
                <a:ext cx="360000" cy="360000"/>
              </a:xfrm>
              <a:prstGeom prst="rect">
                <a:avLst/>
              </a:prstGeom>
              <a:solidFill>
                <a:srgbClr val="FFD966"/>
              </a:solidFill>
              <a:ln w="12700" cap="flat" cmpd="sng">
                <a:solidFill>
                  <a:srgbClr val="FFC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sp>
            <p:nvSpPr>
              <p:cNvPr id="143" name="Google Shape;143;p19"/>
              <p:cNvSpPr/>
              <p:nvPr/>
            </p:nvSpPr>
            <p:spPr>
              <a:xfrm>
                <a:off x="149449" y="1552040"/>
                <a:ext cx="360000" cy="360000"/>
              </a:xfrm>
              <a:prstGeom prst="triangle">
                <a:avLst>
                  <a:gd name="adj" fmla="val 50000"/>
                </a:avLst>
              </a:prstGeom>
              <a:solidFill>
                <a:srgbClr val="FF0000"/>
              </a:solidFill>
              <a:ln w="12700" cap="flat" cmpd="sng">
                <a:solidFill>
                  <a:srgbClr val="C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000000"/>
                  </a:solidFill>
                  <a:latin typeface="Helvetica Neue"/>
                  <a:ea typeface="Helvetica Neue"/>
                  <a:cs typeface="Helvetica Neue"/>
                  <a:sym typeface="Helvetica Neue"/>
                </a:endParaRPr>
              </a:p>
            </p:txBody>
          </p:sp>
          <p:cxnSp>
            <p:nvCxnSpPr>
              <p:cNvPr id="144" name="Google Shape;144;p19"/>
              <p:cNvCxnSpPr/>
              <p:nvPr/>
            </p:nvCxnSpPr>
            <p:spPr>
              <a:xfrm rot="10800000">
                <a:off x="419490" y="1732039"/>
                <a:ext cx="1271100" cy="0"/>
              </a:xfrm>
              <a:prstGeom prst="straightConnector1">
                <a:avLst/>
              </a:prstGeom>
              <a:noFill/>
              <a:ln w="25400" cap="flat" cmpd="sng">
                <a:solidFill>
                  <a:srgbClr val="000000"/>
                </a:solidFill>
                <a:prstDash val="solid"/>
                <a:round/>
                <a:headEnd type="none" w="sm" len="sm"/>
                <a:tailEnd type="triangle" w="med" len="med"/>
              </a:ln>
            </p:spPr>
          </p:cxnSp>
          <p:grpSp>
            <p:nvGrpSpPr>
              <p:cNvPr id="145" name="Google Shape;145;p19"/>
              <p:cNvGrpSpPr/>
              <p:nvPr/>
            </p:nvGrpSpPr>
            <p:grpSpPr>
              <a:xfrm>
                <a:off x="705060" y="1422169"/>
                <a:ext cx="773100" cy="619500"/>
                <a:chOff x="-1" y="0"/>
                <a:chExt cx="773100" cy="619500"/>
              </a:xfrm>
            </p:grpSpPr>
            <p:sp>
              <p:nvSpPr>
                <p:cNvPr id="146" name="Google Shape;146;p19"/>
                <p:cNvSpPr/>
                <p:nvPr/>
              </p:nvSpPr>
              <p:spPr>
                <a:xfrm>
                  <a:off x="-1" y="0"/>
                  <a:ext cx="773100" cy="619500"/>
                </a:xfrm>
                <a:prstGeom prst="rect">
                  <a:avLst/>
                </a:prstGeom>
                <a:solidFill>
                  <a:srgbClr val="CDFD9E"/>
                </a:solidFill>
                <a:ln w="254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000000"/>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7" name="Google Shape;147;p19"/>
                <p:cNvSpPr/>
                <p:nvPr/>
              </p:nvSpPr>
              <p:spPr>
                <a:xfrm>
                  <a:off x="134954" y="153592"/>
                  <a:ext cx="199200" cy="3123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8" name="Google Shape;148;p19"/>
                <p:cNvSpPr/>
                <p:nvPr/>
              </p:nvSpPr>
              <p:spPr>
                <a:xfrm>
                  <a:off x="404272" y="153592"/>
                  <a:ext cx="199200" cy="312300"/>
                </a:xfrm>
                <a:prstGeom prst="rect">
                  <a:avLst/>
                </a:prstGeom>
                <a:solidFill>
                  <a:srgbClr val="FFFFFF"/>
                </a:solidFill>
                <a:ln w="25400" cap="flat" cmpd="sng">
                  <a:solidFill>
                    <a:srgbClr val="000000"/>
                  </a:solidFill>
                  <a:prstDash val="solid"/>
                  <a:round/>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Helvetica Neue"/>
                    <a:buNone/>
                  </a:pPr>
                  <a:endParaRPr sz="1800" b="0" i="0" u="none" strike="noStrike" cap="none">
                    <a:solidFill>
                      <a:srgbClr val="000000"/>
                    </a:solidFill>
                    <a:latin typeface="Helvetica Neue"/>
                    <a:ea typeface="Helvetica Neue"/>
                    <a:cs typeface="Helvetica Neue"/>
                    <a:sym typeface="Helvetica Neue"/>
                  </a:endParaRPr>
                </a:p>
              </p:txBody>
            </p:sp>
            <p:sp>
              <p:nvSpPr>
                <p:cNvPr id="149" name="Google Shape;149;p19"/>
                <p:cNvSpPr/>
                <p:nvPr/>
              </p:nvSpPr>
              <p:spPr>
                <a:xfrm rot="5400000">
                  <a:off x="293971" y="1643"/>
                  <a:ext cx="318000" cy="6249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3600"/>
                    <a:buFont typeface="Calibri"/>
                    <a:buNone/>
                  </a:pPr>
                  <a:r>
                    <a:rPr lang="en" sz="3600" b="0" i="0" u="none" strike="noStrike" cap="none">
                      <a:solidFill>
                        <a:srgbClr val="000000"/>
                      </a:solidFill>
                      <a:latin typeface="Calibri"/>
                      <a:ea typeface="Calibri"/>
                      <a:cs typeface="Calibri"/>
                      <a:sym typeface="Calibri"/>
                    </a:rPr>
                    <a:t>X</a:t>
                  </a:r>
                  <a:endParaRPr/>
                </a:p>
              </p:txBody>
            </p:sp>
          </p:grpSp>
        </p:grpSp>
      </p:grpSp>
      <p:sp>
        <p:nvSpPr>
          <p:cNvPr id="150" name="Google Shape;150;p19"/>
          <p:cNvSpPr txBox="1"/>
          <p:nvPr/>
        </p:nvSpPr>
        <p:spPr>
          <a:xfrm>
            <a:off x="2293962" y="1339684"/>
            <a:ext cx="7957200" cy="4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t>Simple definition: enabling systems to talk to each other  </a:t>
            </a:r>
            <a:endParaRPr dirty="0"/>
          </a:p>
        </p:txBody>
      </p:sp>
      <p:sp>
        <p:nvSpPr>
          <p:cNvPr id="152" name="Google Shape;152;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
              <a:t>9</a:t>
            </a:fld>
            <a:endParaRPr/>
          </a:p>
        </p:txBody>
      </p:sp>
      <p:sp>
        <p:nvSpPr>
          <p:cNvPr id="2" name="Rectangle 1">
            <a:extLst>
              <a:ext uri="{FF2B5EF4-FFF2-40B4-BE49-F238E27FC236}">
                <a16:creationId xmlns:a16="http://schemas.microsoft.com/office/drawing/2014/main" id="{11A18050-7D25-42ED-9C3E-A0E2F4AA3E01}"/>
              </a:ext>
            </a:extLst>
          </p:cNvPr>
          <p:cNvSpPr/>
          <p:nvPr/>
        </p:nvSpPr>
        <p:spPr>
          <a:xfrm>
            <a:off x="1710559" y="1718441"/>
            <a:ext cx="5675586" cy="312945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cSld>
  <p:clrMapOvr>
    <a:masterClrMapping/>
  </p:clrMapOvr>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3" ma:contentTypeDescription="Een nieuw document maken." ma:contentTypeScope="" ma:versionID="d9fd95c306da4d76149521b1eb962b7f">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fe2f445864a7cf692e996795fbc6ac5a"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2.xml><?xml version="1.0" encoding="utf-8"?>
<ds:datastoreItem xmlns:ds="http://schemas.openxmlformats.org/officeDocument/2006/customXml" ds:itemID="{BFB97143-6A22-4F35-BB3B-18DEE4AFFE78}">
  <ds:schemaRefs>
    <ds:schemaRef ds:uri="http://schemas.microsoft.com/office/2006/metadata/properties"/>
    <ds:schemaRef ds:uri="http://schemas.microsoft.com/sharepoint/v3"/>
    <ds:schemaRef ds:uri="http://purl.org/dc/terms/"/>
    <ds:schemaRef ds:uri="http://schemas.openxmlformats.org/package/2006/metadata/core-properties"/>
    <ds:schemaRef ds:uri="http://schemas.microsoft.com/office/2006/documentManagement/types"/>
    <ds:schemaRef ds:uri="c0096d71-547d-4042-b14d-b0c176c18ef9"/>
    <ds:schemaRef ds:uri="c4a3eb09-d3f0-4928-b094-498861f3a0e3"/>
    <ds:schemaRef ds:uri="http://purl.org/dc/elements/1.1/"/>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2AA8425-F5F4-469D-82A4-643957FA2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62</TotalTime>
  <Words>4518</Words>
  <Application>Microsoft Office PowerPoint</Application>
  <PresentationFormat>On-screen Show (16:9)</PresentationFormat>
  <Paragraphs>751</Paragraphs>
  <Slides>70</Slides>
  <Notes>43</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70</vt:i4>
      </vt:variant>
    </vt:vector>
  </HeadingPairs>
  <TitlesOfParts>
    <vt:vector size="76" baseType="lpstr">
      <vt:lpstr>Roboto</vt:lpstr>
      <vt:lpstr>Calibri</vt:lpstr>
      <vt:lpstr>Arial</vt:lpstr>
      <vt:lpstr>Courier</vt:lpstr>
      <vt:lpstr>Helvetica Neue</vt:lpstr>
      <vt:lpstr>2_Office-thema</vt:lpstr>
      <vt:lpstr>Changing Views on Integration    from Service Bus  to API Gateway, Serverless &amp; iPaaS</vt:lpstr>
      <vt:lpstr>PowerPoint Presentation</vt:lpstr>
      <vt:lpstr>PowerPoint Presentation</vt:lpstr>
      <vt:lpstr>PowerPoint Presentation</vt:lpstr>
      <vt:lpstr>PowerPoint Presentation</vt:lpstr>
      <vt:lpstr>PowerPoint Presentation</vt:lpstr>
      <vt:lpstr>Agenda</vt:lpstr>
      <vt:lpstr>What is integration?</vt:lpstr>
      <vt:lpstr>What is integration?</vt:lpstr>
      <vt:lpstr>What is integration?</vt:lpstr>
      <vt:lpstr>Integration Sample Scenarios</vt:lpstr>
      <vt:lpstr>Integration challenges</vt:lpstr>
      <vt:lpstr>Integration Challenges</vt:lpstr>
      <vt:lpstr>PowerPoint Presentation</vt:lpstr>
      <vt:lpstr>“Traditional” integration approach</vt:lpstr>
      <vt:lpstr>ESB as basic architecture element</vt:lpstr>
      <vt:lpstr>PowerPoint Presentation</vt:lpstr>
      <vt:lpstr> Limited and expensive Scalability</vt:lpstr>
      <vt:lpstr>  Caught in a vendor and/or technology Trap</vt:lpstr>
      <vt:lpstr> Limited agility</vt:lpstr>
      <vt:lpstr>Insights and developments</vt:lpstr>
      <vt:lpstr>The world is getting more complex interesting!</vt:lpstr>
      <vt:lpstr>New insights, new context, eroded dogmas</vt:lpstr>
      <vt:lpstr>New insights, new context, eroded dogmas (2)</vt:lpstr>
      <vt:lpstr>Integration patterns</vt:lpstr>
      <vt:lpstr>Two dimensions of integration</vt:lpstr>
      <vt:lpstr>Vertical integration</vt:lpstr>
      <vt:lpstr>PowerPoint Presentation</vt:lpstr>
      <vt:lpstr>API first design approach</vt:lpstr>
      <vt:lpstr>Evolution of ‘vertical integration flow’ implementation  </vt:lpstr>
      <vt:lpstr>Real Life Case of Vertical Integration: Loyalty Card Scan</vt:lpstr>
      <vt:lpstr>Real Life Case of Vertical Integration: Loyalty Card Scan</vt:lpstr>
      <vt:lpstr>Real Life Case of Vertical Integration: Loyalty Card Scan</vt:lpstr>
      <vt:lpstr>Horizontal integration</vt:lpstr>
      <vt:lpstr>Horizontal integration</vt:lpstr>
      <vt:lpstr>Challenges with Horizontal Integration</vt:lpstr>
      <vt:lpstr>(Cloud) Adapters &amp; iPaaS platforms To connect, detect &amp; extract (from source) and connect &amp; apply (to sink)</vt:lpstr>
      <vt:lpstr>Integration and Integration?</vt:lpstr>
      <vt:lpstr>Data Pipeline is special type of Horizontal Integration</vt:lpstr>
      <vt:lpstr>The Third Dimension</vt:lpstr>
      <vt:lpstr>Events aka Messages </vt:lpstr>
      <vt:lpstr>Event-Driven Integration</vt:lpstr>
      <vt:lpstr>Out of the box</vt:lpstr>
      <vt:lpstr>Utility Company looking for Performance, Scalability and Availability in their core data sets</vt:lpstr>
      <vt:lpstr>Utility Company looking for Performance, Scalability and Availability in their core data sets</vt:lpstr>
      <vt:lpstr>Utility Company looking for Performance, Scalability and Availability in their core data sets</vt:lpstr>
      <vt:lpstr>Utility Company looking for Performance, Scalability and Availability in their core data sets</vt:lpstr>
      <vt:lpstr>Utility Company looking for Performance, Scalability and Availability in their core data sets</vt:lpstr>
      <vt:lpstr>Practical Challenges</vt:lpstr>
      <vt:lpstr>JIT vs AOT</vt:lpstr>
      <vt:lpstr>JIT vs AOT Data Integration</vt:lpstr>
      <vt:lpstr>CQRS =&gt; Specialized Query Stores</vt:lpstr>
      <vt:lpstr>CQRS =&gt; Optimized Data Set for Special Use Case </vt:lpstr>
      <vt:lpstr>PowerPoint Presentation</vt:lpstr>
      <vt:lpstr>Typical CQRS Architecture</vt:lpstr>
      <vt:lpstr>Event Sourcing</vt:lpstr>
      <vt:lpstr>Utility Company: Rebuild Cache Database</vt:lpstr>
      <vt:lpstr>Utility Company: Rebuild Cache Database From Event Store</vt:lpstr>
      <vt:lpstr>Event Sourcing Driving CQRS</vt:lpstr>
      <vt:lpstr>Event Sourcing Driving CQRS</vt:lpstr>
      <vt:lpstr>Event Sourcing</vt:lpstr>
      <vt:lpstr>Collective Data Set</vt:lpstr>
      <vt:lpstr>Data Sharing Ecosystems</vt:lpstr>
      <vt:lpstr>Collective Dataset</vt:lpstr>
      <vt:lpstr>Collective Dataset</vt:lpstr>
      <vt:lpstr>Collective Dataset = Collective Data Change Events</vt:lpstr>
      <vt:lpstr>Collective Dataset =&gt; Collective Data Store</vt:lpstr>
      <vt:lpstr>Conclusion</vt:lpstr>
      <vt:lpstr>Key Takeaways</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Changing Views on Integration    from Service Bus  to API Gateway, Serverless &amp; iPaaS</dc:title>
  <dc:creator>Lucas Jellema</dc:creator>
  <cp:lastModifiedBy>Lucas Jellema</cp:lastModifiedBy>
  <cp:revision>8</cp:revision>
  <dcterms:created xsi:type="dcterms:W3CDTF">2020-05-03T08:48:06Z</dcterms:created>
  <dcterms:modified xsi:type="dcterms:W3CDTF">2020-05-03T09:50:07Z</dcterms:modified>
</cp:coreProperties>
</file>